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71" r:id="rId6"/>
    <p:sldId id="272" r:id="rId7"/>
    <p:sldId id="262" r:id="rId8"/>
    <p:sldId id="263" r:id="rId9"/>
    <p:sldId id="270" r:id="rId10"/>
    <p:sldId id="273" r:id="rId11"/>
    <p:sldId id="274" r:id="rId12"/>
    <p:sldId id="264" r:id="rId13"/>
    <p:sldId id="265" r:id="rId14"/>
    <p:sldId id="268" r:id="rId15"/>
    <p:sldId id="269" r:id="rId16"/>
    <p:sldId id="275" r:id="rId17"/>
    <p:sldId id="276" r:id="rId18"/>
    <p:sldId id="277" r:id="rId19"/>
    <p:sldId id="279" r:id="rId20"/>
    <p:sldId id="278" r:id="rId21"/>
    <p:sldId id="280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07A88-6FF8-8542-9CEC-5E9A5695F384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263E9-178E-384C-83EA-D1B4481234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3^(n-2)</a:t>
            </a:r>
            <a:r>
              <a:rPr lang="en-US" baseline="0" dirty="0" smtClean="0"/>
              <a:t>: -2 </a:t>
            </a:r>
            <a:r>
              <a:rPr lang="en-US" baseline="0" dirty="0" err="1" smtClean="0"/>
              <a:t>ipv</a:t>
            </a:r>
            <a:r>
              <a:rPr lang="en-US" baseline="0" dirty="0" smtClean="0"/>
              <a:t> -1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rotatiesymmetrie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eruti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halen</a:t>
            </a:r>
            <a:r>
              <a:rPr lang="en-US" baseline="0" dirty="0" smtClean="0"/>
              <a:t>, de </a:t>
            </a:r>
            <a:r>
              <a:rPr lang="en-US" baseline="0" dirty="0" err="1" smtClean="0"/>
              <a:t>eerste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naar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rechts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gezet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ipv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vanwege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terugvouwen</a:t>
            </a:r>
            <a:r>
              <a:rPr lang="en-US" baseline="0" dirty="0" smtClean="0"/>
              <a:t>, /2 </a:t>
            </a:r>
            <a:r>
              <a:rPr lang="en-US" baseline="0" dirty="0" err="1" smtClean="0"/>
              <a:t>vanwege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spiegelbeeldsymmetrie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263E9-178E-384C-83EA-D1B4481234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090-F2B2-5D48-8F8F-F87AB181C52F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1168-0ABC-2849-B119-9641192C08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1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090-F2B2-5D48-8F8F-F87AB181C52F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1168-0ABC-2849-B119-9641192C08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2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090-F2B2-5D48-8F8F-F87AB181C52F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1168-0ABC-2849-B119-9641192C08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090-F2B2-5D48-8F8F-F87AB181C52F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1168-0ABC-2849-B119-9641192C08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3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090-F2B2-5D48-8F8F-F87AB181C52F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1168-0ABC-2849-B119-9641192C08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8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090-F2B2-5D48-8F8F-F87AB181C52F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1168-0ABC-2849-B119-9641192C08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2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090-F2B2-5D48-8F8F-F87AB181C52F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1168-0ABC-2849-B119-9641192C08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0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090-F2B2-5D48-8F8F-F87AB181C52F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1168-0ABC-2849-B119-9641192C08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4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090-F2B2-5D48-8F8F-F87AB181C52F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1168-0ABC-2849-B119-9641192C08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090-F2B2-5D48-8F8F-F87AB181C52F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1168-0ABC-2849-B119-9641192C08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9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090-F2B2-5D48-8F8F-F87AB181C52F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1168-0ABC-2849-B119-9641192C08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2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3E090-F2B2-5D48-8F8F-F87AB181C52F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51168-0ABC-2849-B119-9641192C08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0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4609910-DE8F-4AC0-A4BD-96A6B5DE58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xmlns="" id="{3E52DE55-AEE9-47F8-9337-66C8C9A7C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sz="1800" dirty="0"/>
              <a:t>Team </a:t>
            </a:r>
            <a:r>
              <a:rPr lang="nl-NL" sz="1800" dirty="0" err="1"/>
              <a:t>Scoopie</a:t>
            </a:r>
            <a:r>
              <a:rPr lang="nl-NL" sz="1800" dirty="0"/>
              <a:t/>
            </a:r>
            <a:br>
              <a:rPr lang="nl-NL" sz="1800" dirty="0"/>
            </a:br>
            <a:r>
              <a:rPr lang="nl-NL" sz="1800" i="1" dirty="0"/>
              <a:t>Lucien </a:t>
            </a:r>
            <a:r>
              <a:rPr lang="nl-NL" sz="1800" i="1" dirty="0" smtClean="0"/>
              <a:t>Koenekoop, </a:t>
            </a:r>
            <a:r>
              <a:rPr lang="nl-NL" sz="1800" i="1" dirty="0"/>
              <a:t>Youssef </a:t>
            </a:r>
            <a:r>
              <a:rPr lang="nl-NL" sz="1800" i="1" dirty="0" err="1"/>
              <a:t>Bentaher</a:t>
            </a:r>
            <a:endParaRPr lang="nl-NL" sz="1800" i="1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1223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zien Ideale vouwingen eruit?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21" y="1532587"/>
            <a:ext cx="4806531" cy="200097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341" y="3533559"/>
            <a:ext cx="2964050" cy="293935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795" y="3470925"/>
            <a:ext cx="2909391" cy="3001985"/>
          </a:xfrm>
          <a:prstGeom prst="rect">
            <a:avLst/>
          </a:prstGeom>
        </p:spPr>
      </p:pic>
      <p:pic>
        <p:nvPicPr>
          <p:cNvPr id="2054" name="Picture 6" descr="Image result for greater than sig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234" y="4524738"/>
            <a:ext cx="851532" cy="113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hoek 2"/>
          <p:cNvSpPr/>
          <p:nvPr/>
        </p:nvSpPr>
        <p:spPr>
          <a:xfrm>
            <a:off x="316797" y="6288244"/>
            <a:ext cx="2310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Chen &amp; Huang. (2005)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67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222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Bouwt</a:t>
            </a:r>
            <a:r>
              <a:rPr lang="en-US" sz="1800" dirty="0"/>
              <a:t> </a:t>
            </a:r>
            <a:r>
              <a:rPr lang="en-US" sz="1800" dirty="0" err="1" smtClean="0"/>
              <a:t>voort</a:t>
            </a:r>
            <a:r>
              <a:rPr lang="en-US" sz="1800" dirty="0" smtClean="0"/>
              <a:t> op Monte Carlo. De </a:t>
            </a:r>
            <a:r>
              <a:rPr lang="en-US" sz="1800" dirty="0" err="1" smtClean="0"/>
              <a:t>streng</a:t>
            </a:r>
            <a:r>
              <a:rPr lang="en-US" sz="1800" dirty="0" smtClean="0"/>
              <a:t> </a:t>
            </a:r>
            <a:r>
              <a:rPr lang="en-US" sz="1800" dirty="0" err="1" smtClean="0"/>
              <a:t>wordt</a:t>
            </a:r>
            <a:r>
              <a:rPr lang="en-US" sz="1800" dirty="0" smtClean="0"/>
              <a:t> op </a:t>
            </a:r>
            <a:r>
              <a:rPr lang="en-US" sz="1800" dirty="0" err="1" smtClean="0"/>
              <a:t>willekeurige</a:t>
            </a:r>
            <a:r>
              <a:rPr lang="en-US" sz="1800" dirty="0" smtClean="0"/>
              <a:t> </a:t>
            </a:r>
            <a:r>
              <a:rPr lang="en-US" sz="1800" dirty="0" err="1" smtClean="0"/>
              <a:t>punten</a:t>
            </a:r>
            <a:r>
              <a:rPr lang="en-US" sz="1800" dirty="0" smtClean="0"/>
              <a:t> </a:t>
            </a:r>
            <a:r>
              <a:rPr lang="en-US" sz="1800" dirty="0" err="1" smtClean="0"/>
              <a:t>aangepast</a:t>
            </a:r>
            <a:r>
              <a:rPr lang="en-US" sz="1800" dirty="0" smtClean="0"/>
              <a:t> </a:t>
            </a:r>
            <a:r>
              <a:rPr lang="en-US" sz="1800" dirty="0" err="1" smtClean="0"/>
              <a:t>en</a:t>
            </a:r>
            <a:r>
              <a:rPr lang="en-US" sz="1800" dirty="0" smtClean="0"/>
              <a:t> </a:t>
            </a:r>
            <a:r>
              <a:rPr lang="en-US" sz="1800" dirty="0" err="1" smtClean="0"/>
              <a:t>daarna</a:t>
            </a:r>
            <a:r>
              <a:rPr lang="en-US" sz="1800" dirty="0" smtClean="0"/>
              <a:t> </a:t>
            </a:r>
            <a:r>
              <a:rPr lang="en-US" sz="1800" dirty="0" err="1" smtClean="0"/>
              <a:t>wordt</a:t>
            </a:r>
            <a:r>
              <a:rPr lang="en-US" sz="1800" dirty="0" smtClean="0"/>
              <a:t> </a:t>
            </a:r>
            <a:r>
              <a:rPr lang="en-US" sz="1800" dirty="0" err="1" smtClean="0"/>
              <a:t>gecontroleerd</a:t>
            </a:r>
            <a:r>
              <a:rPr lang="en-US" sz="1800" dirty="0" smtClean="0"/>
              <a:t> of de score </a:t>
            </a:r>
            <a:r>
              <a:rPr lang="en-US" sz="1800" dirty="0" err="1" smtClean="0"/>
              <a:t>verbeterd</a:t>
            </a:r>
            <a:r>
              <a:rPr lang="en-US" sz="1800" dirty="0" smtClean="0"/>
              <a:t>. Elke </a:t>
            </a:r>
            <a:r>
              <a:rPr lang="en-US" sz="1800" dirty="0" err="1" smtClean="0"/>
              <a:t>verbeterde</a:t>
            </a:r>
            <a:r>
              <a:rPr lang="en-US" sz="1800" dirty="0" smtClean="0"/>
              <a:t> score word de </a:t>
            </a:r>
            <a:r>
              <a:rPr lang="en-US" sz="1800" dirty="0" err="1" smtClean="0"/>
              <a:t>nieuwe</a:t>
            </a:r>
            <a:r>
              <a:rPr lang="en-US" sz="1800" dirty="0" smtClean="0"/>
              <a:t> </a:t>
            </a:r>
            <a:r>
              <a:rPr lang="en-US" sz="1800" dirty="0" err="1" smtClean="0"/>
              <a:t>highscore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/>
              <a:t>Pseudocode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 err="1" smtClean="0"/>
              <a:t>highscore</a:t>
            </a:r>
            <a:r>
              <a:rPr lang="en-US" sz="1800" dirty="0" smtClean="0"/>
              <a:t> = </a:t>
            </a:r>
            <a:r>
              <a:rPr lang="en-US" sz="1800" dirty="0" err="1" smtClean="0"/>
              <a:t>huidige</a:t>
            </a:r>
            <a:r>
              <a:rPr lang="en-US" sz="1800" dirty="0" smtClean="0"/>
              <a:t> score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 smtClean="0"/>
              <a:t>for </a:t>
            </a:r>
            <a:r>
              <a:rPr lang="en-US" sz="1800" dirty="0" err="1" smtClean="0"/>
              <a:t>iteratie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 smtClean="0"/>
              <a:t>		if </a:t>
            </a:r>
            <a:r>
              <a:rPr lang="en-US" sz="1800" dirty="0" err="1" smtClean="0"/>
              <a:t>aangepaste</a:t>
            </a:r>
            <a:r>
              <a:rPr lang="en-US" sz="1800" dirty="0" smtClean="0"/>
              <a:t> score &gt;= 0: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</a:t>
            </a:r>
            <a:r>
              <a:rPr lang="en-US" sz="1800" dirty="0" err="1" smtClean="0"/>
              <a:t>highscore</a:t>
            </a:r>
            <a:r>
              <a:rPr lang="en-US" sz="1800" dirty="0" smtClean="0"/>
              <a:t> = </a:t>
            </a:r>
            <a:r>
              <a:rPr lang="en-US" sz="1800" dirty="0" err="1" smtClean="0"/>
              <a:t>aangepaste</a:t>
            </a:r>
            <a:r>
              <a:rPr lang="en-US" sz="1800" dirty="0" smtClean="0"/>
              <a:t> score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return </a:t>
            </a:r>
            <a:r>
              <a:rPr lang="en-US" sz="1800" dirty="0" err="1" smtClean="0"/>
              <a:t>highscore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b="1" dirty="0" err="1" smtClean="0"/>
              <a:t>Voordelen</a:t>
            </a:r>
            <a:r>
              <a:rPr lang="en-US" sz="1800" b="1" dirty="0" smtClean="0"/>
              <a:t>: </a:t>
            </a:r>
            <a:r>
              <a:rPr lang="en-US" sz="1800" dirty="0" err="1" smtClean="0"/>
              <a:t>Kan</a:t>
            </a:r>
            <a:r>
              <a:rPr lang="en-US" sz="1800" dirty="0" smtClean="0"/>
              <a:t> de score van </a:t>
            </a:r>
            <a:r>
              <a:rPr lang="en-US" sz="1800" dirty="0" err="1" smtClean="0"/>
              <a:t>een</a:t>
            </a:r>
            <a:r>
              <a:rPr lang="en-US" sz="1800" dirty="0" smtClean="0"/>
              <a:t> Monte Carlo </a:t>
            </a:r>
            <a:r>
              <a:rPr lang="en-US" sz="1800" dirty="0" err="1" smtClean="0"/>
              <a:t>verhogen</a:t>
            </a:r>
            <a:r>
              <a:rPr lang="en-US" sz="1800" dirty="0" smtClean="0"/>
              <a:t>.</a:t>
            </a:r>
          </a:p>
          <a:p>
            <a:r>
              <a:rPr lang="en-US" sz="1800" b="1" dirty="0" err="1" smtClean="0"/>
              <a:t>Nadelen</a:t>
            </a:r>
            <a:r>
              <a:rPr lang="en-US" sz="1800" b="1" dirty="0" smtClean="0"/>
              <a:t>: </a:t>
            </a:r>
            <a:r>
              <a:rPr lang="en-US" sz="1800" dirty="0" err="1" smtClean="0"/>
              <a:t>Kan</a:t>
            </a:r>
            <a:r>
              <a:rPr lang="en-US" sz="1800" dirty="0" smtClean="0"/>
              <a:t> </a:t>
            </a:r>
            <a:r>
              <a:rPr lang="en-US" sz="1800" dirty="0" err="1" smtClean="0"/>
              <a:t>komen</a:t>
            </a:r>
            <a:r>
              <a:rPr lang="en-US" sz="1800" dirty="0" smtClean="0"/>
              <a:t> vast </a:t>
            </a:r>
            <a:r>
              <a:rPr lang="en-US" sz="1800" dirty="0" err="1" smtClean="0"/>
              <a:t>te</a:t>
            </a:r>
            <a:r>
              <a:rPr lang="en-US" sz="1800" dirty="0" smtClean="0"/>
              <a:t> </a:t>
            </a:r>
            <a:r>
              <a:rPr lang="en-US" sz="1800" dirty="0" err="1" smtClean="0"/>
              <a:t>zitten</a:t>
            </a:r>
            <a:r>
              <a:rPr lang="en-US" sz="1800" dirty="0" smtClean="0"/>
              <a:t> in </a:t>
            </a:r>
            <a:r>
              <a:rPr lang="en-US" sz="1800" dirty="0" err="1" smtClean="0"/>
              <a:t>een</a:t>
            </a:r>
            <a:r>
              <a:rPr lang="en-US" sz="1800" dirty="0" smtClean="0"/>
              <a:t> </a:t>
            </a:r>
            <a:r>
              <a:rPr lang="en-US" sz="1800" dirty="0" err="1" smtClean="0"/>
              <a:t>lokaal</a:t>
            </a:r>
            <a:r>
              <a:rPr lang="en-US" sz="1800" dirty="0" smtClean="0"/>
              <a:t> maximum.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023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00303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Om </a:t>
            </a:r>
            <a:r>
              <a:rPr lang="en-US" sz="1800" dirty="0" err="1" smtClean="0"/>
              <a:t>uit</a:t>
            </a:r>
            <a:r>
              <a:rPr lang="en-US" sz="1800" dirty="0" smtClean="0"/>
              <a:t> locale maxima </a:t>
            </a:r>
            <a:r>
              <a:rPr lang="en-US" sz="1800" dirty="0" err="1" smtClean="0"/>
              <a:t>te</a:t>
            </a:r>
            <a:r>
              <a:rPr lang="en-US" sz="1800" dirty="0" smtClean="0"/>
              <a:t> </a:t>
            </a:r>
            <a:r>
              <a:rPr lang="en-US" sz="1800" dirty="0" err="1" smtClean="0"/>
              <a:t>kunnen</a:t>
            </a:r>
            <a:r>
              <a:rPr lang="en-US" sz="1800" dirty="0" smtClean="0"/>
              <a:t> </a:t>
            </a:r>
            <a:r>
              <a:rPr lang="en-US" sz="1800" dirty="0" err="1" smtClean="0"/>
              <a:t>komen</a:t>
            </a:r>
            <a:r>
              <a:rPr lang="en-US" sz="1800" dirty="0" smtClean="0"/>
              <a:t> </a:t>
            </a:r>
            <a:r>
              <a:rPr lang="en-US" sz="1800" dirty="0" err="1" smtClean="0"/>
              <a:t>moet</a:t>
            </a:r>
            <a:r>
              <a:rPr lang="en-US" sz="1800" dirty="0" smtClean="0"/>
              <a:t> je </a:t>
            </a:r>
            <a:r>
              <a:rPr lang="en-US" sz="1800" dirty="0" err="1" smtClean="0"/>
              <a:t>soms</a:t>
            </a:r>
            <a:r>
              <a:rPr lang="en-US" sz="1800" dirty="0" smtClean="0"/>
              <a:t> </a:t>
            </a:r>
            <a:r>
              <a:rPr lang="en-US" sz="1800" dirty="0" err="1" smtClean="0"/>
              <a:t>lagere</a:t>
            </a:r>
            <a:r>
              <a:rPr lang="en-US" sz="1800" dirty="0" smtClean="0"/>
              <a:t> scores </a:t>
            </a:r>
            <a:r>
              <a:rPr lang="en-US" sz="1800" dirty="0" err="1" smtClean="0"/>
              <a:t>accepteren</a:t>
            </a:r>
            <a:r>
              <a:rPr lang="en-US" sz="1800" dirty="0" smtClean="0"/>
              <a:t>. </a:t>
            </a:r>
            <a:r>
              <a:rPr lang="en-US" sz="1800" dirty="0" err="1" smtClean="0"/>
              <a:t>Naarmate</a:t>
            </a:r>
            <a:r>
              <a:rPr lang="en-US" sz="1800" dirty="0" smtClean="0"/>
              <a:t> de </a:t>
            </a:r>
            <a:r>
              <a:rPr lang="en-US" sz="1800" dirty="0" err="1" smtClean="0"/>
              <a:t>temperatuur</a:t>
            </a:r>
            <a:r>
              <a:rPr lang="en-US" sz="1800" dirty="0" smtClean="0"/>
              <a:t> </a:t>
            </a:r>
            <a:r>
              <a:rPr lang="en-US" sz="1800" dirty="0" err="1" smtClean="0"/>
              <a:t>afneemt</a:t>
            </a:r>
            <a:r>
              <a:rPr lang="en-US" sz="1800" dirty="0" smtClean="0"/>
              <a:t>, </a:t>
            </a:r>
            <a:r>
              <a:rPr lang="en-US" sz="1800" dirty="0" err="1" smtClean="0"/>
              <a:t>neemt</a:t>
            </a:r>
            <a:r>
              <a:rPr lang="en-US" sz="1800" dirty="0" smtClean="0"/>
              <a:t> </a:t>
            </a:r>
            <a:r>
              <a:rPr lang="en-US" sz="1800" dirty="0" err="1" smtClean="0"/>
              <a:t>ook</a:t>
            </a:r>
            <a:r>
              <a:rPr lang="en-US" sz="1800" dirty="0" smtClean="0"/>
              <a:t> de </a:t>
            </a:r>
            <a:r>
              <a:rPr lang="en-US" sz="1800" dirty="0" err="1" smtClean="0"/>
              <a:t>kans</a:t>
            </a:r>
            <a:r>
              <a:rPr lang="en-US" sz="1800" dirty="0" smtClean="0"/>
              <a:t> </a:t>
            </a:r>
            <a:r>
              <a:rPr lang="en-US" sz="1800" dirty="0" err="1" smtClean="0"/>
              <a:t>af</a:t>
            </a:r>
            <a:r>
              <a:rPr lang="en-US" sz="1800" dirty="0" smtClean="0"/>
              <a:t> </a:t>
            </a:r>
            <a:r>
              <a:rPr lang="en-US" sz="1800" dirty="0" err="1" smtClean="0"/>
              <a:t>dat</a:t>
            </a:r>
            <a:r>
              <a:rPr lang="en-US" sz="1800" dirty="0" smtClean="0"/>
              <a:t> </a:t>
            </a:r>
            <a:r>
              <a:rPr lang="en-US" sz="1800" dirty="0" err="1" smtClean="0"/>
              <a:t>een</a:t>
            </a:r>
            <a:r>
              <a:rPr lang="en-US" sz="1800" dirty="0" smtClean="0"/>
              <a:t> </a:t>
            </a:r>
            <a:r>
              <a:rPr lang="en-US" sz="1800" dirty="0" err="1" smtClean="0"/>
              <a:t>lagere</a:t>
            </a:r>
            <a:r>
              <a:rPr lang="en-US" sz="1800" dirty="0" smtClean="0"/>
              <a:t> score </a:t>
            </a:r>
            <a:r>
              <a:rPr lang="en-US" sz="1800" dirty="0" err="1" smtClean="0"/>
              <a:t>wordt</a:t>
            </a:r>
            <a:r>
              <a:rPr lang="en-US" sz="1800" dirty="0" smtClean="0"/>
              <a:t> </a:t>
            </a:r>
            <a:r>
              <a:rPr lang="en-US" sz="1800" dirty="0" err="1" smtClean="0"/>
              <a:t>aangenomen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/>
              <a:t>Pseudocode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highscore</a:t>
            </a:r>
            <a:r>
              <a:rPr lang="en-US" sz="1800" dirty="0" smtClean="0"/>
              <a:t> =  </a:t>
            </a:r>
            <a:r>
              <a:rPr lang="en-US" sz="1800" dirty="0" err="1" smtClean="0"/>
              <a:t>huidigescore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if </a:t>
            </a:r>
            <a:r>
              <a:rPr lang="en-US" sz="1800" dirty="0" err="1" smtClean="0"/>
              <a:t>temperatuur</a:t>
            </a:r>
            <a:r>
              <a:rPr lang="en-US" sz="1800" dirty="0" smtClean="0"/>
              <a:t> &gt; 1: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if </a:t>
            </a:r>
            <a:r>
              <a:rPr lang="en-US" sz="1800" dirty="0" err="1" smtClean="0"/>
              <a:t>aangepaste</a:t>
            </a:r>
            <a:r>
              <a:rPr lang="en-US" sz="1800" dirty="0" err="1"/>
              <a:t>S</a:t>
            </a:r>
            <a:r>
              <a:rPr lang="en-US" sz="1800" dirty="0" err="1" smtClean="0"/>
              <a:t>core</a:t>
            </a:r>
            <a:r>
              <a:rPr lang="en-US" sz="1800" dirty="0" smtClean="0"/>
              <a:t> &gt;= </a:t>
            </a:r>
            <a:r>
              <a:rPr lang="en-US" sz="1800" dirty="0" err="1" smtClean="0"/>
              <a:t>highscore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</a:t>
            </a:r>
            <a:r>
              <a:rPr lang="en-US" sz="1800" dirty="0" err="1" smtClean="0"/>
              <a:t>huidige</a:t>
            </a:r>
            <a:r>
              <a:rPr lang="en-US" sz="1800" dirty="0" smtClean="0"/>
              <a:t> score = </a:t>
            </a:r>
            <a:r>
              <a:rPr lang="en-US" sz="1800" dirty="0" err="1" smtClean="0"/>
              <a:t>aangepasteScore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if </a:t>
            </a:r>
            <a:r>
              <a:rPr lang="en-US" sz="1800" dirty="0" err="1" smtClean="0"/>
              <a:t>aangepasteScore</a:t>
            </a:r>
            <a:r>
              <a:rPr lang="en-US" sz="1800" dirty="0" smtClean="0"/>
              <a:t> &gt; </a:t>
            </a:r>
            <a:r>
              <a:rPr lang="en-US" sz="1800" dirty="0" err="1" smtClean="0"/>
              <a:t>highscore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	</a:t>
            </a:r>
            <a:r>
              <a:rPr lang="en-US" sz="1800" dirty="0" err="1" smtClean="0"/>
              <a:t>highscore</a:t>
            </a:r>
            <a:r>
              <a:rPr lang="en-US" sz="1800" dirty="0" smtClean="0"/>
              <a:t> = </a:t>
            </a:r>
            <a:r>
              <a:rPr lang="en-US" sz="1800" dirty="0" err="1" smtClean="0"/>
              <a:t>aangepasteScore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else: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if e^(</a:t>
            </a:r>
            <a:r>
              <a:rPr lang="en-US" sz="1800" dirty="0" err="1" smtClean="0"/>
              <a:t>scoreverschil</a:t>
            </a:r>
            <a:r>
              <a:rPr lang="en-US" sz="1800" dirty="0" smtClean="0"/>
              <a:t>/</a:t>
            </a:r>
            <a:r>
              <a:rPr lang="en-US" sz="1800" dirty="0" err="1" smtClean="0"/>
              <a:t>temperatuur</a:t>
            </a:r>
            <a:r>
              <a:rPr lang="en-US" sz="1800" dirty="0" smtClean="0"/>
              <a:t>) &lt; rand():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	</a:t>
            </a:r>
            <a:r>
              <a:rPr lang="en-US" sz="1800" dirty="0" err="1" smtClean="0"/>
              <a:t>huidigescore</a:t>
            </a:r>
            <a:r>
              <a:rPr lang="en-US" sz="1800" dirty="0" smtClean="0"/>
              <a:t> = </a:t>
            </a:r>
            <a:r>
              <a:rPr lang="en-US" sz="1800" dirty="0" err="1" smtClean="0"/>
              <a:t>aangepasteScore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</a:t>
            </a:r>
            <a:r>
              <a:rPr lang="en-US" sz="1800" dirty="0" err="1" smtClean="0"/>
              <a:t>temperatuur</a:t>
            </a:r>
            <a:r>
              <a:rPr lang="en-US" sz="1800" dirty="0" smtClean="0"/>
              <a:t> </a:t>
            </a:r>
            <a:r>
              <a:rPr lang="en-US" sz="1800" dirty="0" err="1" smtClean="0"/>
              <a:t>afname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b="1" dirty="0" err="1" smtClean="0"/>
              <a:t>Voordelen</a:t>
            </a:r>
            <a:r>
              <a:rPr lang="en-US" sz="1800" dirty="0" smtClean="0"/>
              <a:t>: </a:t>
            </a:r>
            <a:r>
              <a:rPr lang="en-US" sz="1800" dirty="0" err="1" smtClean="0"/>
              <a:t>Kans</a:t>
            </a:r>
            <a:r>
              <a:rPr lang="en-US" sz="1800" dirty="0" smtClean="0"/>
              <a:t> om </a:t>
            </a:r>
            <a:r>
              <a:rPr lang="en-US" sz="1800" dirty="0" err="1" smtClean="0"/>
              <a:t>uit</a:t>
            </a:r>
            <a:r>
              <a:rPr lang="en-US" sz="1800" dirty="0" smtClean="0"/>
              <a:t> locale maxima </a:t>
            </a:r>
            <a:r>
              <a:rPr lang="en-US" sz="1800" dirty="0" err="1" smtClean="0"/>
              <a:t>te</a:t>
            </a:r>
            <a:r>
              <a:rPr lang="en-US" sz="1800" dirty="0" smtClean="0"/>
              <a:t> </a:t>
            </a:r>
            <a:r>
              <a:rPr lang="en-US" sz="1800" dirty="0" err="1" smtClean="0"/>
              <a:t>komen</a:t>
            </a:r>
            <a:r>
              <a:rPr lang="en-US" sz="1800" dirty="0" smtClean="0"/>
              <a:t>.</a:t>
            </a:r>
          </a:p>
          <a:p>
            <a:r>
              <a:rPr lang="en-US" sz="1800" b="1" dirty="0" err="1" smtClean="0"/>
              <a:t>Nadelen</a:t>
            </a:r>
            <a:r>
              <a:rPr lang="en-US" sz="1800" b="1" dirty="0" smtClean="0"/>
              <a:t>: </a:t>
            </a:r>
            <a:r>
              <a:rPr lang="en-US" sz="1800" dirty="0" err="1" smtClean="0"/>
              <a:t>Als</a:t>
            </a:r>
            <a:r>
              <a:rPr lang="en-US" sz="1800" dirty="0" smtClean="0"/>
              <a:t> het problem </a:t>
            </a:r>
            <a:r>
              <a:rPr lang="en-US" sz="1800" dirty="0" err="1" smtClean="0"/>
              <a:t>veel</a:t>
            </a:r>
            <a:r>
              <a:rPr lang="en-US" sz="1800" dirty="0" smtClean="0"/>
              <a:t> </a:t>
            </a:r>
            <a:r>
              <a:rPr lang="en-US" sz="1800" dirty="0" err="1" smtClean="0"/>
              <a:t>lokale</a:t>
            </a:r>
            <a:r>
              <a:rPr lang="en-US" sz="1800" dirty="0" smtClean="0"/>
              <a:t> maxima </a:t>
            </a:r>
            <a:r>
              <a:rPr lang="en-US" sz="1800" dirty="0" err="1" smtClean="0"/>
              <a:t>heeft</a:t>
            </a:r>
            <a:r>
              <a:rPr lang="en-US" sz="1800" dirty="0" smtClean="0"/>
              <a:t> die </a:t>
            </a:r>
            <a:r>
              <a:rPr lang="en-US" sz="1800" dirty="0" err="1" smtClean="0"/>
              <a:t>niet</a:t>
            </a:r>
            <a:r>
              <a:rPr lang="en-US" sz="1800" dirty="0" smtClean="0"/>
              <a:t> </a:t>
            </a:r>
            <a:r>
              <a:rPr lang="en-US" sz="1800" dirty="0" err="1" smtClean="0"/>
              <a:t>veel</a:t>
            </a:r>
            <a:r>
              <a:rPr lang="en-US" sz="1800" dirty="0" smtClean="0"/>
              <a:t> </a:t>
            </a:r>
            <a:r>
              <a:rPr lang="en-US" sz="1800" dirty="0" err="1" smtClean="0"/>
              <a:t>verschillen</a:t>
            </a:r>
            <a:r>
              <a:rPr lang="en-US" sz="1800" dirty="0" smtClean="0"/>
              <a:t> van het </a:t>
            </a:r>
            <a:r>
              <a:rPr lang="en-US" sz="1800" dirty="0" err="1" smtClean="0"/>
              <a:t>globale</a:t>
            </a:r>
            <a:r>
              <a:rPr lang="en-US" sz="1800" dirty="0" smtClean="0"/>
              <a:t> maximum is het erg </a:t>
            </a:r>
            <a:r>
              <a:rPr lang="en-US" sz="1800" dirty="0" err="1" smtClean="0"/>
              <a:t>moeilijk</a:t>
            </a:r>
            <a:r>
              <a:rPr lang="en-US" sz="1800" dirty="0" smtClean="0"/>
              <a:t> om in het </a:t>
            </a:r>
            <a:r>
              <a:rPr lang="en-US" sz="1800" dirty="0" err="1" smtClean="0"/>
              <a:t>globale</a:t>
            </a:r>
            <a:r>
              <a:rPr lang="en-US" sz="1800" dirty="0" smtClean="0"/>
              <a:t> maximum </a:t>
            </a:r>
            <a:r>
              <a:rPr lang="en-US" sz="1800" dirty="0" err="1" smtClean="0"/>
              <a:t>terecht</a:t>
            </a:r>
            <a:r>
              <a:rPr lang="en-US" sz="1800" dirty="0" smtClean="0"/>
              <a:t> </a:t>
            </a:r>
            <a:r>
              <a:rPr lang="en-US" sz="1800" dirty="0" err="1" smtClean="0"/>
              <a:t>te</a:t>
            </a:r>
            <a:r>
              <a:rPr lang="en-US" sz="1800" dirty="0" smtClean="0"/>
              <a:t> </a:t>
            </a:r>
            <a:r>
              <a:rPr lang="en-US" sz="1800" dirty="0" err="1" smtClean="0"/>
              <a:t>komen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6727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  <a:p>
            <a:r>
              <a:rPr lang="nl-NL" dirty="0" smtClean="0"/>
              <a:t>Brute Force</a:t>
            </a:r>
          </a:p>
          <a:p>
            <a:r>
              <a:rPr lang="nl-NL" dirty="0" smtClean="0"/>
              <a:t>Iteraties: 4096</a:t>
            </a:r>
          </a:p>
          <a:p>
            <a:r>
              <a:rPr lang="hr-HR" dirty="0" smtClean="0"/>
              <a:t>Beste oplossing: -3</a:t>
            </a:r>
          </a:p>
          <a:p>
            <a:r>
              <a:rPr lang="hr-HR" dirty="0" smtClean="0"/>
              <a:t>Aantal beste oplossingen: 6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0755"/>
              </p:ext>
            </p:extLst>
          </p:nvPr>
        </p:nvGraphicFramePr>
        <p:xfrm>
          <a:off x="457200" y="1417638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1422400"/>
                <a:gridCol w="15113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Eiwit</a:t>
                      </a:r>
                      <a:r>
                        <a:rPr lang="en-US" dirty="0" smtClean="0"/>
                        <a:t>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Space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 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Optimal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HHPHHHPH (8)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16.384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Screen Shot 2017-12-18 at 20.56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525485"/>
            <a:ext cx="1631950" cy="1201356"/>
          </a:xfrm>
          <a:prstGeom prst="rect">
            <a:avLst/>
          </a:prstGeom>
        </p:spPr>
      </p:pic>
      <p:pic>
        <p:nvPicPr>
          <p:cNvPr id="4" name="Picture 3" descr="Screen Shot 2017-12-18 at 21.14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3955387"/>
            <a:ext cx="1631950" cy="1203607"/>
          </a:xfrm>
          <a:prstGeom prst="rect">
            <a:avLst/>
          </a:prstGeom>
        </p:spPr>
      </p:pic>
      <p:pic>
        <p:nvPicPr>
          <p:cNvPr id="7" name="Picture 6" descr="Screen Shot 2017-12-18 at 21.16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425" y="5536082"/>
            <a:ext cx="1631950" cy="1196066"/>
          </a:xfrm>
          <a:prstGeom prst="rect">
            <a:avLst/>
          </a:prstGeom>
        </p:spPr>
      </p:pic>
      <p:pic>
        <p:nvPicPr>
          <p:cNvPr id="8" name="Picture 7" descr="Screen Shot 2017-12-18 at 21.16.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2430463"/>
            <a:ext cx="1631950" cy="1213319"/>
          </a:xfrm>
          <a:prstGeom prst="rect">
            <a:avLst/>
          </a:prstGeom>
        </p:spPr>
      </p:pic>
      <p:pic>
        <p:nvPicPr>
          <p:cNvPr id="9" name="Picture 8" descr="Screen Shot 2017-12-18 at 21.15.3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5505557"/>
            <a:ext cx="1631950" cy="1221284"/>
          </a:xfrm>
          <a:prstGeom prst="rect">
            <a:avLst/>
          </a:prstGeom>
        </p:spPr>
      </p:pic>
      <p:pic>
        <p:nvPicPr>
          <p:cNvPr id="10" name="Picture 9" descr="Screen Shot 2017-12-18 at 21.15.5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111" y="5523234"/>
            <a:ext cx="1617789" cy="120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3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Brute + Pruning</a:t>
            </a:r>
          </a:p>
          <a:p>
            <a:r>
              <a:rPr lang="en-US" dirty="0" err="1" smtClean="0"/>
              <a:t>Iteraties</a:t>
            </a:r>
            <a:r>
              <a:rPr lang="en-US" dirty="0" smtClean="0"/>
              <a:t>: 531.441</a:t>
            </a:r>
          </a:p>
          <a:p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/>
              <a:t>o</a:t>
            </a:r>
            <a:r>
              <a:rPr lang="en-US" dirty="0" err="1" smtClean="0"/>
              <a:t>plossing</a:t>
            </a:r>
            <a:r>
              <a:rPr lang="en-US" dirty="0" smtClean="0"/>
              <a:t>: -6</a:t>
            </a:r>
          </a:p>
          <a:p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oplossingen</a:t>
            </a:r>
            <a:r>
              <a:rPr lang="en-US" dirty="0" smtClean="0"/>
              <a:t>: 28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93823"/>
              </p:ext>
            </p:extLst>
          </p:nvPr>
        </p:nvGraphicFramePr>
        <p:xfrm>
          <a:off x="457200" y="1417638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1422400"/>
                <a:gridCol w="15113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Eiwit</a:t>
                      </a:r>
                      <a:r>
                        <a:rPr lang="en-US" dirty="0" smtClean="0"/>
                        <a:t>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Space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 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Optimal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HHPHHHPHPHHHPH (14)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6.7</a:t>
                      </a:r>
                      <a:r>
                        <a:rPr lang="en-US" baseline="0" dirty="0" smtClean="0"/>
                        <a:t> • 10</a:t>
                      </a:r>
                      <a:r>
                        <a:rPr lang="en-US" baseline="30000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265.721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Screen Shot 2017-12-18 at 21.22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2607274"/>
            <a:ext cx="4491408" cy="329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89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Resulaten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err="1" smtClean="0"/>
              <a:t>Algoritme</a:t>
            </a:r>
            <a:r>
              <a:rPr lang="en-US" sz="2400" dirty="0" smtClean="0"/>
              <a:t>: </a:t>
            </a:r>
            <a:r>
              <a:rPr lang="en-US" sz="2400" dirty="0" err="1" smtClean="0"/>
              <a:t>Beste</a:t>
            </a:r>
            <a:r>
              <a:rPr lang="en-US" sz="2400" dirty="0" smtClean="0"/>
              <a:t> </a:t>
            </a:r>
            <a:r>
              <a:rPr lang="en-US" sz="2400" dirty="0" err="1" smtClean="0"/>
              <a:t>oplossing</a:t>
            </a:r>
            <a:r>
              <a:rPr lang="en-US" sz="2400" dirty="0" smtClean="0"/>
              <a:t> (</a:t>
            </a:r>
            <a:r>
              <a:rPr lang="en-US" sz="2400" dirty="0" err="1" smtClean="0"/>
              <a:t>Iteraties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Monte Carlo: -9 (1.000.000)</a:t>
            </a:r>
          </a:p>
          <a:p>
            <a:r>
              <a:rPr lang="en-US" sz="2400" dirty="0" smtClean="0"/>
              <a:t>Hill Climber: -9 (100.000)</a:t>
            </a:r>
          </a:p>
          <a:p>
            <a:r>
              <a:rPr lang="en-US" sz="2400" dirty="0" err="1" smtClean="0"/>
              <a:t>Sim</a:t>
            </a:r>
            <a:r>
              <a:rPr lang="en-US" sz="2400" dirty="0" smtClean="0"/>
              <a:t>. Annealing: -9 (100.000)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386317"/>
              </p:ext>
            </p:extLst>
          </p:nvPr>
        </p:nvGraphicFramePr>
        <p:xfrm>
          <a:off x="457200" y="1417638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1422400"/>
                <a:gridCol w="15113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Eiwit</a:t>
                      </a:r>
                      <a:r>
                        <a:rPr lang="en-US" dirty="0" smtClean="0"/>
                        <a:t>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Space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 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Optimal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HPHPPHHPHPPHPHHPPHPH 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2.7 •</a:t>
                      </a:r>
                      <a:r>
                        <a:rPr lang="hr-HR" sz="1800" baseline="0" dirty="0" smtClean="0"/>
                        <a:t> 10</a:t>
                      </a:r>
                      <a:r>
                        <a:rPr lang="hr-HR" sz="1800" baseline="30000" dirty="0" smtClean="0"/>
                        <a:t>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 smtClean="0"/>
                        <a:t>1.9 •</a:t>
                      </a:r>
                      <a:r>
                        <a:rPr lang="nb-NO" baseline="0" dirty="0" smtClean="0"/>
                        <a:t> 10</a:t>
                      </a:r>
                      <a:r>
                        <a:rPr lang="nb-NO" baseline="30000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Screen Shot 2017-12-18 at 21.29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0" y="3011744"/>
            <a:ext cx="4362450" cy="32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6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12-18 at 21.37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2712402"/>
            <a:ext cx="5384799" cy="4010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Resulaten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err="1" smtClean="0"/>
              <a:t>Algoritme</a:t>
            </a:r>
            <a:r>
              <a:rPr lang="en-US" sz="2400" dirty="0" smtClean="0"/>
              <a:t>: </a:t>
            </a:r>
            <a:r>
              <a:rPr lang="en-US" sz="2400" dirty="0" err="1" smtClean="0"/>
              <a:t>Beste</a:t>
            </a:r>
            <a:r>
              <a:rPr lang="en-US" sz="2400" dirty="0" smtClean="0"/>
              <a:t> </a:t>
            </a:r>
            <a:r>
              <a:rPr lang="en-US" sz="2400" dirty="0" err="1" smtClean="0"/>
              <a:t>oplossing</a:t>
            </a:r>
            <a:r>
              <a:rPr lang="en-US" sz="2400" dirty="0" smtClean="0"/>
              <a:t> (</a:t>
            </a:r>
            <a:r>
              <a:rPr lang="en-US" sz="2400" dirty="0" err="1" smtClean="0"/>
              <a:t>Iteraties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Monte Carlo: -12 (800.000)</a:t>
            </a:r>
          </a:p>
          <a:p>
            <a:r>
              <a:rPr lang="en-US" sz="2400" dirty="0" smtClean="0"/>
              <a:t>Hill Climber: -12 (1000)</a:t>
            </a:r>
          </a:p>
          <a:p>
            <a:r>
              <a:rPr lang="en-US" sz="2400" dirty="0" err="1" smtClean="0"/>
              <a:t>Sim</a:t>
            </a:r>
            <a:r>
              <a:rPr lang="en-US" sz="2400" dirty="0" smtClean="0"/>
              <a:t>. Annealing: -12 (1000)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69201"/>
              </p:ext>
            </p:extLst>
          </p:nvPr>
        </p:nvGraphicFramePr>
        <p:xfrm>
          <a:off x="457200" y="123444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1422400"/>
                <a:gridCol w="15113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Eiwit</a:t>
                      </a:r>
                      <a:r>
                        <a:rPr lang="en-US" dirty="0" smtClean="0"/>
                        <a:t>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Space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 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Optimal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PPPHHPPHHPPPPPHHHHHHHPPHHPPPPHHPPHPP (36)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dirty="0" smtClean="0"/>
                        <a:t>1.2 • 10</a:t>
                      </a:r>
                      <a:r>
                        <a:rPr lang="hr-HR" baseline="30000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baseline="0" dirty="0" smtClean="0"/>
                        <a:t>8.3 • 10</a:t>
                      </a:r>
                      <a:r>
                        <a:rPr lang="hr-HR" baseline="30000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229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12-18 at 21.42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2984500"/>
            <a:ext cx="4902199" cy="3603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Resulaten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err="1" smtClean="0"/>
              <a:t>Algoritme</a:t>
            </a:r>
            <a:r>
              <a:rPr lang="en-US" sz="2400" dirty="0" smtClean="0"/>
              <a:t>: </a:t>
            </a:r>
            <a:r>
              <a:rPr lang="en-US" sz="2400" dirty="0" err="1" smtClean="0"/>
              <a:t>Beste</a:t>
            </a:r>
            <a:r>
              <a:rPr lang="en-US" sz="2400" dirty="0" smtClean="0"/>
              <a:t> </a:t>
            </a:r>
            <a:r>
              <a:rPr lang="en-US" sz="2400" dirty="0" err="1" smtClean="0"/>
              <a:t>oplossing</a:t>
            </a:r>
            <a:r>
              <a:rPr lang="en-US" sz="2400" dirty="0" smtClean="0"/>
              <a:t> (</a:t>
            </a:r>
            <a:r>
              <a:rPr lang="en-US" sz="2400" dirty="0" err="1" smtClean="0"/>
              <a:t>Iteraties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Monte Carlo: -17 (1.000.000)</a:t>
            </a:r>
          </a:p>
          <a:p>
            <a:r>
              <a:rPr lang="en-US" sz="2400" dirty="0" smtClean="0"/>
              <a:t>Hill Climber: -17 (100.000)</a:t>
            </a:r>
          </a:p>
          <a:p>
            <a:r>
              <a:rPr lang="en-US" sz="2400" dirty="0" err="1" smtClean="0"/>
              <a:t>Sim</a:t>
            </a:r>
            <a:r>
              <a:rPr lang="en-US" sz="2400" dirty="0" smtClean="0"/>
              <a:t>. Annealing: -16 (1000)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65289"/>
              </p:ext>
            </p:extLst>
          </p:nvPr>
        </p:nvGraphicFramePr>
        <p:xfrm>
          <a:off x="457200" y="123444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1422400"/>
                <a:gridCol w="15113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Eiwit</a:t>
                      </a:r>
                      <a:r>
                        <a:rPr lang="en-US" dirty="0" smtClean="0"/>
                        <a:t>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Space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 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Optimal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HHPHPHPHPHHHHPHPPPHPPPHPPPPHPPPHPPPHPHHHHPHPHPHPHH 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dirty="0" smtClean="0"/>
                        <a:t>32</a:t>
                      </a:r>
                      <a:r>
                        <a:rPr lang="hr-HR" baseline="0" dirty="0" smtClean="0"/>
                        <a:t> •10</a:t>
                      </a:r>
                      <a:r>
                        <a:rPr lang="hr-HR" baseline="30000" dirty="0" smtClean="0"/>
                        <a:t>30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dirty="0" smtClean="0"/>
                        <a:t>4.0 • 10</a:t>
                      </a:r>
                      <a:r>
                        <a:rPr lang="hr-HR" baseline="30000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</a:t>
                      </a:r>
                      <a:r>
                        <a:rPr lang="is-I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336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12-18 at 21.48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50" y="2659380"/>
            <a:ext cx="5708650" cy="4198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Resulaten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err="1" smtClean="0"/>
              <a:t>Algoritme</a:t>
            </a:r>
            <a:r>
              <a:rPr lang="en-US" sz="2400" dirty="0" smtClean="0"/>
              <a:t>: </a:t>
            </a:r>
            <a:r>
              <a:rPr lang="en-US" sz="2400" dirty="0" err="1" smtClean="0"/>
              <a:t>Beste</a:t>
            </a:r>
            <a:r>
              <a:rPr lang="en-US" sz="2400" dirty="0" smtClean="0"/>
              <a:t> </a:t>
            </a:r>
            <a:r>
              <a:rPr lang="en-US" sz="2400" dirty="0" err="1" smtClean="0"/>
              <a:t>oplossing</a:t>
            </a:r>
            <a:r>
              <a:rPr lang="en-US" sz="2400" dirty="0" smtClean="0"/>
              <a:t> (</a:t>
            </a:r>
            <a:r>
              <a:rPr lang="en-US" sz="2400" dirty="0" err="1" smtClean="0"/>
              <a:t>Iteraties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Hill Climber: -24 (100.000)</a:t>
            </a:r>
          </a:p>
          <a:p>
            <a:r>
              <a:rPr lang="en-US" sz="2400" dirty="0" err="1" smtClean="0"/>
              <a:t>Sim</a:t>
            </a:r>
            <a:r>
              <a:rPr lang="en-US" sz="2400" dirty="0" smtClean="0"/>
              <a:t>. Annealing: -24 (100.000)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284473"/>
              </p:ext>
            </p:extLst>
          </p:nvPr>
        </p:nvGraphicFramePr>
        <p:xfrm>
          <a:off x="457200" y="123444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1422400"/>
                <a:gridCol w="15113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Eiwit</a:t>
                      </a:r>
                      <a:r>
                        <a:rPr lang="en-US" dirty="0" smtClean="0"/>
                        <a:t>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Space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 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Optimal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PPCHHPPCHPPPPCHHHHCHHPPHHPPPPHHPPHPP (36)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dirty="0" smtClean="0"/>
                        <a:t>1.2 • 10</a:t>
                      </a:r>
                      <a:r>
                        <a:rPr lang="hr-HR" baseline="30000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baseline="0" dirty="0" smtClean="0"/>
                        <a:t>8.3 • 10</a:t>
                      </a:r>
                      <a:r>
                        <a:rPr lang="hr-HR" baseline="30000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67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12-18 at 21.52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2489200"/>
            <a:ext cx="5981700" cy="436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Resulaten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err="1" smtClean="0"/>
              <a:t>Algoritme</a:t>
            </a:r>
            <a:r>
              <a:rPr lang="en-US" sz="2400" dirty="0" smtClean="0"/>
              <a:t>: </a:t>
            </a:r>
            <a:r>
              <a:rPr lang="en-US" sz="2400" dirty="0" err="1" smtClean="0"/>
              <a:t>Beste</a:t>
            </a:r>
            <a:r>
              <a:rPr lang="en-US" sz="2400" dirty="0" smtClean="0"/>
              <a:t> </a:t>
            </a:r>
            <a:r>
              <a:rPr lang="en-US" sz="2400" dirty="0" err="1" smtClean="0"/>
              <a:t>oplossing</a:t>
            </a:r>
            <a:r>
              <a:rPr lang="en-US" sz="2400" dirty="0" smtClean="0"/>
              <a:t> (</a:t>
            </a:r>
            <a:r>
              <a:rPr lang="en-US" sz="2400" dirty="0" err="1" smtClean="0"/>
              <a:t>Iteraties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Hill Climber: -24 (100.000)</a:t>
            </a:r>
          </a:p>
          <a:p>
            <a:r>
              <a:rPr lang="en-US" sz="2400" dirty="0" err="1" smtClean="0"/>
              <a:t>Sim</a:t>
            </a:r>
            <a:r>
              <a:rPr lang="en-US" sz="2400" dirty="0" smtClean="0"/>
              <a:t>. Annealing: -27 (100.000)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31972"/>
              </p:ext>
            </p:extLst>
          </p:nvPr>
        </p:nvGraphicFramePr>
        <p:xfrm>
          <a:off x="457200" y="123444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1422400"/>
                <a:gridCol w="15113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Eiwit</a:t>
                      </a:r>
                      <a:r>
                        <a:rPr lang="en-US" dirty="0" smtClean="0"/>
                        <a:t>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Space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 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Optimal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HCPHPHPHCHHHHPCCPPHPPPHPPPPCPPPHPPPHPHHHHCHPHPHPHH 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dirty="0" smtClean="0"/>
                        <a:t>32</a:t>
                      </a:r>
                      <a:r>
                        <a:rPr lang="hr-HR" baseline="0" dirty="0" smtClean="0"/>
                        <a:t> •10</a:t>
                      </a:r>
                      <a:r>
                        <a:rPr lang="hr-HR" baseline="30000" dirty="0" smtClean="0"/>
                        <a:t>30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dirty="0" smtClean="0"/>
                        <a:t>4.0 • 10</a:t>
                      </a:r>
                      <a:r>
                        <a:rPr lang="hr-HR" baseline="30000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38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 Case : </a:t>
            </a:r>
            <a:r>
              <a:rPr lang="en-US" dirty="0" err="1" smtClean="0"/>
              <a:t>Eiwit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ouwing</a:t>
            </a:r>
            <a:endParaRPr lang="en-US" dirty="0"/>
          </a:p>
        </p:txBody>
      </p:sp>
      <p:pic>
        <p:nvPicPr>
          <p:cNvPr id="4" name="Picture 2" descr="Afbeeldingsresultaat voor folding protein">
            <a:extLst>
              <a:ext uri="{FF2B5EF4-FFF2-40B4-BE49-F238E27FC236}">
                <a16:creationId xmlns:a16="http://schemas.microsoft.com/office/drawing/2014/main" xmlns="" id="{D33A657A-1710-49DC-BF6F-9257272F5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825625"/>
            <a:ext cx="7620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921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12-18 at 20.51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84" y="1308100"/>
            <a:ext cx="4451484" cy="4708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r>
              <a:rPr lang="en-US" dirty="0" smtClean="0"/>
              <a:t> </a:t>
            </a:r>
            <a:r>
              <a:rPr lang="en-US" dirty="0" err="1" smtClean="0"/>
              <a:t>Vergelijking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00" y="1417638"/>
            <a:ext cx="4457700" cy="4818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 smtClean="0"/>
              <a:t>	MC</a:t>
            </a:r>
            <a:r>
              <a:rPr lang="en-US" sz="1800" u="sng" dirty="0"/>
              <a:t>	</a:t>
            </a:r>
            <a:r>
              <a:rPr lang="en-US" sz="1800" u="sng" dirty="0" smtClean="0"/>
              <a:t>	HC		SA	</a:t>
            </a:r>
          </a:p>
          <a:p>
            <a:pPr marL="0" indent="0">
              <a:buNone/>
            </a:pPr>
            <a:r>
              <a:rPr lang="en-US" sz="1800" dirty="0" smtClean="0"/>
              <a:t>	-9		-9		-9</a:t>
            </a:r>
          </a:p>
          <a:p>
            <a:pPr marL="0" indent="0">
              <a:buNone/>
            </a:pPr>
            <a:r>
              <a:rPr lang="en-US" sz="1800" dirty="0" smtClean="0"/>
              <a:t>	-		-		-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-		-		-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-</a:t>
            </a:r>
            <a:r>
              <a:rPr lang="en-US" sz="1800" dirty="0"/>
              <a:t>	</a:t>
            </a:r>
            <a:r>
              <a:rPr lang="en-US" sz="1800" dirty="0" smtClean="0"/>
              <a:t>	-		-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-12		-12		-12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-		-		-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-		-		-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-		-		-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-		-		-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-		-		-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-		-		-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-		-		-</a:t>
            </a:r>
          </a:p>
        </p:txBody>
      </p:sp>
      <p:sp>
        <p:nvSpPr>
          <p:cNvPr id="5" name="Rechthoek 4"/>
          <p:cNvSpPr/>
          <p:nvPr/>
        </p:nvSpPr>
        <p:spPr>
          <a:xfrm>
            <a:off x="238247" y="6235700"/>
            <a:ext cx="2310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Chen &amp; Huang. (2005)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80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dirty="0" smtClean="0"/>
              <a:t>Depth </a:t>
            </a:r>
            <a:r>
              <a:rPr lang="nl-NL" dirty="0"/>
              <a:t>F</a:t>
            </a:r>
            <a:r>
              <a:rPr lang="nl-NL" dirty="0" smtClean="0"/>
              <a:t>irst Brute </a:t>
            </a:r>
            <a:r>
              <a:rPr lang="nl-NL" dirty="0"/>
              <a:t>F</a:t>
            </a:r>
            <a:r>
              <a:rPr lang="nl-NL" dirty="0" smtClean="0"/>
              <a:t>orce kan het probleem niet in afzienbare tijd oplossen, zelfs niet met </a:t>
            </a:r>
            <a:r>
              <a:rPr lang="nl-NL" dirty="0" err="1" smtClean="0"/>
              <a:t>pruning</a:t>
            </a:r>
            <a:r>
              <a:rPr lang="nl-NL" dirty="0" smtClean="0"/>
              <a:t>.</a:t>
            </a:r>
          </a:p>
          <a:p>
            <a:r>
              <a:rPr lang="nl-NL" dirty="0" smtClean="0"/>
              <a:t>Monte Carlo is een handige manier om een basis streng te verkrijgen met een redelijk score.</a:t>
            </a:r>
          </a:p>
          <a:p>
            <a:r>
              <a:rPr lang="nl-NL" dirty="0" smtClean="0"/>
              <a:t>Via een Hill </a:t>
            </a:r>
            <a:r>
              <a:rPr lang="nl-NL" dirty="0" err="1" smtClean="0"/>
              <a:t>Climber</a:t>
            </a:r>
            <a:r>
              <a:rPr lang="nl-NL" dirty="0" smtClean="0"/>
              <a:t> </a:t>
            </a:r>
            <a:r>
              <a:rPr lang="nl-NL" dirty="0" err="1" smtClean="0"/>
              <a:t>algortime</a:t>
            </a:r>
            <a:r>
              <a:rPr lang="nl-NL" dirty="0" smtClean="0"/>
              <a:t> kan met een Monte Carlo oplossing een hoge score </a:t>
            </a:r>
            <a:r>
              <a:rPr lang="nl-NL" dirty="0" err="1" smtClean="0"/>
              <a:t>verkegen</a:t>
            </a:r>
            <a:r>
              <a:rPr lang="nl-NL" dirty="0" smtClean="0"/>
              <a:t> worden, </a:t>
            </a:r>
            <a:r>
              <a:rPr lang="nl-NL" dirty="0"/>
              <a:t>m</a:t>
            </a:r>
            <a:r>
              <a:rPr lang="nl-NL" dirty="0" smtClean="0"/>
              <a:t>aar er kunnen veel lokale maxima zijn.</a:t>
            </a:r>
          </a:p>
          <a:p>
            <a:r>
              <a:rPr lang="nl-NL" dirty="0" smtClean="0"/>
              <a:t>Via een </a:t>
            </a:r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r>
              <a:rPr lang="nl-NL" dirty="0" smtClean="0"/>
              <a:t> </a:t>
            </a:r>
            <a:r>
              <a:rPr lang="nl-NL" dirty="0" err="1" smtClean="0"/>
              <a:t>algortime</a:t>
            </a:r>
            <a:r>
              <a:rPr lang="nl-NL" dirty="0" smtClean="0"/>
              <a:t> is het erg moeilijk om in de globale maximum terecht te komen. Lijkt wel significant beter wanneer het eiwit een C-aminozuur bevat en een lengte heeft vanaf 50.</a:t>
            </a:r>
          </a:p>
        </p:txBody>
      </p:sp>
    </p:spTree>
    <p:extLst>
      <p:ext uri="{BB962C8B-B14F-4D97-AF65-F5344CB8AC3E}">
        <p14:creationId xmlns:p14="http://schemas.microsoft.com/office/powerpoint/2010/main" val="2649239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2" y="1454585"/>
            <a:ext cx="8534400" cy="425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1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bepaalt</a:t>
            </a:r>
            <a:r>
              <a:rPr lang="en-US" dirty="0" smtClean="0"/>
              <a:t> hoe </a:t>
            </a:r>
            <a:r>
              <a:rPr lang="en-US" dirty="0" err="1" smtClean="0"/>
              <a:t>een</a:t>
            </a:r>
            <a:r>
              <a:rPr lang="en-US" dirty="0" smtClean="0"/>
              <a:t> Protein </a:t>
            </a:r>
            <a:r>
              <a:rPr lang="en-US" dirty="0" err="1" smtClean="0"/>
              <a:t>vouwt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Protein </a:t>
            </a:r>
            <a:r>
              <a:rPr lang="en-US" dirty="0" err="1" smtClean="0"/>
              <a:t>bestaat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streng</a:t>
            </a:r>
            <a:r>
              <a:rPr lang="en-US" dirty="0" smtClean="0"/>
              <a:t> van </a:t>
            </a:r>
            <a:r>
              <a:rPr lang="en-US" dirty="0" err="1" smtClean="0"/>
              <a:t>aminozuren</a:t>
            </a:r>
            <a:endParaRPr lang="en-US" dirty="0" smtClean="0"/>
          </a:p>
          <a:p>
            <a:r>
              <a:rPr lang="en-US" dirty="0" smtClean="0"/>
              <a:t>Folding: H-</a:t>
            </a:r>
            <a:r>
              <a:rPr lang="en-US" dirty="0" err="1" smtClean="0"/>
              <a:t>bruggen</a:t>
            </a:r>
            <a:r>
              <a:rPr lang="en-US" dirty="0" smtClean="0"/>
              <a:t> </a:t>
            </a:r>
            <a:r>
              <a:rPr lang="en-US" dirty="0" err="1" smtClean="0"/>
              <a:t>geven</a:t>
            </a:r>
            <a:r>
              <a:rPr lang="en-US" dirty="0" smtClean="0"/>
              <a:t> </a:t>
            </a:r>
            <a:r>
              <a:rPr lang="en-US" dirty="0" err="1" smtClean="0"/>
              <a:t>stabiliserende</a:t>
            </a:r>
            <a:r>
              <a:rPr lang="en-US" dirty="0" smtClean="0"/>
              <a:t> </a:t>
            </a:r>
            <a:r>
              <a:rPr lang="en-US" dirty="0" err="1" smtClean="0"/>
              <a:t>werking</a:t>
            </a:r>
            <a:endParaRPr lang="en-US" dirty="0" smtClean="0"/>
          </a:p>
        </p:txBody>
      </p:sp>
      <p:pic>
        <p:nvPicPr>
          <p:cNvPr id="4" name="Picture 2" descr="http://heuristieken.nl/wiki/images/thumb/3/3a/GoodBadFoldings.jpg/720px-GoodBadFoldings.jpg">
            <a:extLst>
              <a:ext uri="{FF2B5EF4-FFF2-40B4-BE49-F238E27FC236}">
                <a16:creationId xmlns:a16="http://schemas.microsoft.com/office/drawing/2014/main" xmlns="" id="{3E855FCC-7982-4E48-A290-092B1BB74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4044950"/>
            <a:ext cx="6858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reen Shot 2017-12-18 at 21.30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358900"/>
            <a:ext cx="5816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7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err="1" smtClean="0"/>
              <a:t>Verkrijg</a:t>
            </a:r>
            <a:r>
              <a:rPr lang="en-US" dirty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zo</a:t>
            </a:r>
            <a:r>
              <a:rPr lang="en-US" dirty="0" smtClean="0"/>
              <a:t> </a:t>
            </a:r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mogelijke</a:t>
            </a:r>
            <a:r>
              <a:rPr lang="en-US" dirty="0" smtClean="0"/>
              <a:t> </a:t>
            </a:r>
            <a:r>
              <a:rPr lang="en-US" dirty="0" err="1" smtClean="0"/>
              <a:t>vouwing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 err="1" smtClean="0"/>
              <a:t>Zoveel</a:t>
            </a:r>
            <a:r>
              <a:rPr lang="en-US" dirty="0" smtClean="0"/>
              <a:t> </a:t>
            </a:r>
            <a:r>
              <a:rPr lang="en-US" dirty="0" err="1" smtClean="0"/>
              <a:t>mogelijk</a:t>
            </a:r>
            <a:r>
              <a:rPr lang="en-US" dirty="0" smtClean="0"/>
              <a:t> H-</a:t>
            </a:r>
            <a:r>
              <a:rPr lang="en-US" dirty="0" err="1" smtClean="0"/>
              <a:t>bruggen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8527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Algoritmes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835400"/>
            <a:ext cx="8229600" cy="279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Brute Force (+ Pruning)</a:t>
            </a:r>
          </a:p>
          <a:p>
            <a:r>
              <a:rPr lang="en-US" dirty="0" smtClean="0"/>
              <a:t>Monte Carlo</a:t>
            </a:r>
          </a:p>
          <a:p>
            <a:pPr marL="0" indent="0">
              <a:buNone/>
            </a:pPr>
            <a:r>
              <a:rPr lang="en-US" dirty="0" smtClean="0"/>
              <a:t>	- Hill Climber</a:t>
            </a:r>
          </a:p>
          <a:p>
            <a:pPr marL="0" indent="0">
              <a:buNone/>
            </a:pPr>
            <a:r>
              <a:rPr lang="en-US" dirty="0" smtClean="0"/>
              <a:t>	- 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180355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n: amount of amino acids</a:t>
            </a:r>
          </a:p>
          <a:p>
            <a:r>
              <a:rPr lang="en-US" dirty="0" smtClean="0"/>
              <a:t>State Space: 4^(n-1)</a:t>
            </a:r>
          </a:p>
          <a:p>
            <a:r>
              <a:rPr lang="en-US" dirty="0" smtClean="0"/>
              <a:t>Upper Bound: 3^(n-2) / 2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Optimal Score: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2 * min{|EVEN(H)|,|ODD(H)|} + 2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Shot 2017-12-18 at 20.57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525" y="1417638"/>
            <a:ext cx="971550" cy="1294231"/>
          </a:xfrm>
          <a:prstGeom prst="rect">
            <a:avLst/>
          </a:prstGeom>
        </p:spPr>
      </p:pic>
      <p:pic>
        <p:nvPicPr>
          <p:cNvPr id="5" name="Picture 4" descr="Screen Shot 2017-12-18 at 20.57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694" y="2940469"/>
            <a:ext cx="975106" cy="1294231"/>
          </a:xfrm>
          <a:prstGeom prst="rect">
            <a:avLst/>
          </a:prstGeom>
        </p:spPr>
      </p:pic>
      <p:pic>
        <p:nvPicPr>
          <p:cNvPr id="6" name="Picture 5" descr="Screen Shot 2017-12-18 at 20.57.2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525" y="3200069"/>
            <a:ext cx="1388287" cy="1034631"/>
          </a:xfrm>
          <a:prstGeom prst="rect">
            <a:avLst/>
          </a:prstGeom>
        </p:spPr>
      </p:pic>
      <p:pic>
        <p:nvPicPr>
          <p:cNvPr id="7" name="Picture 6" descr="Screen Shot 2017-12-18 at 20.56.5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850" y="1417638"/>
            <a:ext cx="1631950" cy="1201356"/>
          </a:xfrm>
          <a:prstGeom prst="rect">
            <a:avLst/>
          </a:prstGeom>
        </p:spPr>
      </p:pic>
      <p:pic>
        <p:nvPicPr>
          <p:cNvPr id="8" name="Picture 7" descr="Screen Shot 2017-12-18 at 21.30.58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94" y="5757863"/>
            <a:ext cx="5816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5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Space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419834"/>
              </p:ext>
            </p:extLst>
          </p:nvPr>
        </p:nvGraphicFramePr>
        <p:xfrm>
          <a:off x="457200" y="1905000"/>
          <a:ext cx="8229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1422400"/>
                <a:gridCol w="15113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Eiwit</a:t>
                      </a:r>
                      <a:r>
                        <a:rPr lang="en-US" dirty="0" smtClean="0"/>
                        <a:t>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Space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 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Optimal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HHPHHHPH (8)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16.384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HHPHHHPHPHHHPH (14)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6.7</a:t>
                      </a:r>
                      <a:r>
                        <a:rPr lang="en-US" baseline="0" dirty="0" smtClean="0"/>
                        <a:t> • 10</a:t>
                      </a:r>
                      <a:r>
                        <a:rPr lang="en-US" baseline="30000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265.721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HPHPPHHPHPPHPHHPPHPH 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2.7 •</a:t>
                      </a:r>
                      <a:r>
                        <a:rPr lang="hr-HR" sz="1800" baseline="0" dirty="0" smtClean="0"/>
                        <a:t> 10</a:t>
                      </a:r>
                      <a:r>
                        <a:rPr lang="hr-HR" sz="1800" baseline="30000" dirty="0" smtClean="0"/>
                        <a:t>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 smtClean="0"/>
                        <a:t>1.9 •</a:t>
                      </a:r>
                      <a:r>
                        <a:rPr lang="nb-NO" baseline="0" dirty="0" smtClean="0"/>
                        <a:t> 10</a:t>
                      </a:r>
                      <a:r>
                        <a:rPr lang="nb-NO" baseline="30000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PPPHHPPHHPPPPPHHHHHHHPPHHPPPPHHPPHPP (36)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dirty="0" smtClean="0"/>
                        <a:t>1.2 • 10</a:t>
                      </a:r>
                      <a:r>
                        <a:rPr lang="hr-HR" baseline="30000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baseline="0" dirty="0" smtClean="0"/>
                        <a:t>8.3 • 10</a:t>
                      </a:r>
                      <a:r>
                        <a:rPr lang="hr-HR" baseline="30000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HHPHPHPHPHHHHPHPPPHPPPHPPPPHPPPHPPPHPHHHHPHPHPHPHH 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dirty="0" smtClean="0"/>
                        <a:t>32</a:t>
                      </a:r>
                      <a:r>
                        <a:rPr lang="hr-HR" baseline="0" dirty="0" smtClean="0"/>
                        <a:t> •10</a:t>
                      </a:r>
                      <a:r>
                        <a:rPr lang="hr-HR" baseline="30000" dirty="0" smtClean="0"/>
                        <a:t>30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dirty="0" smtClean="0"/>
                        <a:t>4.0 • 10</a:t>
                      </a:r>
                      <a:r>
                        <a:rPr lang="hr-HR" baseline="30000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</a:t>
                      </a:r>
                      <a:r>
                        <a:rPr lang="is-I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32100" y="6134100"/>
            <a:ext cx="3495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Leeftijd</a:t>
            </a:r>
            <a:r>
              <a:rPr lang="en-US" dirty="0" smtClean="0"/>
              <a:t> </a:t>
            </a:r>
            <a:r>
              <a:rPr lang="en-US" dirty="0" err="1" smtClean="0"/>
              <a:t>Heelal</a:t>
            </a:r>
            <a:r>
              <a:rPr lang="en-US" dirty="0" smtClean="0"/>
              <a:t>: 4,4 • 10</a:t>
            </a:r>
            <a:r>
              <a:rPr lang="en-US" baseline="30000" dirty="0" smtClean="0"/>
              <a:t>17</a:t>
            </a:r>
            <a:r>
              <a:rPr lang="en-US" dirty="0" smtClean="0"/>
              <a:t> </a:t>
            </a:r>
            <a:r>
              <a:rPr lang="en-US" dirty="0" err="1" smtClean="0"/>
              <a:t>seconde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4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– Depth First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536700"/>
          </a:xfrm>
        </p:spPr>
        <p:txBody>
          <a:bodyPr>
            <a:normAutofit/>
          </a:bodyPr>
          <a:lstStyle/>
          <a:p>
            <a:r>
              <a:rPr lang="nl-NL" sz="2400" dirty="0" smtClean="0"/>
              <a:t>Maakt elke mogelijke vouwing voor een eiwit door alle bindingen tussen alle aminozuren te variëren.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293938"/>
            <a:ext cx="8229600" cy="4246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800" b="1" dirty="0" smtClean="0"/>
              <a:t>Pseudocode</a:t>
            </a:r>
          </a:p>
          <a:p>
            <a:pPr marL="0" indent="0">
              <a:buNone/>
            </a:pPr>
            <a:r>
              <a:rPr lang="nl-NL" sz="1400" dirty="0" smtClean="0"/>
              <a:t>plaats het beginpunt</a:t>
            </a:r>
          </a:p>
          <a:p>
            <a:pPr marL="0" indent="0">
              <a:buNone/>
            </a:pPr>
            <a:r>
              <a:rPr lang="nl-NL" sz="1400" dirty="0" err="1" smtClean="0"/>
              <a:t>while</a:t>
            </a:r>
            <a:r>
              <a:rPr lang="nl-NL" sz="1400" dirty="0"/>
              <a:t>:</a:t>
            </a:r>
          </a:p>
          <a:p>
            <a:pPr marL="0" indent="0">
              <a:buNone/>
            </a:pPr>
            <a:r>
              <a:rPr lang="nl-NL" sz="1400" dirty="0"/>
              <a:t>	plaats het volgende aminozuur in de richting: </a:t>
            </a:r>
            <a:r>
              <a:rPr lang="nl-NL" sz="1400" dirty="0" smtClean="0"/>
              <a:t>L, </a:t>
            </a:r>
            <a:r>
              <a:rPr lang="nl-NL" sz="1400" dirty="0"/>
              <a:t>R</a:t>
            </a:r>
            <a:r>
              <a:rPr lang="nl-NL" sz="1400" dirty="0" smtClean="0"/>
              <a:t>, </a:t>
            </a:r>
            <a:r>
              <a:rPr lang="nl-NL" sz="1400" dirty="0"/>
              <a:t>U</a:t>
            </a:r>
            <a:r>
              <a:rPr lang="nl-NL" sz="1400" dirty="0" smtClean="0"/>
              <a:t>, D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	</a:t>
            </a:r>
            <a:r>
              <a:rPr lang="nl-NL" sz="1400" dirty="0" err="1"/>
              <a:t>if</a:t>
            </a:r>
            <a:r>
              <a:rPr lang="nl-NL" sz="1400" dirty="0"/>
              <a:t> (een richting kan niet):</a:t>
            </a:r>
          </a:p>
          <a:p>
            <a:pPr marL="0" indent="0">
              <a:buNone/>
            </a:pPr>
            <a:r>
              <a:rPr lang="nl-NL" sz="1400" dirty="0"/>
              <a:t>		sla alle foutieve mogelijkheden over</a:t>
            </a:r>
          </a:p>
          <a:p>
            <a:pPr marL="0" indent="0">
              <a:buNone/>
            </a:pPr>
            <a:r>
              <a:rPr lang="nl-NL" sz="1400" dirty="0"/>
              <a:t>	</a:t>
            </a:r>
            <a:r>
              <a:rPr lang="nl-NL" sz="1400" dirty="0" err="1"/>
              <a:t>if</a:t>
            </a:r>
            <a:r>
              <a:rPr lang="nl-NL" sz="1400" dirty="0"/>
              <a:t> (het laatste aminozuur is geplaatst):</a:t>
            </a:r>
          </a:p>
          <a:p>
            <a:pPr marL="0" indent="0">
              <a:buNone/>
            </a:pPr>
            <a:r>
              <a:rPr lang="nl-NL" sz="1400" dirty="0"/>
              <a:t>		bereken score</a:t>
            </a:r>
          </a:p>
          <a:p>
            <a:pPr marL="0" indent="0">
              <a:buNone/>
            </a:pPr>
            <a:r>
              <a:rPr lang="nl-NL" sz="1400" dirty="0"/>
              <a:t>	</a:t>
            </a:r>
            <a:r>
              <a:rPr lang="nl-NL" sz="1400" dirty="0" err="1" smtClean="0"/>
              <a:t>if</a:t>
            </a:r>
            <a:r>
              <a:rPr lang="nl-NL" sz="1400" dirty="0" smtClean="0"/>
              <a:t> </a:t>
            </a:r>
            <a:r>
              <a:rPr lang="nl-NL" sz="1400" dirty="0"/>
              <a:t>(score &gt; highscore):</a:t>
            </a:r>
          </a:p>
          <a:p>
            <a:pPr marL="0" indent="0">
              <a:buNone/>
            </a:pPr>
            <a:r>
              <a:rPr lang="nl-NL" sz="1400" dirty="0"/>
              <a:t>		score == highscore</a:t>
            </a:r>
          </a:p>
          <a:p>
            <a:pPr marL="0" indent="0">
              <a:buNone/>
            </a:pPr>
            <a:r>
              <a:rPr lang="nl-NL" sz="1400" dirty="0"/>
              <a:t>		leeg highscore list</a:t>
            </a:r>
          </a:p>
          <a:p>
            <a:pPr marL="0" indent="0">
              <a:buNone/>
            </a:pPr>
            <a:r>
              <a:rPr lang="nl-NL" sz="1400" dirty="0"/>
              <a:t>		onthoud </a:t>
            </a:r>
            <a:r>
              <a:rPr lang="nl-NL" sz="1400" dirty="0" smtClean="0"/>
              <a:t>oplossing</a:t>
            </a:r>
          </a:p>
          <a:p>
            <a:pPr marL="0" indent="0">
              <a:buNone/>
            </a:pPr>
            <a:r>
              <a:rPr lang="nl-NL" sz="1400" dirty="0" smtClean="0"/>
              <a:t>	</a:t>
            </a:r>
            <a:r>
              <a:rPr lang="nl-NL" sz="1400" dirty="0" err="1" smtClean="0"/>
              <a:t>if</a:t>
            </a:r>
            <a:r>
              <a:rPr lang="nl-NL" sz="1400" dirty="0" smtClean="0"/>
              <a:t> (score == highscore):</a:t>
            </a:r>
          </a:p>
          <a:p>
            <a:pPr marL="0" indent="0">
              <a:buNone/>
            </a:pPr>
            <a:r>
              <a:rPr lang="nl-NL" sz="1400" dirty="0"/>
              <a:t>		onthoud oplossing</a:t>
            </a:r>
          </a:p>
          <a:p>
            <a:pPr marL="0" indent="0">
              <a:buNone/>
            </a:pPr>
            <a:r>
              <a:rPr lang="nl-NL" sz="1400" dirty="0"/>
              <a:t>	return highscore list</a:t>
            </a:r>
            <a:endParaRPr lang="nl-NL" sz="1400" dirty="0" smtClean="0"/>
          </a:p>
        </p:txBody>
      </p:sp>
    </p:spTree>
    <p:extLst>
      <p:ext uri="{BB962C8B-B14F-4D97-AF65-F5344CB8AC3E}">
        <p14:creationId xmlns:p14="http://schemas.microsoft.com/office/powerpoint/2010/main" val="343638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Monte Carlo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06452"/>
            <a:ext cx="8229600" cy="1536700"/>
          </a:xfrm>
        </p:spPr>
        <p:txBody>
          <a:bodyPr>
            <a:normAutofit/>
          </a:bodyPr>
          <a:lstStyle/>
          <a:p>
            <a:r>
              <a:rPr lang="nl-NL" sz="2000" dirty="0" smtClean="0"/>
              <a:t>Maakt voor een opgegeven hoeveelheid iteraties willekeurige vouwingen door random een richting te kiezen voor elke binding tussen elk aminozuur en </a:t>
            </a:r>
            <a:r>
              <a:rPr lang="nl-NL" sz="2000" dirty="0" err="1" smtClean="0"/>
              <a:t>returned</a:t>
            </a:r>
            <a:r>
              <a:rPr lang="nl-NL" sz="2000" dirty="0" smtClean="0"/>
              <a:t> de best gevonden oplossing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760538"/>
            <a:ext cx="8229600" cy="4246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800" b="1" dirty="0" smtClean="0"/>
              <a:t>Pseudocode</a:t>
            </a:r>
          </a:p>
          <a:p>
            <a:pPr marL="0" indent="0">
              <a:buNone/>
            </a:pPr>
            <a:r>
              <a:rPr lang="nl-NL" sz="1400" dirty="0"/>
              <a:t>plaats het beginpunt</a:t>
            </a:r>
          </a:p>
          <a:p>
            <a:pPr marL="0" indent="0">
              <a:buNone/>
            </a:pPr>
            <a:r>
              <a:rPr lang="nl-NL" sz="1400" dirty="0" err="1"/>
              <a:t>for</a:t>
            </a:r>
            <a:r>
              <a:rPr lang="nl-NL" sz="1400" dirty="0"/>
              <a:t> (iteraties):</a:t>
            </a:r>
          </a:p>
          <a:p>
            <a:pPr marL="0" indent="0">
              <a:buNone/>
            </a:pPr>
            <a:r>
              <a:rPr lang="nl-NL" sz="1400" dirty="0"/>
              <a:t>	</a:t>
            </a:r>
            <a:r>
              <a:rPr lang="nl-NL" sz="1400" dirty="0" err="1"/>
              <a:t>for</a:t>
            </a:r>
            <a:r>
              <a:rPr lang="nl-NL" sz="1400" dirty="0"/>
              <a:t> (aminozuren):</a:t>
            </a:r>
          </a:p>
          <a:p>
            <a:pPr marL="0" indent="0">
              <a:buNone/>
            </a:pPr>
            <a:r>
              <a:rPr lang="nl-NL" sz="1400" dirty="0"/>
              <a:t>		verboden move = []</a:t>
            </a:r>
          </a:p>
          <a:p>
            <a:pPr marL="0" indent="0">
              <a:buNone/>
            </a:pPr>
            <a:r>
              <a:rPr lang="nl-NL" sz="1400" dirty="0"/>
              <a:t>		</a:t>
            </a:r>
            <a:r>
              <a:rPr lang="nl-NL" sz="1400" dirty="0" err="1"/>
              <a:t>while</a:t>
            </a:r>
            <a:r>
              <a:rPr lang="nl-NL" sz="1400" dirty="0"/>
              <a:t>:</a:t>
            </a:r>
          </a:p>
          <a:p>
            <a:pPr marL="0" indent="0">
              <a:buNone/>
            </a:pPr>
            <a:r>
              <a:rPr lang="nl-NL" sz="1400" dirty="0"/>
              <a:t>			plaats het volgende aminozuur in een random richting</a:t>
            </a:r>
          </a:p>
          <a:p>
            <a:pPr marL="0" indent="0">
              <a:buNone/>
            </a:pPr>
            <a:r>
              <a:rPr lang="nl-NL" sz="1400" dirty="0"/>
              <a:t>			</a:t>
            </a:r>
            <a:r>
              <a:rPr lang="nl-NL" sz="1400" dirty="0" err="1"/>
              <a:t>if</a:t>
            </a:r>
            <a:r>
              <a:rPr lang="nl-NL" sz="1400" dirty="0"/>
              <a:t> (toegestaan):</a:t>
            </a:r>
          </a:p>
          <a:p>
            <a:pPr marL="0" indent="0">
              <a:buNone/>
            </a:pPr>
            <a:r>
              <a:rPr lang="nl-NL" sz="1400" dirty="0"/>
              <a:t>				break</a:t>
            </a:r>
          </a:p>
          <a:p>
            <a:pPr marL="0" indent="0">
              <a:buNone/>
            </a:pPr>
            <a:r>
              <a:rPr lang="nl-NL" sz="1400" dirty="0"/>
              <a:t>			onthoud verboden move</a:t>
            </a:r>
          </a:p>
          <a:p>
            <a:pPr marL="0" indent="0">
              <a:buNone/>
            </a:pPr>
            <a:r>
              <a:rPr lang="nl-NL" sz="1400" dirty="0"/>
              <a:t>			</a:t>
            </a:r>
            <a:r>
              <a:rPr lang="nl-NL" sz="1400" dirty="0" err="1"/>
              <a:t>if</a:t>
            </a:r>
            <a:r>
              <a:rPr lang="nl-NL" sz="1400" dirty="0"/>
              <a:t> (alle moves zijn verboden):</a:t>
            </a:r>
          </a:p>
          <a:p>
            <a:pPr marL="0" indent="0">
              <a:buNone/>
            </a:pPr>
            <a:r>
              <a:rPr lang="nl-NL" sz="1400" dirty="0"/>
              <a:t>				break</a:t>
            </a:r>
          </a:p>
          <a:p>
            <a:pPr marL="0" indent="0">
              <a:buNone/>
            </a:pPr>
            <a:r>
              <a:rPr lang="nl-NL" sz="1400" dirty="0"/>
              <a:t>	</a:t>
            </a:r>
            <a:r>
              <a:rPr lang="nl-NL" sz="1400" dirty="0" err="1"/>
              <a:t>if</a:t>
            </a:r>
            <a:r>
              <a:rPr lang="nl-NL" sz="1400" dirty="0"/>
              <a:t> (score &gt; highscore):</a:t>
            </a:r>
          </a:p>
          <a:p>
            <a:pPr marL="0" indent="0">
              <a:buNone/>
            </a:pPr>
            <a:r>
              <a:rPr lang="nl-NL" sz="1400" dirty="0"/>
              <a:t>		score == highscore</a:t>
            </a:r>
          </a:p>
          <a:p>
            <a:pPr marL="0" indent="0">
              <a:buNone/>
            </a:pPr>
            <a:r>
              <a:rPr lang="nl-NL" sz="1400" dirty="0"/>
              <a:t>		leeg highscore list</a:t>
            </a:r>
          </a:p>
          <a:p>
            <a:pPr marL="0" indent="0">
              <a:buNone/>
            </a:pPr>
            <a:r>
              <a:rPr lang="nl-NL" sz="1400" dirty="0"/>
              <a:t>		onthoud oplossing</a:t>
            </a:r>
          </a:p>
          <a:p>
            <a:pPr marL="0" indent="0">
              <a:buNone/>
            </a:pPr>
            <a:r>
              <a:rPr lang="nl-NL" sz="1400" dirty="0"/>
              <a:t>	</a:t>
            </a:r>
            <a:r>
              <a:rPr lang="nl-NL" sz="1400" dirty="0" err="1"/>
              <a:t>if</a:t>
            </a:r>
            <a:r>
              <a:rPr lang="nl-NL" sz="1400" dirty="0"/>
              <a:t> (score == highscore):</a:t>
            </a:r>
          </a:p>
          <a:p>
            <a:pPr marL="0" indent="0">
              <a:buNone/>
            </a:pPr>
            <a:r>
              <a:rPr lang="nl-NL" sz="1400" dirty="0"/>
              <a:t>		onthoud oplossing</a:t>
            </a:r>
          </a:p>
          <a:p>
            <a:pPr marL="0" indent="0">
              <a:buNone/>
            </a:pPr>
            <a:r>
              <a:rPr lang="nl-NL" sz="1400" dirty="0"/>
              <a:t>	return highscore list</a:t>
            </a:r>
            <a:endParaRPr lang="nl-NL" sz="1400" dirty="0" smtClean="0"/>
          </a:p>
        </p:txBody>
      </p:sp>
    </p:spTree>
    <p:extLst>
      <p:ext uri="{BB962C8B-B14F-4D97-AF65-F5344CB8AC3E}">
        <p14:creationId xmlns:p14="http://schemas.microsoft.com/office/powerpoint/2010/main" val="31301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nl-NL" dirty="0" smtClean="0"/>
              <a:t>Monte Carlo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8650" y="871538"/>
            <a:ext cx="7886700" cy="21510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Voordelen: Iteraties instelbaar, </a:t>
            </a:r>
            <a:r>
              <a:rPr lang="nl-NL" dirty="0" err="1" smtClean="0"/>
              <a:t>pruning</a:t>
            </a:r>
            <a:r>
              <a:rPr lang="nl-NL" dirty="0" smtClean="0"/>
              <a:t> niet nodig als je snel een basis streng nodig hebt, geen exponentiele groeifactor</a:t>
            </a:r>
          </a:p>
          <a:p>
            <a:endParaRPr lang="nl-NL" dirty="0" smtClean="0"/>
          </a:p>
          <a:p>
            <a:r>
              <a:rPr lang="nl-NL" dirty="0" smtClean="0"/>
              <a:t>Nadelen: uitkomst gebaasd op </a:t>
            </a:r>
            <a:r>
              <a:rPr lang="nl-NL" dirty="0"/>
              <a:t>kans</a:t>
            </a:r>
            <a:r>
              <a:rPr lang="nl-NL" dirty="0" smtClean="0"/>
              <a:t>, op een goede uitkomst wordt niet voortgeborduurd.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897" y="3412902"/>
            <a:ext cx="3036043" cy="318205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95" y="3470925"/>
            <a:ext cx="2909391" cy="30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3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791</Words>
  <Application>Microsoft Office PowerPoint</Application>
  <PresentationFormat>Diavoorstelling (4:3)</PresentationFormat>
  <Paragraphs>241</Paragraphs>
  <Slides>22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Protein Pow(D)er</vt:lpstr>
      <vt:lpstr>De Case : Eiwit Vouwing</vt:lpstr>
      <vt:lpstr>Wat bepaalt hoe een Protein vouwt?</vt:lpstr>
      <vt:lpstr>Doel</vt:lpstr>
      <vt:lpstr>State Space</vt:lpstr>
      <vt:lpstr>State Space</vt:lpstr>
      <vt:lpstr>Brute Force – Depth First Pruning</vt:lpstr>
      <vt:lpstr>Monte Carlo</vt:lpstr>
      <vt:lpstr>Monte Carlo</vt:lpstr>
      <vt:lpstr>Hoe zien Ideale vouwingen eruit?</vt:lpstr>
      <vt:lpstr>Hill Climber</vt:lpstr>
      <vt:lpstr>Simulated Annealing</vt:lpstr>
      <vt:lpstr>Resultaten</vt:lpstr>
      <vt:lpstr>Resultaten</vt:lpstr>
      <vt:lpstr>Resulaten</vt:lpstr>
      <vt:lpstr>Resulaten</vt:lpstr>
      <vt:lpstr>Resulaten</vt:lpstr>
      <vt:lpstr>Resulaten</vt:lpstr>
      <vt:lpstr>Resulaten</vt:lpstr>
      <vt:lpstr>Resultaten Vergelijking</vt:lpstr>
      <vt:lpstr>Conclusie</vt:lpstr>
      <vt:lpstr>Vragen?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Lucien Koenekoop</dc:creator>
  <cp:lastModifiedBy>Si Taher</cp:lastModifiedBy>
  <cp:revision>39</cp:revision>
  <dcterms:created xsi:type="dcterms:W3CDTF">2017-12-12T15:08:18Z</dcterms:created>
  <dcterms:modified xsi:type="dcterms:W3CDTF">2017-12-18T22:50:33Z</dcterms:modified>
</cp:coreProperties>
</file>