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78" r:id="rId3"/>
    <p:sldId id="266" r:id="rId4"/>
    <p:sldId id="270" r:id="rId5"/>
    <p:sldId id="273" r:id="rId6"/>
    <p:sldId id="282" r:id="rId7"/>
    <p:sldId id="283" r:id="rId8"/>
    <p:sldId id="284" r:id="rId9"/>
    <p:sldId id="285" r:id="rId10"/>
    <p:sldId id="286" r:id="rId11"/>
    <p:sldId id="269" r:id="rId12"/>
    <p:sldId id="272" r:id="rId13"/>
    <p:sldId id="287" r:id="rId14"/>
    <p:sldId id="271" r:id="rId15"/>
    <p:sldId id="274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E9CFD-0B3C-4484-AC86-68CC20588B51}" type="datetimeFigureOut">
              <a:rPr lang="en-GB" smtClean="0"/>
              <a:t>15/12/2017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B4EE2-E34A-4172-BB83-B6896ABB138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20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3^(n-2)</a:t>
            </a:r>
            <a:r>
              <a:rPr lang="en-US" baseline="0" dirty="0" smtClean="0"/>
              <a:t>: -2 </a:t>
            </a:r>
            <a:r>
              <a:rPr lang="en-US" baseline="0" dirty="0" err="1" smtClean="0"/>
              <a:t>ipv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rotatiesymmetrie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halen</a:t>
            </a:r>
            <a:r>
              <a:rPr lang="en-US" baseline="0" dirty="0" smtClean="0"/>
              <a:t>, de </a:t>
            </a:r>
            <a:r>
              <a:rPr lang="en-US" baseline="0" dirty="0" err="1" smtClean="0"/>
              <a:t>eerste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naar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gezet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ipv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vanwege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terugvouwen</a:t>
            </a:r>
            <a:r>
              <a:rPr lang="en-US" baseline="0" dirty="0" smtClean="0"/>
              <a:t>, /2 </a:t>
            </a:r>
            <a:r>
              <a:rPr lang="en-US" baseline="0" dirty="0" err="1" smtClean="0"/>
              <a:t>vanwege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spiegelbeeldsymmetrie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263E9-178E-384C-83EA-D1B4481234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5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7A72A52-F99D-41AF-AB05-F8A3DD97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939369D6-F2C3-4D78-A6C3-2FF3DEE6B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0BA49C81-BE81-4C9D-B211-8338E8DE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A68528F-DEC3-46E4-BA9A-0503DEA2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6AE0D672-452E-442E-9147-8F994CC9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79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76A2C50-4885-48E3-89F7-FBDB5245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B9AB6D25-70A8-415C-A24F-6C2911AC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21D515A4-B7E9-4FFA-9114-A2963150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5E949460-4C38-4D78-9829-0B5C9B7D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30D9BA20-D112-4BC3-823B-8715A961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21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="" xmlns:a16="http://schemas.microsoft.com/office/drawing/2014/main" id="{8837478F-DB8C-49A4-9E30-78CAF243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22D2345A-69BB-44CC-805F-97FEB179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2EB17389-C5DD-436D-9E45-6603214B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46274129-FF09-4503-8437-5AE1CBC3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3AB60EAE-A99F-46A7-8B69-52A46560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38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DFB9DB6-36B7-482C-8222-2C30D0AB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087CA521-D75D-4B75-B364-4D9A796C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05070BD5-304F-4CBD-8813-12729D6C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198686AF-B7C7-40C4-8691-A14ABAEA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93B6EBC0-9068-4632-866F-6E806D26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28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5DDE859-9A56-4963-B612-C314F2EF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1E8A574A-CD70-4F7D-87E6-EDD39354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371A897C-3F80-431C-9CAF-C43C797E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22EDB51A-0C86-4FAF-BD56-E7283E5A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3208524C-C783-4463-865C-ECD42617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08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A7A06C-D037-4244-869B-205E33FF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82F79E73-378B-4D9C-AFF2-B0A83D2C5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13215F6F-03BE-4C1D-BDC0-67DEBF65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2E144D32-2E96-4A13-9A3D-088E3AA1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B506D04C-29E1-407F-84CC-97A9768C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88DCD51E-AEC8-4591-81C0-FC17645E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614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F1956ED-09E6-4FBE-ACD8-1D63301D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8749FDAA-9034-49A5-9B4B-FAC53B95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F193EAA3-D530-41D0-BD84-7EEAF0E7E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="" xmlns:a16="http://schemas.microsoft.com/office/drawing/2014/main" id="{8DE8292D-55C2-4C72-B237-4230748D4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="" xmlns:a16="http://schemas.microsoft.com/office/drawing/2014/main" id="{FEB5C979-2852-47CB-BFE5-8270463CE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="" xmlns:a16="http://schemas.microsoft.com/office/drawing/2014/main" id="{B14ED7EA-706E-4835-B7E1-9C4DC2CB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="" xmlns:a16="http://schemas.microsoft.com/office/drawing/2014/main" id="{DEC31988-E6D2-40FF-AC2C-77C43883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="" xmlns:a16="http://schemas.microsoft.com/office/drawing/2014/main" id="{5444CA06-1462-4F48-AE47-BE1DB32E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137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4A19EA5-55B0-45A9-B17B-8AF1FF18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="" xmlns:a16="http://schemas.microsoft.com/office/drawing/2014/main" id="{65B4A650-09FC-4061-9A64-8F511208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="" xmlns:a16="http://schemas.microsoft.com/office/drawing/2014/main" id="{3E0D8D5B-819F-4A9A-9CE0-2979893C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="" xmlns:a16="http://schemas.microsoft.com/office/drawing/2014/main" id="{806DDD51-206C-47F6-B3F7-14061247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43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FA85C07A-47CF-4F9B-A746-A6A9A6D9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B1990E88-0D1B-48DF-A7D8-38EB9F7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0B3CFF20-F02C-441B-A78D-E3C44EC2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29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22A5A79-A0DB-4AAA-8E8F-6C8B474C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0A8A47AB-10E6-4A1F-8A4D-31683C63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CEA8F3AE-FA2E-4621-8809-F4E39977A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B22C32B3-2C29-4751-AE3B-C24E8BE5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AB5EF5E8-E1EC-4EA5-8E59-1D706441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18EB5B4D-657F-4AA4-A36A-1C79444F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32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2854B15-C77D-495E-ABEC-E925EF2C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="" xmlns:a16="http://schemas.microsoft.com/office/drawing/2014/main" id="{14B40180-B2DE-4E69-ABFF-FA3249B00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3D3CADE3-5E66-4FB3-96E8-3C8E6CE5C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96D8593D-AEA4-47AA-A449-1A7A2C7F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50FB994F-D495-4CDE-97D7-89E85CCF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F9121AB0-E01F-4F7F-8445-C410EEE2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49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="" xmlns:a16="http://schemas.microsoft.com/office/drawing/2014/main" id="{AE6E5EAE-143F-4EF9-A773-398D1F32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4E817ED1-573E-4C74-B608-48C71906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9028A651-43E7-4EBB-BFD4-BC959B38F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0335-1895-413E-A382-F2C18DDBA817}" type="datetimeFigureOut">
              <a:rPr lang="nl-NL" smtClean="0"/>
              <a:t>15-12-2017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242B8359-7CF6-4A5F-9217-DF476A075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D5F7DDD1-F95C-477F-9FBE-D35F0475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DEB7-AA29-422A-8AFB-5AC6C303196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5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Verkrijg</a:t>
            </a:r>
            <a:r>
              <a:rPr lang="en-US" dirty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zo</a:t>
            </a:r>
            <a:r>
              <a:rPr lang="en-US" dirty="0" smtClean="0"/>
              <a:t> </a:t>
            </a:r>
            <a:r>
              <a:rPr lang="en-US" dirty="0" err="1" smtClean="0"/>
              <a:t>goed</a:t>
            </a:r>
            <a:r>
              <a:rPr lang="en-US" dirty="0" smtClean="0"/>
              <a:t> </a:t>
            </a:r>
            <a:r>
              <a:rPr lang="en-US" dirty="0" err="1" smtClean="0"/>
              <a:t>mogelijke</a:t>
            </a:r>
            <a:r>
              <a:rPr lang="en-US" dirty="0" smtClean="0"/>
              <a:t> </a:t>
            </a:r>
            <a:r>
              <a:rPr lang="en-US" dirty="0" err="1" smtClean="0"/>
              <a:t>vouwing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err="1" smtClean="0"/>
              <a:t>Zoveel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 H-</a:t>
            </a:r>
            <a:r>
              <a:rPr lang="en-US" dirty="0" err="1" smtClean="0"/>
              <a:t>bruggen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5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Brute + Pruning</a:t>
            </a:r>
          </a:p>
          <a:p>
            <a:r>
              <a:rPr lang="en-US" dirty="0" err="1" smtClean="0"/>
              <a:t>Iteraties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Highscore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Aantal</a:t>
            </a:r>
            <a:r>
              <a:rPr lang="en-US" dirty="0" smtClean="0"/>
              <a:t>: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NetworkX</a:t>
            </a:r>
            <a:r>
              <a:rPr lang="en-US" dirty="0" smtClean="0"/>
              <a:t> </a:t>
            </a:r>
            <a:r>
              <a:rPr lang="en-US" dirty="0" err="1" smtClean="0"/>
              <a:t>visualisaties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81200" y="141763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HPHPPHHPHPPHPHHPPHPH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2.7 •</a:t>
                      </a:r>
                      <a:r>
                        <a:rPr lang="hr-HR" sz="1800" baseline="0" dirty="0" smtClean="0"/>
                        <a:t> 10</a:t>
                      </a:r>
                      <a:r>
                        <a:rPr lang="hr-HR" sz="1800" baseline="300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 smtClean="0"/>
                        <a:t>1.9 •</a:t>
                      </a:r>
                      <a:r>
                        <a:rPr lang="nb-NO" baseline="0" dirty="0" smtClean="0"/>
                        <a:t> 10</a:t>
                      </a:r>
                      <a:r>
                        <a:rPr lang="nb-NO" baseline="30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Grid</a:t>
            </a:r>
            <a:r>
              <a:rPr lang="nl-NL" dirty="0" smtClean="0"/>
              <a:t>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Coordinaat</a:t>
            </a:r>
            <a:r>
              <a:rPr lang="nl-NL" dirty="0" smtClean="0"/>
              <a:t> methode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746"/>
            <a:ext cx="5879129" cy="3310205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6096000" y="22172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[[36, 36], [37, 36], [37, 35], [37, 34], [37, 33], [38, 33], [39, 33], [39, 34], [38, 34], [38, 35], [39, 35], [40, 35], [40, 36], [41, 36], [42, 36], [42, 35], [43, 35], [43, 34], [43, 33], [42, 33], [42, 34], [41, 34], [40, 34], [40, 33], [40, 32], [39, 32], [39, 31], [40, 31], [41, 31], [41, 32], [42, 32], [42, 31], [43, 31], [43, 30], [43, 29], [44, 29]]</a:t>
            </a:r>
          </a:p>
        </p:txBody>
      </p:sp>
      <p:sp>
        <p:nvSpPr>
          <p:cNvPr id="7" name="Rechthoek 6"/>
          <p:cNvSpPr/>
          <p:nvPr/>
        </p:nvSpPr>
        <p:spPr>
          <a:xfrm>
            <a:off x="7792720" y="1648029"/>
            <a:ext cx="3218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36 </a:t>
            </a:r>
            <a:r>
              <a:rPr lang="en-GB" dirty="0" err="1" smtClean="0"/>
              <a:t>Aminozuren</a:t>
            </a:r>
            <a:endParaRPr lang="en-GB" dirty="0"/>
          </a:p>
        </p:txBody>
      </p:sp>
      <p:sp>
        <p:nvSpPr>
          <p:cNvPr id="8" name="Rechthoek 7"/>
          <p:cNvSpPr/>
          <p:nvPr/>
        </p:nvSpPr>
        <p:spPr>
          <a:xfrm>
            <a:off x="1878614" y="2032551"/>
            <a:ext cx="149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8</a:t>
            </a:r>
            <a:r>
              <a:rPr lang="en-GB" dirty="0" smtClean="0"/>
              <a:t> </a:t>
            </a:r>
            <a:r>
              <a:rPr lang="en-GB" dirty="0" err="1"/>
              <a:t>Aminozuren</a:t>
            </a:r>
            <a:endParaRPr lang="en-GB" dirty="0"/>
          </a:p>
        </p:txBody>
      </p:sp>
      <p:sp>
        <p:nvSpPr>
          <p:cNvPr id="9" name="Rechthoek 8"/>
          <p:cNvSpPr/>
          <p:nvPr/>
        </p:nvSpPr>
        <p:spPr>
          <a:xfrm>
            <a:off x="6096000" y="44980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[[50, 50], [51, 50], [51, 49], [52, 49], [52, 48], [51, 48], [51, 47], [50, 47], [49, 47], [49, 48], [50, 48], [50, 49], [49, 49], [49, 50], [48, 50], [47, 50], [47, 49], [46, 49], [45, 49], [44, 49], [43, 49], [43, 50], [43, 51], [43, 52], [42, 52], [42, 53], [43, 53], [43, 54], [43, 55], [43, 56], [43, 57], [43, 58], [44, 58], [44, 59], [44, 60], [45, 60], [45, 59], [45, 58], [45, 57], [44, 57], [44, 56], [45, 56], [46, 56], [47, 56], [47, 57], [46, 57], [46, 58], [46, 59], [47, 59], [47, 58]]</a:t>
            </a:r>
          </a:p>
        </p:txBody>
      </p:sp>
      <p:sp>
        <p:nvSpPr>
          <p:cNvPr id="10" name="Rechthoek 9"/>
          <p:cNvSpPr/>
          <p:nvPr/>
        </p:nvSpPr>
        <p:spPr>
          <a:xfrm>
            <a:off x="7792720" y="3986733"/>
            <a:ext cx="160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50 </a:t>
            </a:r>
            <a:r>
              <a:rPr lang="en-GB" dirty="0" err="1"/>
              <a:t>Aminozuren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72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 Monte Carlo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" y="1506829"/>
            <a:ext cx="6332113" cy="470078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6765701" y="183062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smtClean="0"/>
              <a:t>8 – 100 iteraties – 0,01 seconden</a:t>
            </a:r>
          </a:p>
          <a:p>
            <a:r>
              <a:rPr lang="nl-NL" dirty="0" smtClean="0"/>
              <a:t>14 – 1000 iteraties – 0,3 seconden</a:t>
            </a:r>
          </a:p>
          <a:p>
            <a:r>
              <a:rPr lang="nl-NL" dirty="0" smtClean="0"/>
              <a:t>20 – 100000 iteraties – 40 seconden(Niet altijd, vaak 7)</a:t>
            </a:r>
          </a:p>
          <a:p>
            <a:r>
              <a:rPr lang="nl-NL" dirty="0" smtClean="0"/>
              <a:t>36 – 800000 iteraties –  16 minuten</a:t>
            </a:r>
          </a:p>
          <a:p>
            <a:r>
              <a:rPr lang="nl-NL" dirty="0" smtClean="0"/>
              <a:t>50 – 1000000 iteraties – 20 minuten</a:t>
            </a:r>
          </a:p>
          <a:p>
            <a:r>
              <a:rPr lang="nl-NL" dirty="0" smtClean="0"/>
              <a:t>Meestal 17, soms 19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80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Monte Carlo + Hill </a:t>
            </a:r>
            <a:r>
              <a:rPr lang="nl-NL" dirty="0"/>
              <a:t>C</a:t>
            </a:r>
            <a:r>
              <a:rPr lang="nl-NL" dirty="0" smtClean="0"/>
              <a:t>limbing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NL" dirty="0" smtClean="0"/>
              <a:t>Heel veel </a:t>
            </a:r>
            <a:r>
              <a:rPr lang="nl-NL" dirty="0" err="1" smtClean="0"/>
              <a:t>locale</a:t>
            </a:r>
            <a:r>
              <a:rPr lang="nl-NL" dirty="0" smtClean="0"/>
              <a:t> maxima</a:t>
            </a:r>
          </a:p>
          <a:p>
            <a:r>
              <a:rPr lang="nl-NL" dirty="0" smtClean="0"/>
              <a:t>Op een 36 streng van score 4-6, max is (14 -12)</a:t>
            </a:r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6" y="2956684"/>
            <a:ext cx="4252908" cy="198080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01" y="2956685"/>
            <a:ext cx="4102870" cy="246532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055" y="2687039"/>
            <a:ext cx="3963967" cy="30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zien Ideale vouwingen eruit?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61" y="1532587"/>
            <a:ext cx="6408708" cy="200097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20" y="3533559"/>
            <a:ext cx="3952067" cy="293935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27" y="3470924"/>
            <a:ext cx="3879188" cy="3001985"/>
          </a:xfrm>
          <a:prstGeom prst="rect">
            <a:avLst/>
          </a:prstGeom>
        </p:spPr>
      </p:pic>
      <p:pic>
        <p:nvPicPr>
          <p:cNvPr id="2054" name="Picture 6" descr="Image result for greater than sig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12" y="4524738"/>
            <a:ext cx="1135376" cy="11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37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69" y="1690688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 Force (+ Pruning) [Depth First]</a:t>
            </a:r>
          </a:p>
          <a:p>
            <a:r>
              <a:rPr lang="en-US" dirty="0" smtClean="0"/>
              <a:t>Monte Carlo</a:t>
            </a:r>
          </a:p>
          <a:p>
            <a:r>
              <a:rPr lang="en-US" dirty="0" smtClean="0"/>
              <a:t>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29874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45256F-27EB-4C0D-948A-A83B146B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Brute Force + Depth First </a:t>
            </a:r>
            <a:r>
              <a:rPr lang="nl-NL" dirty="0" err="1" smtClean="0"/>
              <a:t>Pruning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="" xmlns:a16="http://schemas.microsoft.com/office/drawing/2014/main" id="{290D8D95-EEBE-42A7-9428-28FA048FAB68}"/>
              </a:ext>
            </a:extLst>
          </p:cNvPr>
          <p:cNvSpPr/>
          <p:nvPr/>
        </p:nvSpPr>
        <p:spPr>
          <a:xfrm>
            <a:off x="219433" y="2319588"/>
            <a:ext cx="78125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l-l-l-l-l-l-l</a:t>
            </a:r>
          </a:p>
          <a:p>
            <a:r>
              <a:rPr lang="nl-NL" dirty="0"/>
              <a:t>l-l-l-l-l-l-r</a:t>
            </a:r>
          </a:p>
          <a:p>
            <a:r>
              <a:rPr lang="nl-NL" dirty="0"/>
              <a:t>l-l-l-l-l-l-u</a:t>
            </a:r>
          </a:p>
          <a:p>
            <a:r>
              <a:rPr lang="nl-NL" dirty="0"/>
              <a:t>l-l-l-l-l-l-d</a:t>
            </a:r>
          </a:p>
          <a:p>
            <a:r>
              <a:rPr lang="nl-NL" dirty="0"/>
              <a:t>l-l-l-l-l-r-l</a:t>
            </a:r>
          </a:p>
          <a:p>
            <a:r>
              <a:rPr lang="nl-NL" dirty="0"/>
              <a:t>...</a:t>
            </a:r>
          </a:p>
          <a:p>
            <a:r>
              <a:rPr lang="nl-NL" dirty="0"/>
              <a:t>l-l-l-l-l-r-d</a:t>
            </a:r>
          </a:p>
          <a:p>
            <a:r>
              <a:rPr lang="nl-NL" dirty="0"/>
              <a:t>l-l-l-l-l-u-l</a:t>
            </a:r>
          </a:p>
          <a:p>
            <a:r>
              <a:rPr lang="nl-NL" dirty="0"/>
              <a:t>...</a:t>
            </a:r>
          </a:p>
          <a:p>
            <a:r>
              <a:rPr lang="nl-NL" dirty="0"/>
              <a:t>l-l-l-l-l-d-d</a:t>
            </a:r>
          </a:p>
          <a:p>
            <a:r>
              <a:rPr lang="nl-NL" dirty="0"/>
              <a:t>l-l-l-l-r-l-l</a:t>
            </a:r>
          </a:p>
          <a:p>
            <a:r>
              <a:rPr lang="nl-NL" dirty="0"/>
              <a:t>...</a:t>
            </a:r>
          </a:p>
          <a:p>
            <a:r>
              <a:rPr lang="nl-NL" dirty="0"/>
              <a:t>l-l-l-l-r-d-d		</a:t>
            </a:r>
          </a:p>
          <a:p>
            <a:r>
              <a:rPr lang="nl-NL" dirty="0"/>
              <a:t>Etc.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="" xmlns:a16="http://schemas.microsoft.com/office/drawing/2014/main" id="{44CA4B7A-59AE-4A56-A364-BBBFFB107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 t="2" r="-1252" b="4865"/>
          <a:stretch/>
        </p:blipFill>
        <p:spPr>
          <a:xfrm>
            <a:off x="1787735" y="2077054"/>
            <a:ext cx="6244254" cy="445538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049" y="2534612"/>
            <a:ext cx="4048951" cy="399782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03349" y="15551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 </a:t>
            </a:r>
            <a:r>
              <a:rPr lang="en-US" dirty="0" err="1" smtClean="0"/>
              <a:t>aminozuur</a:t>
            </a:r>
            <a:r>
              <a:rPr lang="en-US" dirty="0" smtClean="0"/>
              <a:t> 4 </a:t>
            </a:r>
            <a:r>
              <a:rPr lang="en-US" dirty="0" err="1" smtClean="0"/>
              <a:t>mogelijke</a:t>
            </a:r>
            <a:r>
              <a:rPr lang="en-US" dirty="0" smtClean="0"/>
              <a:t> moves: L, R, U, D</a:t>
            </a:r>
          </a:p>
        </p:txBody>
      </p:sp>
    </p:spTree>
    <p:extLst>
      <p:ext uri="{BB962C8B-B14F-4D97-AF65-F5344CB8AC3E}">
        <p14:creationId xmlns:p14="http://schemas.microsoft.com/office/powerpoint/2010/main" val="37066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Monte Carlo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7276"/>
          </a:xfrm>
        </p:spPr>
        <p:txBody>
          <a:bodyPr>
            <a:normAutofit fontScale="85000" lnSpcReduction="10000"/>
          </a:bodyPr>
          <a:lstStyle/>
          <a:p>
            <a:r>
              <a:rPr lang="nl-NL" dirty="0" smtClean="0"/>
              <a:t>Random </a:t>
            </a:r>
            <a:r>
              <a:rPr lang="nl-NL" dirty="0" err="1" smtClean="0"/>
              <a:t>self</a:t>
            </a:r>
            <a:r>
              <a:rPr lang="nl-NL" dirty="0" smtClean="0"/>
              <a:t> </a:t>
            </a:r>
            <a:r>
              <a:rPr lang="nl-NL" dirty="0" err="1" smtClean="0"/>
              <a:t>avoiding</a:t>
            </a:r>
            <a:r>
              <a:rPr lang="nl-NL" dirty="0" smtClean="0"/>
              <a:t> </a:t>
            </a:r>
            <a:r>
              <a:rPr lang="nl-NL" dirty="0" err="1" smtClean="0"/>
              <a:t>paths</a:t>
            </a:r>
            <a:endParaRPr lang="nl-NL" dirty="0" smtClean="0"/>
          </a:p>
          <a:p>
            <a:r>
              <a:rPr lang="nl-NL" dirty="0" smtClean="0"/>
              <a:t>Voordelen: Iteraties instelbaar, </a:t>
            </a:r>
            <a:r>
              <a:rPr lang="nl-NL" dirty="0" err="1" smtClean="0"/>
              <a:t>pruning</a:t>
            </a:r>
            <a:r>
              <a:rPr lang="nl-NL" dirty="0" smtClean="0"/>
              <a:t> niet nodig, als je snel een basis streng nodig hebt. Je haalt de </a:t>
            </a:r>
            <a:r>
              <a:rPr lang="nl-NL" dirty="0" err="1" smtClean="0"/>
              <a:t>exponentie</a:t>
            </a:r>
            <a:r>
              <a:rPr lang="nl-NL" dirty="0" smtClean="0"/>
              <a:t> eruit</a:t>
            </a:r>
          </a:p>
          <a:p>
            <a:r>
              <a:rPr lang="nl-NL" dirty="0" smtClean="0"/>
              <a:t>Nadelen: Borduurt niet voort op goede uitkomsten, uitkomst gebaasd op kans</a:t>
            </a:r>
          </a:p>
          <a:p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195" y="3412901"/>
            <a:ext cx="4048057" cy="318205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27" y="3470924"/>
            <a:ext cx="3879188" cy="30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8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Monte Carlo + Hill </a:t>
            </a:r>
            <a:r>
              <a:rPr lang="nl-NL" dirty="0"/>
              <a:t>C</a:t>
            </a:r>
            <a:r>
              <a:rPr lang="nl-NL" dirty="0" smtClean="0"/>
              <a:t>limbing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4093"/>
          </a:xfrm>
        </p:spPr>
        <p:txBody>
          <a:bodyPr/>
          <a:lstStyle/>
          <a:p>
            <a:r>
              <a:rPr lang="nl-NL" dirty="0" smtClean="0"/>
              <a:t>Monte Carlo als basis streng</a:t>
            </a:r>
          </a:p>
          <a:p>
            <a:r>
              <a:rPr lang="nl-NL" dirty="0" smtClean="0"/>
              <a:t>Kans op </a:t>
            </a:r>
            <a:r>
              <a:rPr lang="nl-NL" dirty="0" err="1" smtClean="0"/>
              <a:t>local</a:t>
            </a:r>
            <a:r>
              <a:rPr lang="nl-NL" dirty="0" smtClean="0"/>
              <a:t> maximum</a:t>
            </a:r>
          </a:p>
          <a:p>
            <a:endParaRPr lang="en-GB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55" y="3219718"/>
            <a:ext cx="8464443" cy="27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n: amount of amino acids</a:t>
            </a:r>
          </a:p>
          <a:p>
            <a:r>
              <a:rPr lang="en-US" dirty="0" smtClean="0"/>
              <a:t>State Space: 4^(n-1)</a:t>
            </a:r>
          </a:p>
          <a:p>
            <a:r>
              <a:rPr lang="en-US" dirty="0" smtClean="0"/>
              <a:t>Upper Bound: 3^(n-2) / 2</a:t>
            </a:r>
          </a:p>
          <a:p>
            <a:r>
              <a:rPr lang="en-US" dirty="0" smtClean="0"/>
              <a:t>Lower Bound: </a:t>
            </a:r>
          </a:p>
          <a:p>
            <a:r>
              <a:rPr lang="en-US" dirty="0" smtClean="0"/>
              <a:t>Optimal Score: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2 * min{|EVEN(H)|,|ODD(H)|} + 2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72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905000"/>
          <a:ext cx="8229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HHPHHHPH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16.384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HHPHHHPHPHHHPH (14)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6.7</a:t>
                      </a:r>
                      <a:r>
                        <a:rPr lang="en-US" baseline="0" dirty="0" smtClean="0"/>
                        <a:t> • 10</a:t>
                      </a:r>
                      <a:r>
                        <a:rPr lang="en-US" baseline="30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265.721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HPHPPHHPHPPHPHHPPHPH 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1800" dirty="0" smtClean="0"/>
                        <a:t>2.7 •</a:t>
                      </a:r>
                      <a:r>
                        <a:rPr lang="hr-HR" sz="1800" baseline="0" dirty="0" smtClean="0"/>
                        <a:t> 10</a:t>
                      </a:r>
                      <a:r>
                        <a:rPr lang="hr-HR" sz="1800" baseline="300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dirty="0" smtClean="0"/>
                        <a:t>1.9 •</a:t>
                      </a:r>
                      <a:r>
                        <a:rPr lang="nb-NO" baseline="0" dirty="0" smtClean="0"/>
                        <a:t> 10</a:t>
                      </a:r>
                      <a:r>
                        <a:rPr lang="nb-NO" baseline="30000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PPPHHPPHHPPPPPHHHHHHHPPHHPPPPHHPPHPP (36)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1.2 • 10</a:t>
                      </a:r>
                      <a:r>
                        <a:rPr lang="hr-HR" baseline="30000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baseline="0" dirty="0" smtClean="0"/>
                        <a:t>8.3 • 10</a:t>
                      </a:r>
                      <a:r>
                        <a:rPr lang="hr-HR" baseline="30000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HHPHPHPHPHHHHPHPPPHPPPHPPPPHPPPHPPPHPHHHHPHPHPHPHH 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32</a:t>
                      </a:r>
                      <a:r>
                        <a:rPr lang="hr-HR" baseline="0" dirty="0" smtClean="0"/>
                        <a:t> •10</a:t>
                      </a:r>
                      <a:r>
                        <a:rPr lang="hr-HR" baseline="30000" dirty="0" smtClean="0"/>
                        <a:t>30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dirty="0" smtClean="0"/>
                        <a:t>4.0 • 10</a:t>
                      </a:r>
                      <a:r>
                        <a:rPr lang="hr-HR" baseline="30000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</a:t>
                      </a:r>
                      <a:r>
                        <a:rPr lang="is-I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56101" y="6134100"/>
            <a:ext cx="3495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Leeftijd</a:t>
            </a:r>
            <a:r>
              <a:rPr lang="en-US" dirty="0"/>
              <a:t> </a:t>
            </a:r>
            <a:r>
              <a:rPr lang="en-US" dirty="0" err="1"/>
              <a:t>Heelal</a:t>
            </a:r>
            <a:r>
              <a:rPr lang="en-US" dirty="0"/>
              <a:t>: 4,4 • 10</a:t>
            </a:r>
            <a:r>
              <a:rPr lang="en-US" baseline="30000" dirty="0"/>
              <a:t>17</a:t>
            </a:r>
            <a:r>
              <a:rPr lang="en-US" dirty="0"/>
              <a:t> </a:t>
            </a:r>
            <a:r>
              <a:rPr lang="en-US" dirty="0" err="1"/>
              <a:t>seconde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nl-NL" dirty="0" smtClean="0"/>
              <a:t>Brute Force</a:t>
            </a:r>
          </a:p>
          <a:p>
            <a:r>
              <a:rPr lang="nl-NL" dirty="0" smtClean="0"/>
              <a:t>Iteraties: 4096</a:t>
            </a:r>
          </a:p>
          <a:p>
            <a:r>
              <a:rPr lang="hr-HR" dirty="0" smtClean="0"/>
              <a:t>Highscore: -3</a:t>
            </a:r>
          </a:p>
          <a:p>
            <a:r>
              <a:rPr lang="hr-HR" dirty="0" smtClean="0"/>
              <a:t>Aantal: 12</a:t>
            </a:r>
          </a:p>
          <a:p>
            <a:r>
              <a:rPr lang="hr-HR" dirty="0" smtClean="0"/>
              <a:t>[NetworkX visualisaties]</a:t>
            </a:r>
          </a:p>
          <a:p>
            <a:endParaRPr lang="hr-HR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81200" y="141763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HHPHHHPH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16.384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5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Brute + Pruning</a:t>
            </a:r>
          </a:p>
          <a:p>
            <a:r>
              <a:rPr lang="en-US" dirty="0" err="1" smtClean="0"/>
              <a:t>Iteraties</a:t>
            </a:r>
            <a:r>
              <a:rPr lang="en-US" dirty="0" smtClean="0"/>
              <a:t>: 386173</a:t>
            </a:r>
          </a:p>
          <a:p>
            <a:r>
              <a:rPr lang="en-US" dirty="0" err="1" smtClean="0"/>
              <a:t>Highscore</a:t>
            </a:r>
            <a:r>
              <a:rPr lang="en-US" dirty="0" smtClean="0"/>
              <a:t>: -6</a:t>
            </a:r>
          </a:p>
          <a:p>
            <a:r>
              <a:rPr lang="en-US" dirty="0" err="1" smtClean="0"/>
              <a:t>Aantal</a:t>
            </a:r>
            <a:r>
              <a:rPr lang="en-US" dirty="0" smtClean="0"/>
              <a:t>: 56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NetworkX</a:t>
            </a:r>
            <a:r>
              <a:rPr lang="en-US" dirty="0" smtClean="0"/>
              <a:t> </a:t>
            </a:r>
            <a:r>
              <a:rPr lang="en-US" dirty="0" err="1" smtClean="0"/>
              <a:t>visualisaties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81200" y="1417638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1422400"/>
                <a:gridCol w="15113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Eiwit</a:t>
                      </a:r>
                      <a:r>
                        <a:rPr lang="en-US" dirty="0" smtClean="0"/>
                        <a:t> 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 Space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Upper Bound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Optimal 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HHPHHHPHPHHHPH (14)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6.7</a:t>
                      </a:r>
                      <a:r>
                        <a:rPr lang="en-US" baseline="0" dirty="0" smtClean="0"/>
                        <a:t> • 10</a:t>
                      </a:r>
                      <a:r>
                        <a:rPr lang="en-US" baseline="30000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265.721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0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15499</TotalTime>
  <Words>875</Words>
  <Application>Microsoft Office PowerPoint</Application>
  <PresentationFormat>Breedbeeld</PresentationFormat>
  <Paragraphs>128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Doel</vt:lpstr>
      <vt:lpstr>Algoritmes</vt:lpstr>
      <vt:lpstr>Brute Force + Depth First Pruning</vt:lpstr>
      <vt:lpstr>Monte Carlo</vt:lpstr>
      <vt:lpstr>Monte Carlo + Hill Climbing</vt:lpstr>
      <vt:lpstr>State Space</vt:lpstr>
      <vt:lpstr>State Space</vt:lpstr>
      <vt:lpstr>Resultaten</vt:lpstr>
      <vt:lpstr>Resultaten</vt:lpstr>
      <vt:lpstr>Resulaten</vt:lpstr>
      <vt:lpstr>Grid vs Coordinaat methode</vt:lpstr>
      <vt:lpstr>Resultaten Monte Carlo</vt:lpstr>
      <vt:lpstr>Monte Carlo + Hill Climbing</vt:lpstr>
      <vt:lpstr>Hoe zien Ideale vouwingen eruit?</vt:lpstr>
      <vt:lpstr>Simulated Annealing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Pow(D)er</dc:title>
  <dc:creator>Yol Tio</dc:creator>
  <cp:lastModifiedBy>Si Taher</cp:lastModifiedBy>
  <cp:revision>77</cp:revision>
  <dcterms:created xsi:type="dcterms:W3CDTF">2017-10-31T14:08:53Z</dcterms:created>
  <dcterms:modified xsi:type="dcterms:W3CDTF">2017-12-15T11:58:54Z</dcterms:modified>
</cp:coreProperties>
</file>