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58" r:id="rId5"/>
    <p:sldId id="259" r:id="rId6"/>
    <p:sldId id="273" r:id="rId7"/>
    <p:sldId id="275" r:id="rId8"/>
    <p:sldId id="276" r:id="rId9"/>
    <p:sldId id="261" r:id="rId10"/>
    <p:sldId id="279" r:id="rId11"/>
    <p:sldId id="264" r:id="rId12"/>
    <p:sldId id="271" r:id="rId13"/>
    <p:sldId id="267" r:id="rId14"/>
    <p:sldId id="282" r:id="rId15"/>
    <p:sldId id="277" r:id="rId16"/>
    <p:sldId id="263" r:id="rId17"/>
    <p:sldId id="284" r:id="rId18"/>
    <p:sldId id="268" r:id="rId19"/>
    <p:sldId id="283" r:id="rId20"/>
    <p:sldId id="280" r:id="rId21"/>
    <p:sldId id="281" r:id="rId22"/>
    <p:sldId id="278" r:id="rId23"/>
    <p:sldId id="262" r:id="rId24"/>
    <p:sldId id="266" r:id="rId25"/>
    <p:sldId id="269" r:id="rId26"/>
    <p:sldId id="265" r:id="rId27"/>
    <p:sldId id="270" r:id="rId28"/>
    <p:sldId id="274" r:id="rId29"/>
    <p:sldId id="272" r:id="rId30"/>
    <p:sldId id="285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A2B98571-B126-485C-8B49-C7C7349B17D3}" type="datetimeFigureOut">
              <a:rPr lang="hu-HU" smtClean="0"/>
              <a:t>2024. 12. 16.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80D41BB5-FAD9-4A73-88A1-163EECB9666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80198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98571-B126-485C-8B49-C7C7349B17D3}" type="datetimeFigureOut">
              <a:rPr lang="hu-HU" smtClean="0"/>
              <a:t>2024. 12. 16.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41BB5-FAD9-4A73-88A1-163EECB9666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60049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2B98571-B126-485C-8B49-C7C7349B17D3}" type="datetimeFigureOut">
              <a:rPr lang="hu-HU" smtClean="0"/>
              <a:t>2024. 12. 16.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0D41BB5-FAD9-4A73-88A1-163EECB9666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568204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2B98571-B126-485C-8B49-C7C7349B17D3}" type="datetimeFigureOut">
              <a:rPr lang="hu-HU" smtClean="0"/>
              <a:t>2024. 12. 16.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0D41BB5-FAD9-4A73-88A1-163EECB96666}" type="slidenum">
              <a:rPr lang="hu-HU" smtClean="0"/>
              <a:t>‹#›</a:t>
            </a:fld>
            <a:endParaRPr lang="hu-HU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497820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2B98571-B126-485C-8B49-C7C7349B17D3}" type="datetimeFigureOut">
              <a:rPr lang="hu-HU" smtClean="0"/>
              <a:t>2024. 12. 16.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0D41BB5-FAD9-4A73-88A1-163EECB9666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101330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98571-B126-485C-8B49-C7C7349B17D3}" type="datetimeFigureOut">
              <a:rPr lang="hu-HU" smtClean="0"/>
              <a:t>2024. 12. 16.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41BB5-FAD9-4A73-88A1-163EECB9666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090980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98571-B126-485C-8B49-C7C7349B17D3}" type="datetimeFigureOut">
              <a:rPr lang="hu-HU" smtClean="0"/>
              <a:t>2024. 12. 16.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41BB5-FAD9-4A73-88A1-163EECB9666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368489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98571-B126-485C-8B49-C7C7349B17D3}" type="datetimeFigureOut">
              <a:rPr lang="hu-HU" smtClean="0"/>
              <a:t>2024. 12. 16.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41BB5-FAD9-4A73-88A1-163EECB9666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409865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2B98571-B126-485C-8B49-C7C7349B17D3}" type="datetimeFigureOut">
              <a:rPr lang="hu-HU" smtClean="0"/>
              <a:t>2024. 12. 16.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0D41BB5-FAD9-4A73-88A1-163EECB9666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84162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98571-B126-485C-8B49-C7C7349B17D3}" type="datetimeFigureOut">
              <a:rPr lang="hu-HU" smtClean="0"/>
              <a:t>2024. 12. 16.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41BB5-FAD9-4A73-88A1-163EECB9666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57438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2B98571-B126-485C-8B49-C7C7349B17D3}" type="datetimeFigureOut">
              <a:rPr lang="hu-HU" smtClean="0"/>
              <a:t>2024. 12. 16.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0D41BB5-FAD9-4A73-88A1-163EECB9666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43040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98571-B126-485C-8B49-C7C7349B17D3}" type="datetimeFigureOut">
              <a:rPr lang="hu-HU" smtClean="0"/>
              <a:t>2024. 12. 16.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41BB5-FAD9-4A73-88A1-163EECB9666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52284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98571-B126-485C-8B49-C7C7349B17D3}" type="datetimeFigureOut">
              <a:rPr lang="hu-HU" smtClean="0"/>
              <a:t>2024. 12. 16.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41BB5-FAD9-4A73-88A1-163EECB9666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0454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98571-B126-485C-8B49-C7C7349B17D3}" type="datetimeFigureOut">
              <a:rPr lang="hu-HU" smtClean="0"/>
              <a:t>2024. 12. 16.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41BB5-FAD9-4A73-88A1-163EECB9666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73202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98571-B126-485C-8B49-C7C7349B17D3}" type="datetimeFigureOut">
              <a:rPr lang="hu-HU" smtClean="0"/>
              <a:t>2024. 12. 16.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41BB5-FAD9-4A73-88A1-163EECB9666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22107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98571-B126-485C-8B49-C7C7349B17D3}" type="datetimeFigureOut">
              <a:rPr lang="hu-HU" smtClean="0"/>
              <a:t>2024. 12. 16.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41BB5-FAD9-4A73-88A1-163EECB9666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23679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98571-B126-485C-8B49-C7C7349B17D3}" type="datetimeFigureOut">
              <a:rPr lang="hu-HU" smtClean="0"/>
              <a:t>2024. 12. 16.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41BB5-FAD9-4A73-88A1-163EECB9666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28266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B98571-B126-485C-8B49-C7C7349B17D3}" type="datetimeFigureOut">
              <a:rPr lang="hu-HU" smtClean="0"/>
              <a:t>2024. 12. 16.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D41BB5-FAD9-4A73-88A1-163EECB9666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383348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b="1" dirty="0" smtClean="0">
                <a:latin typeface="Arial Black" panose="020B0A04020102020204" pitchFamily="34" charset="0"/>
                <a:cs typeface="Times New Roman" panose="02020603050405020304" pitchFamily="18" charset="0"/>
              </a:rPr>
              <a:t>Vizsgaremek</a:t>
            </a:r>
            <a:endParaRPr lang="hu-HU" b="1" dirty="0">
              <a:latin typeface="Arial Black" panose="020B0A040201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b="1" dirty="0" smtClean="0">
                <a:latin typeface="Arial Black" panose="020B0A04020102020204" pitchFamily="34" charset="0"/>
              </a:rPr>
              <a:t>KSH IT Zrt.</a:t>
            </a:r>
            <a:endParaRPr lang="hu-HU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8906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790700" y="901531"/>
            <a:ext cx="8610600" cy="1293028"/>
          </a:xfrm>
        </p:spPr>
        <p:txBody>
          <a:bodyPr/>
          <a:lstStyle/>
          <a:p>
            <a:pPr algn="ctr"/>
            <a:r>
              <a:rPr lang="hu-HU" dirty="0" smtClean="0">
                <a:latin typeface="Arial Black" panose="020B0A04020102020204" pitchFamily="34" charset="0"/>
              </a:rPr>
              <a:t>HSRP PROTOCOLL</a:t>
            </a:r>
            <a:endParaRPr lang="hu-HU" dirty="0">
              <a:latin typeface="Arial Black" panose="020B0A04020102020204" pitchFamily="34" charset="0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hu-HU" dirty="0" smtClean="0">
                <a:latin typeface="Arial Black" panose="020B0A04020102020204" pitchFamily="34" charset="0"/>
              </a:rPr>
              <a:t>HR2(</a:t>
            </a:r>
            <a:r>
              <a:rPr lang="hu-HU" dirty="0" err="1" smtClean="0">
                <a:latin typeface="Arial Black" panose="020B0A04020102020204" pitchFamily="34" charset="0"/>
              </a:rPr>
              <a:t>Active</a:t>
            </a:r>
            <a:r>
              <a:rPr lang="hu-HU" dirty="0" smtClean="0">
                <a:latin typeface="Arial Black" panose="020B0A04020102020204" pitchFamily="34" charset="0"/>
              </a:rPr>
              <a:t>)</a:t>
            </a:r>
          </a:p>
          <a:p>
            <a:endParaRPr lang="hu-HU" dirty="0">
              <a:latin typeface="Arial Black" panose="020B0A04020102020204" pitchFamily="34" charset="0"/>
            </a:endParaRP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hu-HU" dirty="0" smtClean="0">
                <a:latin typeface="Arial Black" panose="020B0A04020102020204" pitchFamily="34" charset="0"/>
              </a:rPr>
              <a:t>HR1(</a:t>
            </a:r>
            <a:r>
              <a:rPr lang="hu-HU" dirty="0" err="1" smtClean="0">
                <a:latin typeface="Arial Black" panose="020B0A04020102020204" pitchFamily="34" charset="0"/>
              </a:rPr>
              <a:t>Standby</a:t>
            </a:r>
            <a:r>
              <a:rPr lang="hu-HU" dirty="0" smtClean="0">
                <a:latin typeface="Arial Black" panose="020B0A04020102020204" pitchFamily="34" charset="0"/>
              </a:rPr>
              <a:t>)</a:t>
            </a:r>
          </a:p>
          <a:p>
            <a:pPr marL="0" indent="0">
              <a:buNone/>
            </a:pPr>
            <a:endParaRPr lang="hu-HU" dirty="0">
              <a:latin typeface="Arial Black" panose="020B0A04020102020204" pitchFamily="34" charset="0"/>
            </a:endParaRPr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969" y="2623859"/>
            <a:ext cx="4061812" cy="3299746"/>
          </a:xfrm>
          <a:prstGeom prst="rect">
            <a:avLst/>
          </a:prstGeom>
        </p:spPr>
      </p:pic>
      <p:pic>
        <p:nvPicPr>
          <p:cNvPr id="6" name="Kép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6557" y="2623859"/>
            <a:ext cx="4061812" cy="3292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870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 smtClean="0">
                <a:latin typeface="Arial Black" panose="020B0A04020102020204" pitchFamily="34" charset="0"/>
              </a:rPr>
              <a:t>Divisions (details)</a:t>
            </a:r>
            <a:endParaRPr lang="hu-HU" dirty="0">
              <a:latin typeface="Arial Black" panose="020B0A04020102020204" pitchFamily="34" charset="0"/>
            </a:endParaRPr>
          </a:p>
        </p:txBody>
      </p:sp>
      <p:pic>
        <p:nvPicPr>
          <p:cNvPr id="6" name="Kép helye 5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16839" r="16839"/>
          <a:stretch>
            <a:fillRect/>
          </a:stretch>
        </p:blipFill>
        <p:spPr>
          <a:xfrm>
            <a:off x="8395063" y="2932992"/>
            <a:ext cx="3074125" cy="3223968"/>
          </a:xfrm>
          <a:prstGeom prst="rect">
            <a:avLst/>
          </a:prstGeom>
        </p:spPr>
      </p:pic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u="sng" dirty="0" smtClean="0">
                <a:latin typeface="Arial Black" panose="020B0A04020102020204" pitchFamily="34" charset="0"/>
              </a:rPr>
              <a:t>VLAN protocoll:</a:t>
            </a:r>
          </a:p>
          <a:p>
            <a:r>
              <a:rPr lang="hu-HU" dirty="0" smtClean="0">
                <a:latin typeface="Arial Black" panose="020B0A04020102020204" pitchFamily="34" charset="0"/>
              </a:rPr>
              <a:t>We have 2 different VLAN:</a:t>
            </a:r>
          </a:p>
          <a:p>
            <a:r>
              <a:rPr lang="hu-HU" dirty="0" smtClean="0">
                <a:latin typeface="Arial Black" panose="020B0A04020102020204" pitchFamily="34" charset="0"/>
              </a:rPr>
              <a:t>-100</a:t>
            </a:r>
          </a:p>
          <a:p>
            <a:r>
              <a:rPr lang="hu-HU" dirty="0" smtClean="0">
                <a:latin typeface="Arial Black" panose="020B0A04020102020204" pitchFamily="34" charset="0"/>
              </a:rPr>
              <a:t>-200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u="sng" dirty="0" smtClean="0">
                <a:latin typeface="Arial Black" panose="020B0A04020102020204" pitchFamily="34" charset="0"/>
              </a:rPr>
              <a:t>With two different IP range:</a:t>
            </a:r>
          </a:p>
          <a:p>
            <a:r>
              <a:rPr lang="hu-HU" dirty="0" smtClean="0">
                <a:latin typeface="Arial Black" panose="020B0A04020102020204" pitchFamily="34" charset="0"/>
              </a:rPr>
              <a:t>192.168.0-15 192.168.10.16-31</a:t>
            </a:r>
          </a:p>
          <a:p>
            <a:endParaRPr lang="hu-HU" dirty="0" smtClean="0"/>
          </a:p>
          <a:p>
            <a:endParaRPr lang="hu-HU" dirty="0"/>
          </a:p>
        </p:txBody>
      </p:sp>
      <p:pic>
        <p:nvPicPr>
          <p:cNvPr id="5" name="Kép 4"/>
          <p:cNvPicPr/>
          <p:nvPr/>
        </p:nvPicPr>
        <p:blipFill>
          <a:blip r:embed="rId3"/>
          <a:stretch>
            <a:fillRect/>
          </a:stretch>
        </p:blipFill>
        <p:spPr>
          <a:xfrm>
            <a:off x="7524205" y="748228"/>
            <a:ext cx="3944983" cy="2184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947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 smtClean="0">
                <a:latin typeface="Arial Black" panose="020B0A04020102020204" pitchFamily="34" charset="0"/>
              </a:rPr>
              <a:t>Division(details)</a:t>
            </a:r>
            <a:endParaRPr lang="hu-HU" dirty="0">
              <a:latin typeface="Arial Black" panose="020B0A04020102020204" pitchFamily="34" charset="0"/>
            </a:endParaRPr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772885" y="3216207"/>
            <a:ext cx="6873240" cy="3094485"/>
          </a:xfrm>
        </p:spPr>
        <p:txBody>
          <a:bodyPr/>
          <a:lstStyle/>
          <a:p>
            <a:r>
              <a:rPr lang="hu-HU" dirty="0" smtClean="0">
                <a:latin typeface="Arial Black" panose="020B0A04020102020204" pitchFamily="34" charset="0"/>
              </a:rPr>
              <a:t>EtherChannel protocoll:</a:t>
            </a:r>
          </a:p>
          <a:p>
            <a:r>
              <a:rPr lang="hu-HU" dirty="0" smtClean="0">
                <a:latin typeface="Arial Black" panose="020B0A04020102020204" pitchFamily="34" charset="0"/>
              </a:rPr>
              <a:t>-It’s working good perfect LACP</a:t>
            </a:r>
          </a:p>
          <a:p>
            <a:endParaRPr lang="hu-HU" dirty="0">
              <a:latin typeface="Arial Black" panose="020B0A04020102020204" pitchFamily="34" charset="0"/>
            </a:endParaRPr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0434" y="2390491"/>
            <a:ext cx="4355766" cy="2755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722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 smtClean="0">
                <a:latin typeface="Arial Black" panose="020B0A04020102020204" pitchFamily="34" charset="0"/>
              </a:rPr>
              <a:t>DIVISIONS(DETAILS)</a:t>
            </a:r>
            <a:endParaRPr lang="hu-HU" dirty="0">
              <a:latin typeface="Arial Black" panose="020B0A04020102020204" pitchFamily="34" charset="0"/>
            </a:endParaRP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hu-HU" dirty="0" smtClean="0">
                <a:latin typeface="Arial Black" panose="020B0A04020102020204" pitchFamily="34" charset="0"/>
              </a:rPr>
              <a:t>NAT Protocoll:</a:t>
            </a:r>
          </a:p>
          <a:p>
            <a:r>
              <a:rPr lang="hu-HU" dirty="0" smtClean="0">
                <a:latin typeface="Arial Black" panose="020B0A04020102020204" pitchFamily="34" charset="0"/>
              </a:rPr>
              <a:t>PAT: 199.133.65.1   192.168.10.1 - 31 (HR2)</a:t>
            </a:r>
          </a:p>
          <a:p>
            <a:r>
              <a:rPr lang="hu-HU" dirty="0" smtClean="0">
                <a:latin typeface="Arial Black" panose="020B0A04020102020204" pitchFamily="34" charset="0"/>
              </a:rPr>
              <a:t>Static NAT: 188.77.66.1    192.168.254.7  (KR1)</a:t>
            </a:r>
          </a:p>
          <a:p>
            <a:endParaRPr lang="hu-HU" dirty="0" smtClean="0">
              <a:latin typeface="Arial Black" panose="020B0A04020102020204" pitchFamily="34" charset="0"/>
            </a:endParaRPr>
          </a:p>
          <a:p>
            <a:endParaRPr lang="hu-HU" dirty="0">
              <a:latin typeface="Arial Black" panose="020B0A04020102020204" pitchFamily="34" charset="0"/>
            </a:endParaRPr>
          </a:p>
        </p:txBody>
      </p:sp>
      <p:sp>
        <p:nvSpPr>
          <p:cNvPr id="9" name="Kép helye 8"/>
          <p:cNvSpPr>
            <a:spLocks noGrp="1"/>
          </p:cNvSpPr>
          <p:nvPr>
            <p:ph type="pic" idx="1"/>
          </p:nvPr>
        </p:nvSpPr>
        <p:spPr/>
      </p:sp>
      <p:pic>
        <p:nvPicPr>
          <p:cNvPr id="6" name="Kép 5"/>
          <p:cNvPicPr/>
          <p:nvPr/>
        </p:nvPicPr>
        <p:blipFill>
          <a:blip r:embed="rId2"/>
          <a:stretch>
            <a:fillRect/>
          </a:stretch>
        </p:blipFill>
        <p:spPr>
          <a:xfrm>
            <a:off x="685800" y="4300457"/>
            <a:ext cx="5031590" cy="692785"/>
          </a:xfrm>
          <a:prstGeom prst="rect">
            <a:avLst/>
          </a:prstGeom>
        </p:spPr>
      </p:pic>
      <p:pic>
        <p:nvPicPr>
          <p:cNvPr id="7" name="Kép 6"/>
          <p:cNvPicPr/>
          <p:nvPr/>
        </p:nvPicPr>
        <p:blipFill>
          <a:blip r:embed="rId3"/>
          <a:stretch>
            <a:fillRect/>
          </a:stretch>
        </p:blipFill>
        <p:spPr>
          <a:xfrm>
            <a:off x="685800" y="5317038"/>
            <a:ext cx="5760720" cy="57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456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816826" y="755665"/>
            <a:ext cx="8610600" cy="1293028"/>
          </a:xfrm>
        </p:spPr>
        <p:txBody>
          <a:bodyPr/>
          <a:lstStyle/>
          <a:p>
            <a:pPr algn="ctr"/>
            <a:r>
              <a:rPr lang="hu-HU" dirty="0" smtClean="0">
                <a:latin typeface="Arial Black" panose="020B0A04020102020204" pitchFamily="34" charset="0"/>
              </a:rPr>
              <a:t>TRacert</a:t>
            </a:r>
            <a:endParaRPr lang="hu-HU" dirty="0">
              <a:latin typeface="Arial Black" panose="020B0A04020102020204" pitchFamily="34" charset="0"/>
            </a:endParaRPr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4697" y="3265714"/>
            <a:ext cx="4659086" cy="2656277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2666" y="2190052"/>
            <a:ext cx="4921788" cy="3670979"/>
          </a:xfrm>
          <a:prstGeom prst="rect">
            <a:avLst/>
          </a:prstGeom>
        </p:spPr>
      </p:pic>
      <p:sp>
        <p:nvSpPr>
          <p:cNvPr id="6" name="Szövegdoboz 5"/>
          <p:cNvSpPr txBox="1"/>
          <p:nvPr/>
        </p:nvSpPr>
        <p:spPr>
          <a:xfrm>
            <a:off x="2151017" y="2681858"/>
            <a:ext cx="3884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>
                <a:latin typeface="Arial Black" panose="020B0A04020102020204" pitchFamily="34" charset="0"/>
              </a:rPr>
              <a:t>PC3-&gt;PC4</a:t>
            </a:r>
            <a:endParaRPr lang="hu-HU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3589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572588" y="1523999"/>
            <a:ext cx="6873240" cy="1600200"/>
          </a:xfrm>
        </p:spPr>
        <p:txBody>
          <a:bodyPr/>
          <a:lstStyle/>
          <a:p>
            <a:pPr algn="ctr"/>
            <a:r>
              <a:rPr lang="hu-HU" dirty="0" smtClean="0">
                <a:latin typeface="Arial Black" panose="020B0A04020102020204" pitchFamily="34" charset="0"/>
              </a:rPr>
              <a:t>Kreipos Gábor</a:t>
            </a:r>
            <a:endParaRPr lang="hu-HU" dirty="0">
              <a:latin typeface="Arial Black" panose="020B0A04020102020204" pitchFamily="34" charset="0"/>
            </a:endParaRP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hu-HU" dirty="0"/>
          </a:p>
        </p:txBody>
      </p:sp>
      <p:pic>
        <p:nvPicPr>
          <p:cNvPr id="6" name="Kép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1166" y="1877378"/>
            <a:ext cx="5843451" cy="3337087"/>
          </a:xfrm>
          <a:prstGeom prst="rect">
            <a:avLst/>
          </a:prstGeom>
        </p:spPr>
      </p:pic>
      <p:sp>
        <p:nvSpPr>
          <p:cNvPr id="7" name="Kép helye 6"/>
          <p:cNvSpPr>
            <a:spLocks noGrp="1"/>
          </p:cNvSpPr>
          <p:nvPr>
            <p:ph type="pic" idx="1"/>
          </p:nvPr>
        </p:nvSpPr>
        <p:spPr>
          <a:xfrm>
            <a:off x="7922198" y="812201"/>
            <a:ext cx="3644962" cy="5467443"/>
          </a:xfrm>
        </p:spPr>
      </p:sp>
    </p:spTree>
    <p:extLst>
      <p:ext uri="{BB962C8B-B14F-4D97-AF65-F5344CB8AC3E}">
        <p14:creationId xmlns:p14="http://schemas.microsoft.com/office/powerpoint/2010/main" val="3505555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 smtClean="0">
                <a:latin typeface="Arial Black" panose="020B0A04020102020204" pitchFamily="34" charset="0"/>
              </a:rPr>
              <a:t>DIVISIONS (DETAILS)</a:t>
            </a:r>
            <a:endParaRPr lang="hu-HU" dirty="0">
              <a:latin typeface="Arial Black" panose="020B0A04020102020204" pitchFamily="34" charset="0"/>
            </a:endParaRPr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hu-HU" dirty="0" smtClean="0">
                <a:latin typeface="Arial Black" panose="020B0A04020102020204" pitchFamily="34" charset="0"/>
              </a:rPr>
              <a:t>LINUX &amp; Windows server protocoll:</a:t>
            </a:r>
            <a:endParaRPr lang="hu-HU" dirty="0">
              <a:latin typeface="Arial Black" panose="020B0A04020102020204" pitchFamily="34" charset="0"/>
            </a:endParaRPr>
          </a:p>
        </p:txBody>
      </p:sp>
      <p:pic>
        <p:nvPicPr>
          <p:cNvPr id="5" name="Kép 4"/>
          <p:cNvPicPr/>
          <p:nvPr/>
        </p:nvPicPr>
        <p:blipFill>
          <a:blip r:embed="rId2"/>
          <a:stretch>
            <a:fillRect/>
          </a:stretch>
        </p:blipFill>
        <p:spPr>
          <a:xfrm>
            <a:off x="7861238" y="2766503"/>
            <a:ext cx="3644962" cy="1805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274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79656" y="462445"/>
            <a:ext cx="6873240" cy="1600200"/>
          </a:xfrm>
        </p:spPr>
        <p:txBody>
          <a:bodyPr/>
          <a:lstStyle/>
          <a:p>
            <a:r>
              <a:rPr lang="hu-HU" dirty="0" smtClean="0">
                <a:latin typeface="Arial Black" panose="020B0A04020102020204" pitchFamily="34" charset="0"/>
              </a:rPr>
              <a:t>Divisions(details)</a:t>
            </a:r>
            <a:endParaRPr lang="hu-HU" dirty="0">
              <a:latin typeface="Arial Black" panose="020B0A04020102020204" pitchFamily="34" charset="0"/>
            </a:endParaRP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hu-HU" dirty="0" smtClean="0"/>
              <a:t>Server WEB </a:t>
            </a:r>
            <a:endParaRPr lang="hu-HU" dirty="0"/>
          </a:p>
        </p:txBody>
      </p:sp>
      <p:pic>
        <p:nvPicPr>
          <p:cNvPr id="6" name="Kép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6276" y="2477685"/>
            <a:ext cx="7062652" cy="3740999"/>
          </a:xfrm>
          <a:prstGeom prst="rect">
            <a:avLst/>
          </a:prstGeom>
        </p:spPr>
      </p:pic>
      <p:sp>
        <p:nvSpPr>
          <p:cNvPr id="7" name="Kép helye 6"/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727715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 smtClean="0">
                <a:latin typeface="Arial Black" panose="020B0A04020102020204" pitchFamily="34" charset="0"/>
              </a:rPr>
              <a:t>Division(details)</a:t>
            </a:r>
            <a:endParaRPr lang="hu-HU" dirty="0">
              <a:latin typeface="Arial Black" panose="020B0A04020102020204" pitchFamily="34" charset="0"/>
            </a:endParaRPr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hu-HU" dirty="0" smtClean="0">
                <a:latin typeface="Arial Black" panose="020B0A04020102020204" pitchFamily="34" charset="0"/>
              </a:rPr>
              <a:t>OSPF protocoll:</a:t>
            </a:r>
          </a:p>
          <a:p>
            <a:r>
              <a:rPr lang="hu-HU" dirty="0" smtClean="0">
                <a:latin typeface="Arial Black" panose="020B0A04020102020204" pitchFamily="34" charset="0"/>
              </a:rPr>
              <a:t>It’s really good</a:t>
            </a:r>
            <a:r>
              <a:rPr lang="hu-HU" dirty="0">
                <a:latin typeface="Arial Black" panose="020B0A04020102020204" pitchFamily="34" charset="0"/>
              </a:rPr>
              <a:t> </a:t>
            </a:r>
            <a:r>
              <a:rPr lang="hu-HU" dirty="0" smtClean="0">
                <a:latin typeface="Arial Black" panose="020B0A04020102020204" pitchFamily="34" charset="0"/>
              </a:rPr>
              <a:t>and working well</a:t>
            </a:r>
            <a:endParaRPr lang="hu-HU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649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 smtClean="0"/>
              <a:t>Divisions (details)</a:t>
            </a:r>
            <a:endParaRPr lang="hu-HU" b="1" dirty="0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hu-HU" dirty="0" smtClean="0"/>
              <a:t>Port-</a:t>
            </a:r>
            <a:r>
              <a:rPr lang="hu-HU" dirty="0" err="1" smtClean="0"/>
              <a:t>security</a:t>
            </a:r>
            <a:r>
              <a:rPr lang="hu-HU" dirty="0" smtClean="0"/>
              <a:t> is working </a:t>
            </a:r>
            <a:r>
              <a:rPr lang="hu-HU" dirty="0" err="1" smtClean="0"/>
              <a:t>on</a:t>
            </a:r>
            <a:r>
              <a:rPr lang="hu-HU" dirty="0" smtClean="0"/>
              <a:t> </a:t>
            </a:r>
            <a:r>
              <a:rPr lang="hu-HU" dirty="0" err="1" smtClean="0"/>
              <a:t>every</a:t>
            </a:r>
            <a:r>
              <a:rPr lang="hu-HU" dirty="0" smtClean="0"/>
              <a:t> </a:t>
            </a:r>
            <a:r>
              <a:rPr lang="hu-HU" dirty="0" err="1" smtClean="0"/>
              <a:t>single</a:t>
            </a:r>
            <a:r>
              <a:rPr lang="hu-HU" dirty="0" smtClean="0"/>
              <a:t> </a:t>
            </a:r>
            <a:r>
              <a:rPr lang="hu-HU" dirty="0" err="1" smtClean="0"/>
              <a:t>device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732395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232263" y="763450"/>
            <a:ext cx="8610600" cy="1295400"/>
          </a:xfrm>
        </p:spPr>
        <p:txBody>
          <a:bodyPr/>
          <a:lstStyle/>
          <a:p>
            <a:pPr algn="ctr"/>
            <a:r>
              <a:rPr lang="hu-HU" dirty="0" smtClean="0">
                <a:latin typeface="Arial Black" panose="020B0A04020102020204" pitchFamily="34" charset="0"/>
              </a:rPr>
              <a:t>Topology types</a:t>
            </a:r>
            <a:endParaRPr lang="hu-HU" dirty="0">
              <a:latin typeface="Arial Black" panose="020B0A04020102020204" pitchFamily="34" charset="0"/>
            </a:endParaRP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algn="ctr"/>
            <a:r>
              <a:rPr lang="hu-HU" b="1" dirty="0" smtClean="0"/>
              <a:t>:</a:t>
            </a:r>
            <a:endParaRPr lang="hu-HU" dirty="0"/>
          </a:p>
          <a:p>
            <a:pPr algn="ctr"/>
            <a:r>
              <a:rPr lang="hu-HU" b="1" dirty="0">
                <a:latin typeface="Arial Black" panose="020B0A04020102020204" pitchFamily="34" charset="0"/>
              </a:rPr>
              <a:t>Logical Topology concept</a:t>
            </a:r>
            <a:endParaRPr lang="hu-HU" dirty="0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2183802"/>
            <a:ext cx="5410200" cy="823912"/>
          </a:xfrm>
        </p:spPr>
        <p:txBody>
          <a:bodyPr>
            <a:normAutofit fontScale="92500"/>
          </a:bodyPr>
          <a:lstStyle/>
          <a:p>
            <a:r>
              <a:rPr lang="hu-HU" dirty="0"/>
              <a:t/>
            </a:r>
            <a:br>
              <a:rPr lang="hu-HU" dirty="0"/>
            </a:br>
            <a:r>
              <a:rPr lang="hu-HU" dirty="0" smtClean="0">
                <a:latin typeface="Arial Black" panose="020B0A04020102020204" pitchFamily="34" charset="0"/>
              </a:rPr>
              <a:t>Physical Topology concept:</a:t>
            </a:r>
            <a:endParaRPr lang="hu-HU" dirty="0">
              <a:latin typeface="Arial Black" panose="020B0A04020102020204" pitchFamily="34" charset="0"/>
            </a:endParaRP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dirty="0" err="1" smtClean="0"/>
              <a:t>There</a:t>
            </a:r>
            <a:r>
              <a:rPr lang="hu-HU" dirty="0" smtClean="0"/>
              <a:t> is </a:t>
            </a:r>
            <a:r>
              <a:rPr lang="hu-HU" dirty="0" err="1" smtClean="0"/>
              <a:t>nothing</a:t>
            </a:r>
            <a:r>
              <a:rPr lang="hu-HU" dirty="0" smtClean="0"/>
              <a:t> </a:t>
            </a:r>
            <a:r>
              <a:rPr lang="hu-HU" dirty="0" err="1" smtClean="0"/>
              <a:t>yet</a:t>
            </a:r>
            <a:r>
              <a:rPr lang="hu-HU" dirty="0" smtClean="0"/>
              <a:t>.</a:t>
            </a:r>
            <a:endParaRPr lang="hu-HU" dirty="0"/>
          </a:p>
        </p:txBody>
      </p:sp>
      <p:pic>
        <p:nvPicPr>
          <p:cNvPr id="7" name="Tartalom helye 6"/>
          <p:cNvPicPr>
            <a:picLocks noGrp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036757" y="3132585"/>
            <a:ext cx="4261519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040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866900" y="685996"/>
            <a:ext cx="8610600" cy="1293028"/>
          </a:xfrm>
        </p:spPr>
        <p:txBody>
          <a:bodyPr/>
          <a:lstStyle/>
          <a:p>
            <a:pPr algn="ctr"/>
            <a:r>
              <a:rPr lang="hu-HU" dirty="0" smtClean="0">
                <a:latin typeface="Arial Black" panose="020B0A04020102020204" pitchFamily="34" charset="0"/>
              </a:rPr>
              <a:t>Ospf protocoll</a:t>
            </a:r>
            <a:endParaRPr lang="hu-HU" dirty="0">
              <a:latin typeface="Arial Black" panose="020B0A04020102020204" pitchFamily="34" charset="0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hu-HU" dirty="0" smtClean="0">
                <a:latin typeface="Arial Black" panose="020B0A04020102020204" pitchFamily="34" charset="0"/>
              </a:rPr>
              <a:t>HR1</a:t>
            </a:r>
          </a:p>
          <a:p>
            <a:pPr marL="0" indent="0">
              <a:buNone/>
            </a:pPr>
            <a:endParaRPr lang="hu-HU" dirty="0">
              <a:latin typeface="Arial Black" panose="020B0A04020102020204" pitchFamily="34" charset="0"/>
            </a:endParaRP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hu-HU" dirty="0" smtClean="0">
                <a:latin typeface="Arial Black" panose="020B0A04020102020204" pitchFamily="34" charset="0"/>
              </a:rPr>
              <a:t>HR2</a:t>
            </a:r>
          </a:p>
          <a:p>
            <a:pPr marL="0" indent="0">
              <a:buNone/>
            </a:pPr>
            <a:endParaRPr lang="hu-HU" dirty="0">
              <a:latin typeface="Arial Black" panose="020B0A04020102020204" pitchFamily="34" charset="0"/>
            </a:endParaRPr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817" y="2991768"/>
            <a:ext cx="4617720" cy="2429706"/>
          </a:xfrm>
          <a:prstGeom prst="rect">
            <a:avLst/>
          </a:prstGeom>
        </p:spPr>
      </p:pic>
      <p:pic>
        <p:nvPicPr>
          <p:cNvPr id="6" name="Kép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6329" y="3040039"/>
            <a:ext cx="4625741" cy="2331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646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2085703" y="729538"/>
            <a:ext cx="8610600" cy="1293028"/>
          </a:xfrm>
        </p:spPr>
        <p:txBody>
          <a:bodyPr/>
          <a:lstStyle/>
          <a:p>
            <a:pPr algn="ctr"/>
            <a:r>
              <a:rPr lang="hu-HU" dirty="0" smtClean="0">
                <a:latin typeface="Arial Black" panose="020B0A04020102020204" pitchFamily="34" charset="0"/>
              </a:rPr>
              <a:t>OSPF protocoll</a:t>
            </a:r>
            <a:endParaRPr lang="hu-HU" dirty="0">
              <a:latin typeface="Arial Black" panose="020B0A04020102020204" pitchFamily="34" charset="0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hu-HU" dirty="0" smtClean="0">
                <a:latin typeface="Arial Black" panose="020B0A04020102020204" pitchFamily="34" charset="0"/>
              </a:rPr>
              <a:t>SR1</a:t>
            </a:r>
          </a:p>
          <a:p>
            <a:pPr marL="0" indent="0">
              <a:buNone/>
            </a:pPr>
            <a:endParaRPr lang="hu-HU" dirty="0">
              <a:latin typeface="Arial Black" panose="020B0A04020102020204" pitchFamily="34" charset="0"/>
            </a:endParaRP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hu-HU" dirty="0" smtClean="0">
                <a:latin typeface="Arial Black" panose="020B0A04020102020204" pitchFamily="34" charset="0"/>
              </a:rPr>
              <a:t>KR1</a:t>
            </a:r>
            <a:endParaRPr lang="hu-HU" dirty="0">
              <a:latin typeface="Arial Black" panose="020B0A04020102020204" pitchFamily="34" charset="0"/>
            </a:endParaRPr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0010" y="2898765"/>
            <a:ext cx="4397121" cy="2331922"/>
          </a:xfrm>
          <a:prstGeom prst="rect">
            <a:avLst/>
          </a:prstGeom>
        </p:spPr>
      </p:pic>
      <p:pic>
        <p:nvPicPr>
          <p:cNvPr id="6" name="Kép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723" y="2898765"/>
            <a:ext cx="4778154" cy="2339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793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 smtClean="0"/>
              <a:t>SKARUFA áKOS</a:t>
            </a:r>
            <a:endParaRPr lang="hu-HU" dirty="0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5641" y="1523999"/>
            <a:ext cx="3752428" cy="4262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739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38354" y="1523999"/>
            <a:ext cx="6873240" cy="1600200"/>
          </a:xfrm>
        </p:spPr>
        <p:txBody>
          <a:bodyPr/>
          <a:lstStyle/>
          <a:p>
            <a:pPr algn="ctr"/>
            <a:r>
              <a:rPr lang="hu-HU" dirty="0" smtClean="0">
                <a:latin typeface="Arial Black" panose="020B0A04020102020204" pitchFamily="34" charset="0"/>
              </a:rPr>
              <a:t>DIVISIONS (DETAILS)</a:t>
            </a:r>
            <a:endParaRPr lang="hu-HU" dirty="0">
              <a:latin typeface="Arial Black" panose="020B0A04020102020204" pitchFamily="34" charset="0"/>
            </a:endParaRPr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/>
      </p:sp>
      <p:pic>
        <p:nvPicPr>
          <p:cNvPr id="5" name="Kép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8684" y="2191356"/>
            <a:ext cx="3295318" cy="3155706"/>
          </a:xfrm>
          <a:prstGeom prst="rect">
            <a:avLst/>
          </a:prstGeom>
        </p:spPr>
      </p:pic>
      <p:sp>
        <p:nvSpPr>
          <p:cNvPr id="7" name="Szöveg helye 6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hu-HU" dirty="0" smtClean="0">
                <a:latin typeface="Arial Black" panose="020B0A04020102020204" pitchFamily="34" charset="0"/>
              </a:rPr>
              <a:t>WiFi protocoll:</a:t>
            </a:r>
          </a:p>
          <a:p>
            <a:r>
              <a:rPr lang="hu-HU" u="sng" dirty="0" smtClean="0">
                <a:latin typeface="Arial Black" panose="020B0A04020102020204" pitchFamily="34" charset="0"/>
              </a:rPr>
              <a:t>192.168.200.1 is the main address</a:t>
            </a:r>
            <a:r>
              <a:rPr lang="hu-HU" dirty="0" smtClean="0">
                <a:latin typeface="Arial Black" panose="020B0A04020102020204" pitchFamily="34" charset="0"/>
              </a:rPr>
              <a:t> </a:t>
            </a:r>
          </a:p>
          <a:p>
            <a:r>
              <a:rPr lang="hu-HU" dirty="0" smtClean="0">
                <a:latin typeface="Arial Black" panose="020B0A04020102020204" pitchFamily="34" charset="0"/>
              </a:rPr>
              <a:t>You can’t ping into the network, only out</a:t>
            </a:r>
            <a:endParaRPr lang="hu-HU" u="sng" dirty="0" smtClean="0">
              <a:latin typeface="Arial Black" panose="020B0A04020102020204" pitchFamily="34" charset="0"/>
            </a:endParaRPr>
          </a:p>
          <a:p>
            <a:r>
              <a:rPr lang="hu-HU" dirty="0" smtClean="0">
                <a:latin typeface="Arial Black" panose="020B0A04020102020204" pitchFamily="34" charset="0"/>
              </a:rPr>
              <a:t>With ACL protocoll, only „Héring és társai” reach the WiFi section (The test can be see later)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u="sng" dirty="0" smtClean="0">
                <a:latin typeface="Arial Black" panose="020B0A04020102020204" pitchFamily="34" charset="0"/>
              </a:rPr>
              <a:t>Stats:</a:t>
            </a:r>
          </a:p>
          <a:p>
            <a:r>
              <a:rPr lang="hu-HU" u="sng" dirty="0" smtClean="0">
                <a:latin typeface="Arial Black" panose="020B0A04020102020204" pitchFamily="34" charset="0"/>
              </a:rPr>
              <a:t>Network:</a:t>
            </a:r>
            <a:r>
              <a:rPr lang="hu-HU" dirty="0" smtClean="0">
                <a:latin typeface="Arial Black" panose="020B0A04020102020204" pitchFamily="34" charset="0"/>
              </a:rPr>
              <a:t> 192.168.200.0 255.255.255.0</a:t>
            </a:r>
          </a:p>
          <a:p>
            <a:r>
              <a:rPr lang="hu-HU" u="sng" dirty="0" err="1" smtClean="0">
                <a:latin typeface="Arial Black" panose="020B0A04020102020204" pitchFamily="34" charset="0"/>
              </a:rPr>
              <a:t>Gateway</a:t>
            </a:r>
            <a:r>
              <a:rPr lang="hu-HU" u="sng" dirty="0" smtClean="0">
                <a:latin typeface="Arial Black" panose="020B0A04020102020204" pitchFamily="34" charset="0"/>
              </a:rPr>
              <a:t>:</a:t>
            </a:r>
            <a:r>
              <a:rPr lang="hu-HU" dirty="0" smtClean="0">
                <a:latin typeface="Arial Black" panose="020B0A04020102020204" pitchFamily="34" charset="0"/>
              </a:rPr>
              <a:t> 40.40.40.1 </a:t>
            </a:r>
          </a:p>
          <a:p>
            <a:r>
              <a:rPr lang="hu-HU" u="sng" dirty="0" smtClean="0">
                <a:latin typeface="Arial Black" panose="020B0A04020102020204" pitchFamily="34" charset="0"/>
              </a:rPr>
              <a:t>DNS Server:</a:t>
            </a:r>
            <a:r>
              <a:rPr lang="hu-HU" dirty="0" smtClean="0">
                <a:latin typeface="Arial Black" panose="020B0A04020102020204" pitchFamily="34" charset="0"/>
              </a:rPr>
              <a:t> 8.8.8.8</a:t>
            </a:r>
            <a:endParaRPr lang="hu-HU" u="sng" dirty="0" smtClean="0">
              <a:latin typeface="Arial Black" panose="020B0A04020102020204" pitchFamily="34" charset="0"/>
            </a:endParaRPr>
          </a:p>
          <a:p>
            <a:endParaRPr lang="hu-HU" u="sng" dirty="0" smtClean="0">
              <a:latin typeface="Arial Black" panose="020B0A04020102020204" pitchFamily="34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179864"/>
            <a:ext cx="28854" cy="97471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hu-HU" altLang="hu-H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676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866900" y="552994"/>
            <a:ext cx="8610600" cy="1295400"/>
          </a:xfrm>
        </p:spPr>
        <p:txBody>
          <a:bodyPr/>
          <a:lstStyle/>
          <a:p>
            <a:pPr algn="ctr"/>
            <a:r>
              <a:rPr lang="hu-HU" dirty="0" smtClean="0">
                <a:latin typeface="Arial Black" panose="020B0A04020102020204" pitchFamily="34" charset="0"/>
              </a:rPr>
              <a:t>DIVISION(DETAILS</a:t>
            </a:r>
            <a:r>
              <a:rPr lang="hu-HU" dirty="0" smtClean="0"/>
              <a:t>)</a:t>
            </a:r>
            <a:endParaRPr lang="hu-HU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914407" y="1752379"/>
            <a:ext cx="5079991" cy="823912"/>
          </a:xfrm>
        </p:spPr>
        <p:txBody>
          <a:bodyPr/>
          <a:lstStyle/>
          <a:p>
            <a:pPr algn="ctr"/>
            <a:r>
              <a:rPr lang="hu-HU" dirty="0" smtClean="0">
                <a:latin typeface="Arial Black" panose="020B0A04020102020204" pitchFamily="34" charset="0"/>
              </a:rPr>
              <a:t>SSID</a:t>
            </a:r>
            <a:r>
              <a:rPr lang="hu-HU" dirty="0" smtClean="0"/>
              <a:t> </a:t>
            </a:r>
            <a:endParaRPr lang="hu-HU" dirty="0"/>
          </a:p>
        </p:txBody>
      </p:sp>
      <p:pic>
        <p:nvPicPr>
          <p:cNvPr id="7" name="Tartalom helye 6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3949" y="2576291"/>
            <a:ext cx="3697663" cy="3086100"/>
          </a:xfrm>
        </p:spPr>
      </p:pic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286500" y="1752379"/>
            <a:ext cx="5105400" cy="823912"/>
          </a:xfrm>
        </p:spPr>
        <p:txBody>
          <a:bodyPr/>
          <a:lstStyle/>
          <a:p>
            <a:pPr algn="ctr"/>
            <a:r>
              <a:rPr lang="hu-HU" dirty="0">
                <a:latin typeface="Arial Black" panose="020B0A04020102020204" pitchFamily="34" charset="0"/>
              </a:rPr>
              <a:t>P</a:t>
            </a:r>
            <a:r>
              <a:rPr lang="hu-HU" dirty="0" smtClean="0">
                <a:latin typeface="Arial Black" panose="020B0A04020102020204" pitchFamily="34" charset="0"/>
              </a:rPr>
              <a:t>assword</a:t>
            </a:r>
            <a:endParaRPr lang="hu-HU" dirty="0">
              <a:latin typeface="Arial Black" panose="020B0A04020102020204" pitchFamily="34" charset="0"/>
            </a:endParaRPr>
          </a:p>
        </p:txBody>
      </p:sp>
      <p:pic>
        <p:nvPicPr>
          <p:cNvPr id="8" name="Tartalom helye 7"/>
          <p:cNvPicPr>
            <a:picLocks noGrp="1" noChangeAspect="1"/>
          </p:cNvPicPr>
          <p:nvPr>
            <p:ph sz="quarter" idx="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6075" y="2576291"/>
            <a:ext cx="3630090" cy="3086100"/>
          </a:xfrm>
        </p:spPr>
      </p:pic>
      <p:sp>
        <p:nvSpPr>
          <p:cNvPr id="4" name="Szövegdoboz 3"/>
          <p:cNvSpPr txBox="1"/>
          <p:nvPr/>
        </p:nvSpPr>
        <p:spPr>
          <a:xfrm>
            <a:off x="1976844" y="5817325"/>
            <a:ext cx="2821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 smtClean="0">
                <a:latin typeface="Arial Black" panose="020B0A04020102020204" pitchFamily="34" charset="0"/>
              </a:rPr>
              <a:t>„KSH iT Network”</a:t>
            </a:r>
            <a:endParaRPr lang="hu-HU" dirty="0">
              <a:latin typeface="Arial Black" panose="020B0A04020102020204" pitchFamily="34" charset="0"/>
            </a:endParaRPr>
          </a:p>
        </p:txBody>
      </p:sp>
      <p:sp>
        <p:nvSpPr>
          <p:cNvPr id="6" name="Szövegdoboz 5"/>
          <p:cNvSpPr txBox="1"/>
          <p:nvPr/>
        </p:nvSpPr>
        <p:spPr>
          <a:xfrm>
            <a:off x="7469778" y="5817325"/>
            <a:ext cx="2982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>
                <a:latin typeface="Arial Black" panose="020B0A04020102020204" pitchFamily="34" charset="0"/>
              </a:rPr>
              <a:t>KSHiTpassword12345</a:t>
            </a:r>
            <a:endParaRPr lang="hu-HU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3615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772194" y="763450"/>
            <a:ext cx="8610600" cy="1295400"/>
          </a:xfrm>
        </p:spPr>
        <p:txBody>
          <a:bodyPr/>
          <a:lstStyle/>
          <a:p>
            <a:pPr algn="ctr"/>
            <a:r>
              <a:rPr lang="hu-HU" dirty="0" smtClean="0">
                <a:latin typeface="Arial Black" panose="020B0A04020102020204" pitchFamily="34" charset="0"/>
              </a:rPr>
              <a:t>Division(</a:t>
            </a:r>
            <a:r>
              <a:rPr lang="hu-HU" dirty="0" err="1" smtClean="0">
                <a:latin typeface="Arial Black" panose="020B0A04020102020204" pitchFamily="34" charset="0"/>
              </a:rPr>
              <a:t>details</a:t>
            </a:r>
            <a:r>
              <a:rPr lang="hu-HU" dirty="0" smtClean="0"/>
              <a:t>)</a:t>
            </a:r>
            <a:endParaRPr lang="hu-HU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01691" y="1887711"/>
            <a:ext cx="5079991" cy="823912"/>
          </a:xfrm>
        </p:spPr>
        <p:txBody>
          <a:bodyPr/>
          <a:lstStyle/>
          <a:p>
            <a:pPr algn="ctr"/>
            <a:r>
              <a:rPr lang="hu-HU" dirty="0" smtClean="0">
                <a:latin typeface="Arial Black" panose="020B0A04020102020204" pitchFamily="34" charset="0"/>
              </a:rPr>
              <a:t>IP-addresses</a:t>
            </a:r>
            <a:endParaRPr lang="hu-HU" dirty="0">
              <a:latin typeface="Arial Black" panose="020B0A04020102020204" pitchFamily="34" charset="0"/>
            </a:endParaRPr>
          </a:p>
        </p:txBody>
      </p:sp>
      <p:pic>
        <p:nvPicPr>
          <p:cNvPr id="7" name="Tartalom helye 6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5362" y="2711623"/>
            <a:ext cx="3652647" cy="3086100"/>
          </a:xfrm>
        </p:spPr>
      </p:pic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247897" y="1887711"/>
            <a:ext cx="5105400" cy="823912"/>
          </a:xfrm>
        </p:spPr>
        <p:txBody>
          <a:bodyPr/>
          <a:lstStyle/>
          <a:p>
            <a:pPr algn="ctr"/>
            <a:r>
              <a:rPr lang="hu-HU" dirty="0" smtClean="0">
                <a:latin typeface="Arial Black" panose="020B0A04020102020204" pitchFamily="34" charset="0"/>
              </a:rPr>
              <a:t>IP-addresses</a:t>
            </a:r>
            <a:endParaRPr lang="hu-HU" dirty="0">
              <a:latin typeface="Arial Black" panose="020B0A04020102020204" pitchFamily="34" charset="0"/>
            </a:endParaRPr>
          </a:p>
        </p:txBody>
      </p:sp>
      <p:pic>
        <p:nvPicPr>
          <p:cNvPr id="8" name="Tartalom helye 7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7897" y="3183111"/>
            <a:ext cx="5334000" cy="1735094"/>
          </a:xfrm>
        </p:spPr>
      </p:pic>
    </p:spTree>
    <p:extLst>
      <p:ext uri="{BB962C8B-B14F-4D97-AF65-F5344CB8AC3E}">
        <p14:creationId xmlns:p14="http://schemas.microsoft.com/office/powerpoint/2010/main" val="2768445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 smtClean="0">
                <a:latin typeface="Arial Black" panose="020B0A04020102020204" pitchFamily="34" charset="0"/>
              </a:rPr>
              <a:t>DIVISION (DETAILS)</a:t>
            </a:r>
            <a:endParaRPr lang="hu-HU" dirty="0">
              <a:latin typeface="Arial Black" panose="020B0A04020102020204" pitchFamily="34" charset="0"/>
            </a:endParaRP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hu-HU" dirty="0" smtClean="0">
                <a:latin typeface="Arial Black" panose="020B0A04020102020204" pitchFamily="34" charset="0"/>
              </a:rPr>
              <a:t>Default IPv4 DHCP protocoll:</a:t>
            </a:r>
          </a:p>
          <a:p>
            <a:r>
              <a:rPr lang="hu-HU" dirty="0" smtClean="0">
                <a:latin typeface="Arial Black" panose="020B0A04020102020204" pitchFamily="34" charset="0"/>
              </a:rPr>
              <a:t>-The pool name is: Skarufa&amp;tarsai</a:t>
            </a:r>
          </a:p>
          <a:p>
            <a:r>
              <a:rPr lang="hu-HU" dirty="0" smtClean="0">
                <a:latin typeface="Arial Black" panose="020B0A04020102020204" pitchFamily="34" charset="0"/>
              </a:rPr>
              <a:t>-Config: DR:192.168.50.1</a:t>
            </a:r>
          </a:p>
          <a:p>
            <a:r>
              <a:rPr lang="hu-HU" dirty="0" smtClean="0">
                <a:latin typeface="Arial Black" panose="020B0A04020102020204" pitchFamily="34" charset="0"/>
              </a:rPr>
              <a:t>	N:192.168.50.0. 255.255.255.192</a:t>
            </a:r>
          </a:p>
          <a:p>
            <a:endParaRPr lang="hu-HU" dirty="0" smtClean="0">
              <a:latin typeface="Arial Black" panose="020B0A04020102020204" pitchFamily="34" charset="0"/>
            </a:endParaRPr>
          </a:p>
          <a:p>
            <a:r>
              <a:rPr lang="hu-HU" dirty="0"/>
              <a:t>	</a:t>
            </a:r>
            <a:endParaRPr lang="hu-HU" dirty="0" smtClean="0"/>
          </a:p>
        </p:txBody>
      </p:sp>
      <p:pic>
        <p:nvPicPr>
          <p:cNvPr id="10" name="Kép helye 9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2198" y="2703747"/>
            <a:ext cx="3644962" cy="1527596"/>
          </a:xfrm>
        </p:spPr>
      </p:pic>
    </p:spTree>
    <p:extLst>
      <p:ext uri="{BB962C8B-B14F-4D97-AF65-F5344CB8AC3E}">
        <p14:creationId xmlns:p14="http://schemas.microsoft.com/office/powerpoint/2010/main" val="660520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866900" y="763450"/>
            <a:ext cx="8610600" cy="1295400"/>
          </a:xfrm>
        </p:spPr>
        <p:txBody>
          <a:bodyPr/>
          <a:lstStyle/>
          <a:p>
            <a:pPr algn="ctr"/>
            <a:r>
              <a:rPr lang="hu-HU" dirty="0" smtClean="0">
                <a:latin typeface="Arial Black" panose="020B0A04020102020204" pitchFamily="34" charset="0"/>
              </a:rPr>
              <a:t>DIVISION(DETAILS)</a:t>
            </a:r>
            <a:endParaRPr lang="hu-HU" dirty="0">
              <a:latin typeface="Arial Black" panose="020B0A04020102020204" pitchFamily="34" charset="0"/>
            </a:endParaRP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917584" y="2183802"/>
            <a:ext cx="5079991" cy="823912"/>
          </a:xfrm>
        </p:spPr>
        <p:txBody>
          <a:bodyPr/>
          <a:lstStyle/>
          <a:p>
            <a:pPr algn="ctr"/>
            <a:r>
              <a:rPr lang="hu-HU" dirty="0" smtClean="0">
                <a:latin typeface="Arial Black" panose="020B0A04020102020204" pitchFamily="34" charset="0"/>
              </a:rPr>
              <a:t>DHCP-protocoll(</a:t>
            </a:r>
            <a:r>
              <a:rPr lang="hu-HU" dirty="0" err="1" smtClean="0">
                <a:latin typeface="Arial Black" panose="020B0A04020102020204" pitchFamily="34" charset="0"/>
              </a:rPr>
              <a:t>Router</a:t>
            </a:r>
            <a:r>
              <a:rPr lang="hu-HU" dirty="0" smtClean="0">
                <a:latin typeface="Arial Black" panose="020B0A04020102020204" pitchFamily="34" charset="0"/>
              </a:rPr>
              <a:t>)</a:t>
            </a:r>
            <a:endParaRPr lang="hu-HU" dirty="0">
              <a:latin typeface="Arial Black" panose="020B0A04020102020204" pitchFamily="34" charset="0"/>
            </a:endParaRPr>
          </a:p>
        </p:txBody>
      </p:sp>
      <p:pic>
        <p:nvPicPr>
          <p:cNvPr id="7" name="Tartalom helye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917584" y="3071178"/>
            <a:ext cx="5024428" cy="3086100"/>
          </a:xfrm>
          <a:prstGeom prst="rect">
            <a:avLst/>
          </a:prstGeom>
        </p:spPr>
      </p:pic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286500" y="2183802"/>
            <a:ext cx="5105400" cy="823912"/>
          </a:xfrm>
        </p:spPr>
        <p:txBody>
          <a:bodyPr/>
          <a:lstStyle/>
          <a:p>
            <a:pPr algn="ctr"/>
            <a:r>
              <a:rPr lang="hu-HU" dirty="0" smtClean="0">
                <a:latin typeface="Arial Black" panose="020B0A04020102020204" pitchFamily="34" charset="0"/>
              </a:rPr>
              <a:t>DHCP-protocoll(PC)</a:t>
            </a:r>
            <a:endParaRPr lang="hu-HU" dirty="0">
              <a:latin typeface="Arial Black" panose="020B0A04020102020204" pitchFamily="34" charset="0"/>
            </a:endParaRPr>
          </a:p>
        </p:txBody>
      </p:sp>
      <p:pic>
        <p:nvPicPr>
          <p:cNvPr id="8" name="Tartalom helye 7"/>
          <p:cNvPicPr>
            <a:picLocks noGrp="1" noChangeAspect="1"/>
          </p:cNvPicPr>
          <p:nvPr>
            <p:ph sz="quarter" idx="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9985" y="3071178"/>
            <a:ext cx="3512601" cy="3086100"/>
          </a:xfrm>
        </p:spPr>
      </p:pic>
    </p:spTree>
    <p:extLst>
      <p:ext uri="{BB962C8B-B14F-4D97-AF65-F5344CB8AC3E}">
        <p14:creationId xmlns:p14="http://schemas.microsoft.com/office/powerpoint/2010/main" val="997147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311729" y="852171"/>
            <a:ext cx="8610600" cy="1293028"/>
          </a:xfrm>
        </p:spPr>
        <p:txBody>
          <a:bodyPr/>
          <a:lstStyle/>
          <a:p>
            <a:pPr algn="l"/>
            <a:r>
              <a:rPr lang="hu-HU" dirty="0" err="1" smtClean="0">
                <a:latin typeface="Arial Black" panose="020B0A04020102020204" pitchFamily="34" charset="0"/>
              </a:rPr>
              <a:t>Tracert</a:t>
            </a:r>
            <a:endParaRPr lang="hu-HU" dirty="0">
              <a:latin typeface="Arial Black" panose="020B0A04020102020204" pitchFamily="34" charset="0"/>
            </a:endParaRPr>
          </a:p>
        </p:txBody>
      </p:sp>
      <p:pic>
        <p:nvPicPr>
          <p:cNvPr id="6" name="Tartalom helye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9086" y="887640"/>
            <a:ext cx="6818812" cy="5748292"/>
          </a:xfrm>
        </p:spPr>
      </p:pic>
    </p:spTree>
    <p:extLst>
      <p:ext uri="{BB962C8B-B14F-4D97-AF65-F5344CB8AC3E}">
        <p14:creationId xmlns:p14="http://schemas.microsoft.com/office/powerpoint/2010/main" val="1975267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 smtClean="0">
                <a:latin typeface="Arial Black" panose="020B0A04020102020204" pitchFamily="34" charset="0"/>
              </a:rPr>
              <a:t>Division(details)</a:t>
            </a:r>
            <a:endParaRPr lang="hu-HU" dirty="0">
              <a:latin typeface="Arial Black" panose="020B0A04020102020204" pitchFamily="34" charset="0"/>
            </a:endParaRPr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hu-HU" dirty="0">
              <a:latin typeface="Arial Black" panose="020B0A04020102020204" pitchFamily="34" charset="0"/>
            </a:endParaRPr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2389" y="1991853"/>
            <a:ext cx="4913811" cy="3158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089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789774" y="701039"/>
            <a:ext cx="8610599" cy="1303867"/>
          </a:xfrm>
        </p:spPr>
        <p:txBody>
          <a:bodyPr/>
          <a:lstStyle/>
          <a:p>
            <a:pPr algn="ctr"/>
            <a:r>
              <a:rPr lang="hu-HU" dirty="0" smtClean="0">
                <a:latin typeface="Arial Black" panose="020B0A04020102020204" pitchFamily="34" charset="0"/>
              </a:rPr>
              <a:t>Divisions &amp; members</a:t>
            </a:r>
            <a:endParaRPr lang="hu-HU" dirty="0">
              <a:latin typeface="Arial Black" panose="020B0A04020102020204" pitchFamily="34" charset="0"/>
            </a:endParaRP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hu-HU" dirty="0" smtClean="0">
                <a:latin typeface="Arial Black" panose="020B0A04020102020204" pitchFamily="34" charset="0"/>
              </a:rPr>
              <a:t>Skarufa Ákos</a:t>
            </a:r>
            <a:endParaRPr lang="hu-HU" dirty="0">
              <a:latin typeface="Arial Black" panose="020B0A04020102020204" pitchFamily="34" charset="0"/>
            </a:endParaRP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15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hu-HU" dirty="0" smtClean="0">
                <a:latin typeface="Arial Black" panose="020B0A04020102020204" pitchFamily="34" charset="0"/>
              </a:rPr>
              <a:t>Héring Máté</a:t>
            </a:r>
            <a:endParaRPr lang="hu-HU" dirty="0">
              <a:latin typeface="Arial Black" panose="020B0A04020102020204" pitchFamily="34" charset="0"/>
            </a:endParaRPr>
          </a:p>
        </p:txBody>
      </p:sp>
      <p:sp>
        <p:nvSpPr>
          <p:cNvPr id="6" name="Szöveg helye 5"/>
          <p:cNvSpPr>
            <a:spLocks noGrp="1"/>
          </p:cNvSpPr>
          <p:nvPr>
            <p:ph type="body" sz="half" idx="16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7" name="Szöveg helye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ctr"/>
            <a:r>
              <a:rPr lang="hu-HU" dirty="0" smtClean="0">
                <a:latin typeface="Arial Black" panose="020B0A04020102020204" pitchFamily="34" charset="0"/>
              </a:rPr>
              <a:t>Kreipos </a:t>
            </a:r>
            <a:r>
              <a:rPr lang="hu-HU" dirty="0" smtClean="0">
                <a:latin typeface="Arial Black" panose="020B0A04020102020204" pitchFamily="34" charset="0"/>
              </a:rPr>
              <a:t>Gábor</a:t>
            </a:r>
            <a:endParaRPr lang="hu-HU" dirty="0">
              <a:latin typeface="Arial Black" panose="020B0A04020102020204" pitchFamily="34" charset="0"/>
            </a:endParaRPr>
          </a:p>
        </p:txBody>
      </p:sp>
      <p:sp>
        <p:nvSpPr>
          <p:cNvPr id="8" name="Szöveg helye 7"/>
          <p:cNvSpPr>
            <a:spLocks noGrp="1"/>
          </p:cNvSpPr>
          <p:nvPr>
            <p:ph type="body" sz="half" idx="17"/>
          </p:nvPr>
        </p:nvSpPr>
        <p:spPr/>
        <p:txBody>
          <a:bodyPr/>
          <a:lstStyle/>
          <a:p>
            <a:endParaRPr lang="hu-HU" dirty="0"/>
          </a:p>
        </p:txBody>
      </p:sp>
      <p:pic>
        <p:nvPicPr>
          <p:cNvPr id="9" name="Kép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820" y="2953416"/>
            <a:ext cx="2842506" cy="3215919"/>
          </a:xfrm>
          <a:prstGeom prst="rect">
            <a:avLst/>
          </a:prstGeom>
        </p:spPr>
      </p:pic>
      <p:pic>
        <p:nvPicPr>
          <p:cNvPr id="10" name="Kép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3993" y="3024294"/>
            <a:ext cx="3429297" cy="2911092"/>
          </a:xfrm>
          <a:prstGeom prst="rect">
            <a:avLst/>
          </a:prstGeom>
        </p:spPr>
      </p:pic>
      <p:pic>
        <p:nvPicPr>
          <p:cNvPr id="11" name="Kép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6294" y="3560647"/>
            <a:ext cx="3444538" cy="1600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451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smtClean="0"/>
              <a:t>KSH It Zrt.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2411548"/>
          </a:xfrm>
        </p:spPr>
        <p:txBody>
          <a:bodyPr>
            <a:normAutofit/>
          </a:bodyPr>
          <a:lstStyle/>
          <a:p>
            <a:r>
              <a:rPr lang="hu-HU" dirty="0" smtClean="0"/>
              <a:t>Héring Máté: cisco, config, </a:t>
            </a:r>
            <a:r>
              <a:rPr lang="hu-HU" dirty="0" err="1" smtClean="0"/>
              <a:t>documentation</a:t>
            </a:r>
            <a:endParaRPr lang="hu-HU" dirty="0" smtClean="0"/>
          </a:p>
          <a:p>
            <a:r>
              <a:rPr lang="hu-HU" dirty="0" err="1" smtClean="0"/>
              <a:t>Skaru</a:t>
            </a:r>
            <a:r>
              <a:rPr lang="hu-HU" dirty="0" smtClean="0"/>
              <a:t>: </a:t>
            </a:r>
            <a:r>
              <a:rPr lang="hu-HU" dirty="0" err="1" smtClean="0"/>
              <a:t>excel</a:t>
            </a:r>
            <a:r>
              <a:rPr lang="hu-HU" dirty="0" smtClean="0"/>
              <a:t>, </a:t>
            </a:r>
            <a:r>
              <a:rPr lang="hu-HU" dirty="0" err="1" smtClean="0"/>
              <a:t>word</a:t>
            </a:r>
            <a:r>
              <a:rPr lang="hu-HU" dirty="0" smtClean="0"/>
              <a:t>, Tables, ppt, </a:t>
            </a:r>
          </a:p>
          <a:p>
            <a:r>
              <a:rPr lang="hu-HU" dirty="0" err="1" smtClean="0"/>
              <a:t>Kreip</a:t>
            </a:r>
            <a:r>
              <a:rPr lang="hu-HU" dirty="0" smtClean="0"/>
              <a:t>: </a:t>
            </a:r>
            <a:r>
              <a:rPr lang="hu-HU" dirty="0" err="1" smtClean="0"/>
              <a:t>casino</a:t>
            </a:r>
            <a:r>
              <a:rPr lang="hu-HU" dirty="0" smtClean="0"/>
              <a:t>, </a:t>
            </a:r>
            <a:r>
              <a:rPr lang="hu-HU" dirty="0" err="1" smtClean="0"/>
              <a:t>eating</a:t>
            </a:r>
            <a:r>
              <a:rPr lang="hu-HU" dirty="0" smtClean="0"/>
              <a:t>, server, </a:t>
            </a:r>
            <a:r>
              <a:rPr lang="hu-HU" dirty="0" err="1" smtClean="0"/>
              <a:t>eating</a:t>
            </a:r>
            <a:r>
              <a:rPr lang="hu-HU" dirty="0" smtClean="0"/>
              <a:t>, </a:t>
            </a:r>
            <a:r>
              <a:rPr lang="hu-HU" dirty="0" err="1" smtClean="0"/>
              <a:t>windows</a:t>
            </a:r>
            <a:r>
              <a:rPr lang="hu-HU" dirty="0" smtClean="0"/>
              <a:t>, </a:t>
            </a:r>
            <a:r>
              <a:rPr lang="hu-HU" dirty="0" err="1" smtClean="0"/>
              <a:t>eating</a:t>
            </a:r>
            <a:r>
              <a:rPr lang="hu-HU" dirty="0" smtClean="0"/>
              <a:t> and </a:t>
            </a:r>
            <a:r>
              <a:rPr lang="hu-HU" dirty="0" err="1" smtClean="0"/>
              <a:t>doing</a:t>
            </a:r>
            <a:r>
              <a:rPr lang="hu-HU" dirty="0" smtClean="0"/>
              <a:t> </a:t>
            </a:r>
            <a:r>
              <a:rPr lang="hu-HU" dirty="0" err="1" smtClean="0"/>
              <a:t>nothing</a:t>
            </a:r>
            <a:r>
              <a:rPr lang="hu-HU" dirty="0" smtClean="0"/>
              <a:t>.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077523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790700" y="764373"/>
            <a:ext cx="8610600" cy="1293028"/>
          </a:xfrm>
        </p:spPr>
        <p:txBody>
          <a:bodyPr/>
          <a:lstStyle/>
          <a:p>
            <a:pPr algn="ctr"/>
            <a:r>
              <a:rPr lang="hu-HU" dirty="0" smtClean="0">
                <a:latin typeface="Arial Black" panose="020B0A04020102020204" pitchFamily="34" charset="0"/>
              </a:rPr>
              <a:t>IP-ADDRESS TABLE</a:t>
            </a:r>
            <a:endParaRPr lang="hu-HU" dirty="0">
              <a:latin typeface="Arial Black" panose="020B0A04020102020204" pitchFamily="34" charset="0"/>
            </a:endParaRPr>
          </a:p>
        </p:txBody>
      </p:sp>
      <p:pic>
        <p:nvPicPr>
          <p:cNvPr id="4" name="Tartalom helye 3" descr="C:\Users\SkarufaAI\Desktop\Skarufa\Képernyőkép 2024-11-25 093928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7860" y="2409292"/>
            <a:ext cx="4505739" cy="319031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Kép 4" descr="C:\Users\SkarufaAI\Desktop\Skarufa\Képernyőkép 2024-11-25 094035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599" y="2409292"/>
            <a:ext cx="4505739" cy="1796948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Kép 5" descr="C:\Users\SkarufaAI\Desktop\Skarufa\Képernyőkép 2024-11-25 094131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599" y="4206240"/>
            <a:ext cx="4505738" cy="139337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20022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790700" y="746956"/>
            <a:ext cx="8610600" cy="1293028"/>
          </a:xfrm>
        </p:spPr>
        <p:txBody>
          <a:bodyPr/>
          <a:lstStyle/>
          <a:p>
            <a:pPr algn="ctr"/>
            <a:r>
              <a:rPr lang="hu-HU" dirty="0" smtClean="0">
                <a:latin typeface="Arial Black" panose="020B0A04020102020204" pitchFamily="34" charset="0"/>
              </a:rPr>
              <a:t>Vlan TABLE</a:t>
            </a:r>
            <a:endParaRPr lang="hu-HU" dirty="0">
              <a:latin typeface="Arial Black" panose="020B0A04020102020204" pitchFamily="34" charset="0"/>
            </a:endParaRPr>
          </a:p>
        </p:txBody>
      </p:sp>
      <p:pic>
        <p:nvPicPr>
          <p:cNvPr id="7" name="Tartalom helye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973462"/>
            <a:ext cx="4920343" cy="1859796"/>
          </a:xfrm>
        </p:spPr>
      </p:pic>
      <p:pic>
        <p:nvPicPr>
          <p:cNvPr id="8" name="Kép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0503" y="2973462"/>
            <a:ext cx="4023360" cy="1859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815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866900" y="677287"/>
            <a:ext cx="8610600" cy="1293028"/>
          </a:xfrm>
        </p:spPr>
        <p:txBody>
          <a:bodyPr/>
          <a:lstStyle/>
          <a:p>
            <a:pPr algn="ctr"/>
            <a:r>
              <a:rPr lang="hu-HU" dirty="0" smtClean="0">
                <a:latin typeface="Arial Black" panose="020B0A04020102020204" pitchFamily="34" charset="0"/>
              </a:rPr>
              <a:t>IPV6 adresses</a:t>
            </a:r>
            <a:endParaRPr lang="hu-HU" dirty="0">
              <a:latin typeface="Arial Black" panose="020B0A04020102020204" pitchFamily="34" charset="0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dirty="0" smtClean="0">
                <a:latin typeface="Arial Black" panose="020B0A04020102020204" pitchFamily="34" charset="0"/>
              </a:rPr>
              <a:t>Two different IPv6(SLAAC) </a:t>
            </a:r>
          </a:p>
          <a:p>
            <a:pPr marL="0" indent="0">
              <a:buNone/>
            </a:pPr>
            <a:endParaRPr lang="hu-HU" dirty="0">
              <a:latin typeface="Arial Black" panose="020B0A04020102020204" pitchFamily="34" charset="0"/>
            </a:endParaRPr>
          </a:p>
        </p:txBody>
      </p:sp>
      <p:pic>
        <p:nvPicPr>
          <p:cNvPr id="5" name="Tartalom helye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3224030"/>
            <a:ext cx="5386327" cy="1192507"/>
          </a:xfrm>
        </p:spPr>
      </p:pic>
      <p:pic>
        <p:nvPicPr>
          <p:cNvPr id="6" name="Kép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3224030"/>
            <a:ext cx="5484223" cy="1192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88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689100" y="763450"/>
            <a:ext cx="8610600" cy="1295400"/>
          </a:xfrm>
        </p:spPr>
        <p:txBody>
          <a:bodyPr/>
          <a:lstStyle/>
          <a:p>
            <a:pPr algn="ctr"/>
            <a:r>
              <a:rPr lang="hu-HU" dirty="0" err="1" smtClean="0">
                <a:latin typeface="Arial Black" panose="020B0A04020102020204" pitchFamily="34" charset="0"/>
              </a:rPr>
              <a:t>Passwords</a:t>
            </a:r>
            <a:endParaRPr lang="hu-HU" dirty="0">
              <a:latin typeface="Arial Black" panose="020B0A04020102020204" pitchFamily="34" charset="0"/>
            </a:endParaRP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685800" y="2234004"/>
            <a:ext cx="5079991" cy="823912"/>
          </a:xfrm>
        </p:spPr>
        <p:txBody>
          <a:bodyPr/>
          <a:lstStyle/>
          <a:p>
            <a:pPr algn="ctr"/>
            <a:endParaRPr lang="hu-HU" dirty="0">
              <a:latin typeface="Arial Black" panose="020B0A04020102020204" pitchFamily="34" charset="0"/>
            </a:endParaRP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hu-HU" u="sng" dirty="0" smtClean="0">
                <a:latin typeface="Arial Black" panose="020B0A04020102020204" pitchFamily="34" charset="0"/>
              </a:rPr>
              <a:t>SSH:</a:t>
            </a:r>
            <a:r>
              <a:rPr lang="hu-HU" dirty="0" smtClean="0">
                <a:latin typeface="Arial Black" panose="020B0A04020102020204" pitchFamily="34" charset="0"/>
              </a:rPr>
              <a:t> </a:t>
            </a:r>
          </a:p>
          <a:p>
            <a:pPr marL="0" indent="0">
              <a:buNone/>
            </a:pPr>
            <a:r>
              <a:rPr lang="hu-HU" dirty="0" smtClean="0">
                <a:latin typeface="Arial Black" panose="020B0A04020102020204" pitchFamily="34" charset="0"/>
              </a:rPr>
              <a:t>user: admin </a:t>
            </a:r>
          </a:p>
          <a:p>
            <a:pPr marL="0" indent="0">
              <a:buNone/>
            </a:pPr>
            <a:r>
              <a:rPr lang="hu-HU" dirty="0" err="1" smtClean="0">
                <a:latin typeface="Arial Black" panose="020B0A04020102020204" pitchFamily="34" charset="0"/>
              </a:rPr>
              <a:t>password</a:t>
            </a:r>
            <a:r>
              <a:rPr lang="hu-HU" dirty="0" smtClean="0">
                <a:latin typeface="Arial Black" panose="020B0A04020102020204" pitchFamily="34" charset="0"/>
              </a:rPr>
              <a:t> cisco</a:t>
            </a:r>
          </a:p>
          <a:p>
            <a:pPr marL="0" indent="0">
              <a:buNone/>
            </a:pPr>
            <a:r>
              <a:rPr lang="hu-HU" dirty="0" smtClean="0">
                <a:latin typeface="Arial Black" panose="020B0A04020102020204" pitchFamily="34" charset="0"/>
              </a:rPr>
              <a:t>____________________________________</a:t>
            </a:r>
            <a:endParaRPr lang="hu-HU" dirty="0" smtClean="0"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hu-HU" u="sng" dirty="0" err="1" smtClean="0">
                <a:latin typeface="Arial Black" panose="020B0A04020102020204" pitchFamily="34" charset="0"/>
              </a:rPr>
              <a:t>Console</a:t>
            </a:r>
            <a:r>
              <a:rPr lang="hu-HU" dirty="0" smtClean="0">
                <a:latin typeface="Arial Black" panose="020B0A04020102020204" pitchFamily="34" charset="0"/>
              </a:rPr>
              <a:t>: cisco</a:t>
            </a:r>
            <a:endParaRPr lang="hu-HU" dirty="0" smtClean="0"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hu-HU" u="sng" dirty="0" smtClean="0">
                <a:latin typeface="Arial Black" panose="020B0A04020102020204" pitchFamily="34" charset="0"/>
              </a:rPr>
              <a:t>Domain-</a:t>
            </a:r>
            <a:r>
              <a:rPr lang="hu-HU" u="sng" dirty="0" err="1" smtClean="0">
                <a:latin typeface="Arial Black" panose="020B0A04020102020204" pitchFamily="34" charset="0"/>
              </a:rPr>
              <a:t>name</a:t>
            </a:r>
            <a:r>
              <a:rPr lang="hu-HU" u="sng" dirty="0" smtClean="0">
                <a:latin typeface="Arial Black" panose="020B0A04020102020204" pitchFamily="34" charset="0"/>
              </a:rPr>
              <a:t>:</a:t>
            </a:r>
            <a:r>
              <a:rPr lang="hu-HU" dirty="0" smtClean="0">
                <a:latin typeface="Arial Black" panose="020B0A04020102020204" pitchFamily="34" charset="0"/>
              </a:rPr>
              <a:t> kando.com</a:t>
            </a:r>
          </a:p>
          <a:p>
            <a:pPr marL="0" indent="0">
              <a:buNone/>
            </a:pPr>
            <a:r>
              <a:rPr lang="hu-HU" u="sng" dirty="0" err="1" smtClean="0">
                <a:latin typeface="Arial Black" panose="020B0A04020102020204" pitchFamily="34" charset="0"/>
              </a:rPr>
              <a:t>Password</a:t>
            </a:r>
            <a:r>
              <a:rPr lang="hu-HU" u="sng" dirty="0" smtClean="0">
                <a:latin typeface="Arial Black" panose="020B0A04020102020204" pitchFamily="34" charset="0"/>
              </a:rPr>
              <a:t>:</a:t>
            </a:r>
            <a:r>
              <a:rPr lang="hu-HU" dirty="0" smtClean="0">
                <a:latin typeface="Arial Black" panose="020B0A04020102020204" pitchFamily="34" charset="0"/>
              </a:rPr>
              <a:t> </a:t>
            </a:r>
            <a:r>
              <a:rPr lang="hu-HU" dirty="0" smtClean="0">
                <a:latin typeface="Arial Black" panose="020B0A04020102020204" pitchFamily="34" charset="0"/>
              </a:rPr>
              <a:t>cisco</a:t>
            </a:r>
          </a:p>
          <a:p>
            <a:pPr marL="0" indent="0">
              <a:buNone/>
            </a:pPr>
            <a:endParaRPr lang="hu-HU" dirty="0">
              <a:latin typeface="Arial Black" panose="020B0A04020102020204" pitchFamily="34" charset="0"/>
            </a:endParaRPr>
          </a:p>
          <a:p>
            <a:pPr marL="0" indent="0">
              <a:buNone/>
            </a:pPr>
            <a:endParaRPr lang="hu-HU" dirty="0">
              <a:latin typeface="Arial Black" panose="020B0A04020102020204" pitchFamily="34" charset="0"/>
            </a:endParaRPr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2183802"/>
            <a:ext cx="5105400" cy="823912"/>
          </a:xfrm>
        </p:spPr>
        <p:txBody>
          <a:bodyPr/>
          <a:lstStyle/>
          <a:p>
            <a:pPr algn="ctr"/>
            <a:endParaRPr lang="hu-HU" dirty="0">
              <a:latin typeface="Arial Black" panose="020B0A04020102020204" pitchFamily="34" charset="0"/>
            </a:endParaRP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u="sng" dirty="0" smtClean="0">
                <a:latin typeface="Arial Black" panose="020B0A04020102020204" pitchFamily="34" charset="0"/>
              </a:rPr>
              <a:t>WAN protocoll:</a:t>
            </a:r>
          </a:p>
          <a:p>
            <a:pPr marL="0" indent="0">
              <a:buNone/>
            </a:pPr>
            <a:r>
              <a:rPr lang="hu-HU" dirty="0" smtClean="0">
                <a:latin typeface="Arial Black" panose="020B0A04020102020204" pitchFamily="34" charset="0"/>
              </a:rPr>
              <a:t>HR1: </a:t>
            </a:r>
          </a:p>
          <a:p>
            <a:pPr marL="0" indent="0">
              <a:buNone/>
            </a:pPr>
            <a:r>
              <a:rPr lang="hu-HU" dirty="0" smtClean="0">
                <a:latin typeface="Arial Black" panose="020B0A04020102020204" pitchFamily="34" charset="0"/>
              </a:rPr>
              <a:t>user SR1</a:t>
            </a:r>
          </a:p>
          <a:p>
            <a:pPr marL="0" indent="0">
              <a:buNone/>
            </a:pPr>
            <a:r>
              <a:rPr lang="hu-HU" dirty="0" err="1" smtClean="0">
                <a:latin typeface="Arial Black" panose="020B0A04020102020204" pitchFamily="34" charset="0"/>
              </a:rPr>
              <a:t>passwor</a:t>
            </a:r>
            <a:r>
              <a:rPr lang="hu-HU" dirty="0" err="1" smtClean="0">
                <a:latin typeface="Arial Black" panose="020B0A04020102020204" pitchFamily="34" charset="0"/>
              </a:rPr>
              <a:t>d</a:t>
            </a:r>
            <a:r>
              <a:rPr lang="hu-HU" dirty="0" smtClean="0">
                <a:latin typeface="Arial Black" panose="020B0A04020102020204" pitchFamily="34" charset="0"/>
              </a:rPr>
              <a:t> cisco</a:t>
            </a:r>
            <a:endParaRPr lang="hu-HU" dirty="0" smtClean="0"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hu-HU" u="sng" dirty="0" smtClean="0">
                <a:latin typeface="Arial Black" panose="020B0A04020102020204" pitchFamily="34" charset="0"/>
              </a:rPr>
              <a:t>SR1: </a:t>
            </a:r>
          </a:p>
          <a:p>
            <a:pPr marL="0" indent="0">
              <a:buNone/>
            </a:pPr>
            <a:r>
              <a:rPr lang="hu-HU" dirty="0" smtClean="0">
                <a:latin typeface="Arial Black" panose="020B0A04020102020204" pitchFamily="34" charset="0"/>
              </a:rPr>
              <a:t>user HR1 </a:t>
            </a:r>
          </a:p>
          <a:p>
            <a:pPr marL="0" indent="0">
              <a:buNone/>
            </a:pPr>
            <a:r>
              <a:rPr lang="hu-HU" dirty="0" err="1" smtClean="0">
                <a:latin typeface="Arial Black" panose="020B0A04020102020204" pitchFamily="34" charset="0"/>
              </a:rPr>
              <a:t>password</a:t>
            </a:r>
            <a:r>
              <a:rPr lang="hu-HU" dirty="0" smtClean="0">
                <a:latin typeface="Arial Black" panose="020B0A04020102020204" pitchFamily="34" charset="0"/>
              </a:rPr>
              <a:t> cisco</a:t>
            </a:r>
            <a:endParaRPr lang="hu-HU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3660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 smtClean="0">
                <a:latin typeface="Arial Black" panose="020B0A04020102020204" pitchFamily="34" charset="0"/>
                <a:cs typeface="Arial" panose="020B0604020202020204" pitchFamily="34" charset="0"/>
              </a:rPr>
              <a:t>Héring máté</a:t>
            </a:r>
            <a:endParaRPr lang="hu-HU" dirty="0"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/>
      </p:sp>
      <p:pic>
        <p:nvPicPr>
          <p:cNvPr id="5" name="Kép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6628" y="1245327"/>
            <a:ext cx="4981303" cy="4815840"/>
          </a:xfrm>
          <a:prstGeom prst="rect">
            <a:avLst/>
          </a:prstGeom>
        </p:spPr>
      </p:pic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273461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 smtClean="0">
                <a:latin typeface="Arial Black" panose="020B0A04020102020204" pitchFamily="34" charset="0"/>
              </a:rPr>
              <a:t>DIVISIONS (details)</a:t>
            </a:r>
            <a:endParaRPr lang="hu-HU" dirty="0">
              <a:latin typeface="Arial Black" panose="020B0A04020102020204" pitchFamily="34" charset="0"/>
            </a:endParaRPr>
          </a:p>
        </p:txBody>
      </p:sp>
      <p:pic>
        <p:nvPicPr>
          <p:cNvPr id="5" name="Kép helye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11" r="21111"/>
          <a:stretch>
            <a:fillRect/>
          </a:stretch>
        </p:blipFill>
        <p:spPr>
          <a:xfrm>
            <a:off x="7843821" y="751241"/>
            <a:ext cx="3607950" cy="5467443"/>
          </a:xfrm>
        </p:spPr>
      </p:pic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hu-HU" u="sng" dirty="0" smtClean="0">
                <a:latin typeface="Arial Black" panose="020B0A04020102020204" pitchFamily="34" charset="0"/>
              </a:rPr>
              <a:t>HSRP protocoll:</a:t>
            </a:r>
          </a:p>
          <a:p>
            <a:r>
              <a:rPr lang="hu-HU" dirty="0" smtClean="0">
                <a:latin typeface="Arial Black" panose="020B0A04020102020204" pitchFamily="34" charset="0"/>
              </a:rPr>
              <a:t>It’s working</a:t>
            </a:r>
          </a:p>
          <a:p>
            <a:pPr marL="285750" indent="-285750">
              <a:buFontTx/>
              <a:buChar char="-"/>
            </a:pPr>
            <a:r>
              <a:rPr lang="hu-HU" u="sng" dirty="0" smtClean="0">
                <a:latin typeface="Arial Black" panose="020B0A04020102020204" pitchFamily="34" charset="0"/>
              </a:rPr>
              <a:t>Virtual Router IP: </a:t>
            </a:r>
          </a:p>
          <a:p>
            <a:r>
              <a:rPr lang="hu-HU" dirty="0" smtClean="0">
                <a:latin typeface="Arial Black" panose="020B0A04020102020204" pitchFamily="34" charset="0"/>
              </a:rPr>
              <a:t>192.168.10.6 </a:t>
            </a:r>
          </a:p>
          <a:p>
            <a:r>
              <a:rPr lang="hu-HU" dirty="0" smtClean="0">
                <a:latin typeface="Arial Black" panose="020B0A04020102020204" pitchFamily="34" charset="0"/>
              </a:rPr>
              <a:t>192.168.10.23 </a:t>
            </a:r>
          </a:p>
          <a:p>
            <a:r>
              <a:rPr lang="hu-HU" dirty="0" smtClean="0">
                <a:latin typeface="Arial Black" panose="020B0A04020102020204" pitchFamily="34" charset="0"/>
              </a:rPr>
              <a:t>IPv6 </a:t>
            </a:r>
            <a:r>
              <a:rPr lang="hu-HU" dirty="0" err="1" smtClean="0">
                <a:latin typeface="Arial Black" panose="020B0A04020102020204" pitchFamily="34" charset="0"/>
              </a:rPr>
              <a:t>can</a:t>
            </a:r>
            <a:r>
              <a:rPr lang="hu-HU" dirty="0" err="1" smtClean="0">
                <a:latin typeface="Arial Black" panose="020B0A04020102020204" pitchFamily="34" charset="0"/>
              </a:rPr>
              <a:t>not</a:t>
            </a:r>
            <a:r>
              <a:rPr lang="hu-HU" dirty="0" smtClean="0">
                <a:latin typeface="Arial Black" panose="020B0A04020102020204" pitchFamily="34" charset="0"/>
              </a:rPr>
              <a:t> be </a:t>
            </a:r>
            <a:r>
              <a:rPr lang="hu-HU" dirty="0" err="1" smtClean="0">
                <a:latin typeface="Arial Black" panose="020B0A04020102020204" pitchFamily="34" charset="0"/>
              </a:rPr>
              <a:t>done</a:t>
            </a:r>
            <a:r>
              <a:rPr lang="hu-HU" dirty="0" smtClean="0">
                <a:latin typeface="Arial Black" panose="020B0A04020102020204" pitchFamily="34" charset="0"/>
              </a:rPr>
              <a:t> in Cisco. </a:t>
            </a:r>
            <a:endParaRPr lang="hu-HU" dirty="0" smtClean="0">
              <a:latin typeface="Arial Black" panose="020B0A04020102020204" pitchFamily="34" charset="0"/>
            </a:endParaRPr>
          </a:p>
          <a:p>
            <a:endParaRPr lang="hu-HU" dirty="0" smtClean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8025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ondenzcsík">
  <a:themeElements>
    <a:clrScheme name="Kondenzcsík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Kondenzcsík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denzcsík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TM04033937[[fn=Kondenzcsík]]</Template>
  <TotalTime>693</TotalTime>
  <Words>357</Words>
  <Application>Microsoft Office PowerPoint</Application>
  <PresentationFormat>Szélesvásznú</PresentationFormat>
  <Paragraphs>108</Paragraphs>
  <Slides>30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30</vt:i4>
      </vt:variant>
    </vt:vector>
  </HeadingPairs>
  <TitlesOfParts>
    <vt:vector size="35" baseType="lpstr">
      <vt:lpstr>Arial</vt:lpstr>
      <vt:lpstr>Arial Black</vt:lpstr>
      <vt:lpstr>Century Gothic</vt:lpstr>
      <vt:lpstr>Times New Roman</vt:lpstr>
      <vt:lpstr>Kondenzcsík</vt:lpstr>
      <vt:lpstr>Vizsgaremek</vt:lpstr>
      <vt:lpstr>Topology types</vt:lpstr>
      <vt:lpstr>Divisions &amp; members</vt:lpstr>
      <vt:lpstr>IP-ADDRESS TABLE</vt:lpstr>
      <vt:lpstr>Vlan TABLE</vt:lpstr>
      <vt:lpstr>IPV6 adresses</vt:lpstr>
      <vt:lpstr>Passwords</vt:lpstr>
      <vt:lpstr>Héring máté</vt:lpstr>
      <vt:lpstr>DIVISIONS (details)</vt:lpstr>
      <vt:lpstr>HSRP PROTOCOLL</vt:lpstr>
      <vt:lpstr>Divisions (details)</vt:lpstr>
      <vt:lpstr>Division(details)</vt:lpstr>
      <vt:lpstr>DIVISIONS(DETAILS)</vt:lpstr>
      <vt:lpstr>TRacert</vt:lpstr>
      <vt:lpstr>Kreipos Gábor</vt:lpstr>
      <vt:lpstr>DIVISIONS (DETAILS)</vt:lpstr>
      <vt:lpstr>Divisions(details)</vt:lpstr>
      <vt:lpstr>Division(details)</vt:lpstr>
      <vt:lpstr>Divisions (details)</vt:lpstr>
      <vt:lpstr>Ospf protocoll</vt:lpstr>
      <vt:lpstr>OSPF protocoll</vt:lpstr>
      <vt:lpstr>SKARUFA áKOS</vt:lpstr>
      <vt:lpstr>DIVISIONS (DETAILS)</vt:lpstr>
      <vt:lpstr>DIVISION(DETAILS)</vt:lpstr>
      <vt:lpstr>Division(details)</vt:lpstr>
      <vt:lpstr>DIVISION (DETAILS)</vt:lpstr>
      <vt:lpstr>DIVISION(DETAILS)</vt:lpstr>
      <vt:lpstr>Tracert</vt:lpstr>
      <vt:lpstr>Division(details)</vt:lpstr>
      <vt:lpstr>KSH It Zrt.</vt:lpstr>
    </vt:vector>
  </TitlesOfParts>
  <Company>MSZC Kandó Kálmán Informatikai Technikum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Vizsgaremek</dc:title>
  <dc:creator>Skarufa Ákos István</dc:creator>
  <cp:lastModifiedBy>Skarufa Ákos István</cp:lastModifiedBy>
  <cp:revision>39</cp:revision>
  <dcterms:created xsi:type="dcterms:W3CDTF">2024-12-06T12:23:47Z</dcterms:created>
  <dcterms:modified xsi:type="dcterms:W3CDTF">2024-12-16T10:44:29Z</dcterms:modified>
</cp:coreProperties>
</file>