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87" r:id="rId6"/>
    <p:sldId id="288" r:id="rId7"/>
    <p:sldId id="259" r:id="rId8"/>
    <p:sldId id="273" r:id="rId9"/>
    <p:sldId id="275" r:id="rId10"/>
    <p:sldId id="276" r:id="rId11"/>
    <p:sldId id="261" r:id="rId12"/>
    <p:sldId id="279" r:id="rId13"/>
    <p:sldId id="264" r:id="rId14"/>
    <p:sldId id="271" r:id="rId15"/>
    <p:sldId id="267" r:id="rId16"/>
    <p:sldId id="282" r:id="rId17"/>
    <p:sldId id="291" r:id="rId18"/>
    <p:sldId id="277" r:id="rId19"/>
    <p:sldId id="263" r:id="rId20"/>
    <p:sldId id="284" r:id="rId21"/>
    <p:sldId id="283" r:id="rId22"/>
    <p:sldId id="280" r:id="rId23"/>
    <p:sldId id="281" r:id="rId24"/>
    <p:sldId id="278" r:id="rId25"/>
    <p:sldId id="262" r:id="rId26"/>
    <p:sldId id="265" r:id="rId27"/>
    <p:sldId id="266" r:id="rId28"/>
    <p:sldId id="269" r:id="rId29"/>
    <p:sldId id="270" r:id="rId30"/>
    <p:sldId id="290" r:id="rId31"/>
    <p:sldId id="289" r:id="rId32"/>
    <p:sldId id="272" r:id="rId33"/>
    <p:sldId id="274" r:id="rId34"/>
    <p:sldId id="285" r:id="rId35"/>
    <p:sldId id="292" r:id="rId36"/>
    <p:sldId id="29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C1753FCB-1B3A-42E5-9B16-C8F7888F7A9C}">
          <p14:sldIdLst>
            <p14:sldId id="256"/>
            <p14:sldId id="257"/>
            <p14:sldId id="260"/>
            <p14:sldId id="258"/>
            <p14:sldId id="287"/>
            <p14:sldId id="288"/>
            <p14:sldId id="259"/>
            <p14:sldId id="273"/>
            <p14:sldId id="275"/>
            <p14:sldId id="276"/>
            <p14:sldId id="261"/>
            <p14:sldId id="279"/>
            <p14:sldId id="264"/>
            <p14:sldId id="271"/>
            <p14:sldId id="267"/>
            <p14:sldId id="282"/>
            <p14:sldId id="291"/>
            <p14:sldId id="277"/>
            <p14:sldId id="263"/>
            <p14:sldId id="284"/>
            <p14:sldId id="283"/>
            <p14:sldId id="280"/>
            <p14:sldId id="281"/>
            <p14:sldId id="278"/>
            <p14:sldId id="262"/>
            <p14:sldId id="265"/>
            <p14:sldId id="266"/>
            <p14:sldId id="269"/>
            <p14:sldId id="270"/>
            <p14:sldId id="290"/>
            <p14:sldId id="289"/>
            <p14:sldId id="272"/>
            <p14:sldId id="274"/>
            <p14:sldId id="285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2B98571-B126-485C-8B49-C7C7349B17D3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0D41BB5-FAD9-4A73-88A1-163EECB966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0198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8571-B126-485C-8B49-C7C7349B17D3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1BB5-FAD9-4A73-88A1-163EECB966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004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B98571-B126-485C-8B49-C7C7349B17D3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0D41BB5-FAD9-4A73-88A1-163EECB966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6820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B98571-B126-485C-8B49-C7C7349B17D3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0D41BB5-FAD9-4A73-88A1-163EECB96666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9782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B98571-B126-485C-8B49-C7C7349B17D3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0D41BB5-FAD9-4A73-88A1-163EECB966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0133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8571-B126-485C-8B49-C7C7349B17D3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1BB5-FAD9-4A73-88A1-163EECB966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9098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8571-B126-485C-8B49-C7C7349B17D3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1BB5-FAD9-4A73-88A1-163EECB966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848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8571-B126-485C-8B49-C7C7349B17D3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1BB5-FAD9-4A73-88A1-163EECB966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0986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B98571-B126-485C-8B49-C7C7349B17D3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0D41BB5-FAD9-4A73-88A1-163EECB966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416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8571-B126-485C-8B49-C7C7349B17D3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1BB5-FAD9-4A73-88A1-163EECB966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743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B98571-B126-485C-8B49-C7C7349B17D3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0D41BB5-FAD9-4A73-88A1-163EECB966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304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8571-B126-485C-8B49-C7C7349B17D3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1BB5-FAD9-4A73-88A1-163EECB966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2284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8571-B126-485C-8B49-C7C7349B17D3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1BB5-FAD9-4A73-88A1-163EECB966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45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8571-B126-485C-8B49-C7C7349B17D3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1BB5-FAD9-4A73-88A1-163EECB966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320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8571-B126-485C-8B49-C7C7349B17D3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1BB5-FAD9-4A73-88A1-163EECB966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210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8571-B126-485C-8B49-C7C7349B17D3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1BB5-FAD9-4A73-88A1-163EECB966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367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98571-B126-485C-8B49-C7C7349B17D3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41BB5-FAD9-4A73-88A1-163EECB966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826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98571-B126-485C-8B49-C7C7349B17D3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41BB5-FAD9-4A73-88A1-163EECB966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8334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Vizsgaremek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>
                <a:latin typeface="Arial Black" panose="020B0A04020102020204" pitchFamily="34" charset="0"/>
              </a:rPr>
              <a:t>KSH IT Zrt.</a:t>
            </a:r>
          </a:p>
        </p:txBody>
      </p:sp>
    </p:spTree>
    <p:extLst>
      <p:ext uri="{BB962C8B-B14F-4D97-AF65-F5344CB8AC3E}">
        <p14:creationId xmlns:p14="http://schemas.microsoft.com/office/powerpoint/2010/main" val="1398906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Arial Black" panose="020B0A04020102020204" pitchFamily="34" charset="0"/>
                <a:cs typeface="Arial" panose="020B0604020202020204" pitchFamily="34" charset="0"/>
              </a:rPr>
              <a:t>Héring máté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/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628" y="1245327"/>
            <a:ext cx="4981303" cy="4815840"/>
          </a:xfrm>
          <a:prstGeom prst="rect">
            <a:avLst/>
          </a:prstGeom>
        </p:spPr>
      </p:pic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346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Arial Black" panose="020B0A04020102020204" pitchFamily="34" charset="0"/>
              </a:rPr>
              <a:t>DIVISIONS (details)</a:t>
            </a:r>
          </a:p>
        </p:txBody>
      </p:sp>
      <p:pic>
        <p:nvPicPr>
          <p:cNvPr id="5" name="Kép helye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1" r="21111"/>
          <a:stretch>
            <a:fillRect/>
          </a:stretch>
        </p:blipFill>
        <p:spPr>
          <a:xfrm>
            <a:off x="7843821" y="751241"/>
            <a:ext cx="3607950" cy="5467443"/>
          </a:xfrm>
        </p:spPr>
      </p:pic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u="sng" dirty="0">
                <a:latin typeface="Arial Black" panose="020B0A04020102020204" pitchFamily="34" charset="0"/>
              </a:rPr>
              <a:t>HSRP protocoll:</a:t>
            </a:r>
          </a:p>
          <a:p>
            <a:r>
              <a:rPr lang="hu-HU" dirty="0" err="1">
                <a:latin typeface="Arial Black" panose="020B0A04020102020204" pitchFamily="34" charset="0"/>
              </a:rPr>
              <a:t>It’s</a:t>
            </a:r>
            <a:r>
              <a:rPr lang="hu-HU" dirty="0">
                <a:latin typeface="Arial Black" panose="020B0A04020102020204" pitchFamily="34" charset="0"/>
              </a:rPr>
              <a:t> </a:t>
            </a:r>
            <a:r>
              <a:rPr lang="hu-HU" dirty="0" err="1">
                <a:latin typeface="Arial Black" panose="020B0A04020102020204" pitchFamily="34" charset="0"/>
              </a:rPr>
              <a:t>working</a:t>
            </a:r>
            <a:r>
              <a:rPr lang="hu-HU" dirty="0">
                <a:latin typeface="Arial Black" panose="020B0A04020102020204" pitchFamily="34" charset="0"/>
              </a:rPr>
              <a:t> </a:t>
            </a:r>
            <a:r>
              <a:rPr lang="hu-HU" dirty="0" err="1">
                <a:latin typeface="Arial Black" panose="020B0A04020102020204" pitchFamily="34" charset="0"/>
              </a:rPr>
              <a:t>perfctly</a:t>
            </a:r>
            <a:endParaRPr lang="hu-HU" dirty="0">
              <a:latin typeface="Arial Black" panose="020B0A040201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hu-HU" u="sng" dirty="0">
                <a:latin typeface="Arial Black" panose="020B0A04020102020204" pitchFamily="34" charset="0"/>
              </a:rPr>
              <a:t>Virtual Router IP: </a:t>
            </a:r>
          </a:p>
          <a:p>
            <a:r>
              <a:rPr lang="hu-HU" dirty="0">
                <a:latin typeface="Arial Black" panose="020B0A04020102020204" pitchFamily="34" charset="0"/>
              </a:rPr>
              <a:t>192.168.10.6 </a:t>
            </a:r>
          </a:p>
          <a:p>
            <a:r>
              <a:rPr lang="hu-HU" dirty="0">
                <a:latin typeface="Arial Black" panose="020B0A04020102020204" pitchFamily="34" charset="0"/>
              </a:rPr>
              <a:t>192.168.10.23 </a:t>
            </a:r>
          </a:p>
          <a:p>
            <a:r>
              <a:rPr lang="hu-HU" dirty="0">
                <a:latin typeface="Arial Black" panose="020B0A04020102020204" pitchFamily="34" charset="0"/>
              </a:rPr>
              <a:t>IPv6 </a:t>
            </a:r>
            <a:r>
              <a:rPr lang="hu-HU" dirty="0" err="1">
                <a:latin typeface="Arial Black" panose="020B0A04020102020204" pitchFamily="34" charset="0"/>
              </a:rPr>
              <a:t>cannot</a:t>
            </a:r>
            <a:r>
              <a:rPr lang="hu-HU" dirty="0">
                <a:latin typeface="Arial Black" panose="020B0A04020102020204" pitchFamily="34" charset="0"/>
              </a:rPr>
              <a:t> be </a:t>
            </a:r>
            <a:r>
              <a:rPr lang="hu-HU" dirty="0" err="1">
                <a:latin typeface="Arial Black" panose="020B0A04020102020204" pitchFamily="34" charset="0"/>
              </a:rPr>
              <a:t>done</a:t>
            </a:r>
            <a:r>
              <a:rPr lang="hu-HU" dirty="0">
                <a:latin typeface="Arial Black" panose="020B0A04020102020204" pitchFamily="34" charset="0"/>
              </a:rPr>
              <a:t> in Cisco. </a:t>
            </a:r>
          </a:p>
          <a:p>
            <a:endParaRPr lang="hu-H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02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0700" y="901531"/>
            <a:ext cx="8610600" cy="1293028"/>
          </a:xfrm>
        </p:spPr>
        <p:txBody>
          <a:bodyPr/>
          <a:lstStyle/>
          <a:p>
            <a:pPr algn="ctr"/>
            <a:r>
              <a:rPr lang="hu-HU" dirty="0">
                <a:latin typeface="Arial Black" panose="020B0A04020102020204" pitchFamily="34" charset="0"/>
              </a:rPr>
              <a:t>HSRP PROTOCOLL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>
                <a:latin typeface="Arial Black" panose="020B0A04020102020204" pitchFamily="34" charset="0"/>
              </a:rPr>
              <a:t>HR2(</a:t>
            </a:r>
            <a:r>
              <a:rPr lang="hu-HU" dirty="0" err="1">
                <a:latin typeface="Arial Black" panose="020B0A04020102020204" pitchFamily="34" charset="0"/>
              </a:rPr>
              <a:t>Active</a:t>
            </a:r>
            <a:r>
              <a:rPr lang="hu-HU" dirty="0">
                <a:latin typeface="Arial Black" panose="020B0A04020102020204" pitchFamily="34" charset="0"/>
              </a:rPr>
              <a:t>)</a:t>
            </a:r>
          </a:p>
          <a:p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>
                <a:latin typeface="Arial Black" panose="020B0A04020102020204" pitchFamily="34" charset="0"/>
              </a:rPr>
              <a:t>HR1(</a:t>
            </a:r>
            <a:r>
              <a:rPr lang="hu-HU" dirty="0" err="1">
                <a:latin typeface="Arial Black" panose="020B0A04020102020204" pitchFamily="34" charset="0"/>
              </a:rPr>
              <a:t>Standby</a:t>
            </a:r>
            <a:r>
              <a:rPr lang="hu-HU" dirty="0">
                <a:latin typeface="Arial Black" panose="020B0A04020102020204" pitchFamily="34" charset="0"/>
              </a:rPr>
              <a:t>)</a:t>
            </a:r>
          </a:p>
          <a:p>
            <a:pPr marL="0" indent="0">
              <a:buNone/>
            </a:pPr>
            <a:endParaRPr lang="hu-HU" dirty="0">
              <a:latin typeface="Arial Black" panose="020B0A04020102020204" pitchFamily="34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969" y="2623859"/>
            <a:ext cx="4061812" cy="329974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557" y="2623859"/>
            <a:ext cx="4061812" cy="329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7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Arial Black" panose="020B0A04020102020204" pitchFamily="34" charset="0"/>
              </a:rPr>
              <a:t>Divisions (details)</a:t>
            </a:r>
          </a:p>
        </p:txBody>
      </p:sp>
      <p:pic>
        <p:nvPicPr>
          <p:cNvPr id="6" name="Kép helye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839" r="16839"/>
          <a:stretch>
            <a:fillRect/>
          </a:stretch>
        </p:blipFill>
        <p:spPr>
          <a:xfrm>
            <a:off x="8395063" y="2932992"/>
            <a:ext cx="3074125" cy="3223968"/>
          </a:xfrm>
          <a:prstGeom prst="rect">
            <a:avLst/>
          </a:prstGeom>
        </p:spPr>
      </p:pic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u="sng" dirty="0">
                <a:latin typeface="Arial Black" panose="020B0A04020102020204" pitchFamily="34" charset="0"/>
              </a:rPr>
              <a:t>VLAN protocoll:</a:t>
            </a:r>
          </a:p>
          <a:p>
            <a:r>
              <a:rPr lang="hu-HU" dirty="0">
                <a:latin typeface="Arial Black" panose="020B0A04020102020204" pitchFamily="34" charset="0"/>
              </a:rPr>
              <a:t>We have 2 different VLAN:</a:t>
            </a:r>
          </a:p>
          <a:p>
            <a:r>
              <a:rPr lang="hu-HU" dirty="0">
                <a:latin typeface="Arial Black" panose="020B0A04020102020204" pitchFamily="34" charset="0"/>
              </a:rPr>
              <a:t>-100</a:t>
            </a:r>
          </a:p>
          <a:p>
            <a:r>
              <a:rPr lang="hu-HU" dirty="0">
                <a:latin typeface="Arial Black" panose="020B0A04020102020204" pitchFamily="34" charset="0"/>
              </a:rPr>
              <a:t>-200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u="sng" dirty="0">
                <a:latin typeface="Arial Black" panose="020B0A04020102020204" pitchFamily="34" charset="0"/>
              </a:rPr>
              <a:t>With two different IP range:</a:t>
            </a:r>
          </a:p>
          <a:p>
            <a:r>
              <a:rPr lang="hu-HU" dirty="0">
                <a:latin typeface="Arial Black" panose="020B0A04020102020204" pitchFamily="34" charset="0"/>
              </a:rPr>
              <a:t>192.168.10.0-15 </a:t>
            </a:r>
          </a:p>
          <a:p>
            <a:r>
              <a:rPr lang="hu-HU" dirty="0">
                <a:latin typeface="Arial Black" panose="020B0A04020102020204" pitchFamily="34" charset="0"/>
              </a:rPr>
              <a:t>---------------------------</a:t>
            </a:r>
          </a:p>
          <a:p>
            <a:r>
              <a:rPr lang="hu-HU" dirty="0">
                <a:latin typeface="Arial Black" panose="020B0A04020102020204" pitchFamily="34" charset="0"/>
              </a:rPr>
              <a:t>192.168.10.16-31</a:t>
            </a:r>
          </a:p>
          <a:p>
            <a:endParaRPr lang="hu-HU" dirty="0"/>
          </a:p>
          <a:p>
            <a:endParaRPr lang="hu-HU" dirty="0"/>
          </a:p>
        </p:txBody>
      </p:sp>
      <p:pic>
        <p:nvPicPr>
          <p:cNvPr id="5" name="Kép 4"/>
          <p:cNvPicPr/>
          <p:nvPr/>
        </p:nvPicPr>
        <p:blipFill>
          <a:blip r:embed="rId3"/>
          <a:stretch>
            <a:fillRect/>
          </a:stretch>
        </p:blipFill>
        <p:spPr>
          <a:xfrm>
            <a:off x="7524205" y="748228"/>
            <a:ext cx="3944983" cy="21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47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72885" y="140833"/>
            <a:ext cx="6873240" cy="1600200"/>
          </a:xfrm>
        </p:spPr>
        <p:txBody>
          <a:bodyPr/>
          <a:lstStyle/>
          <a:p>
            <a:pPr algn="ctr"/>
            <a:r>
              <a:rPr lang="hu-HU" dirty="0">
                <a:latin typeface="Arial Black" panose="020B0A04020102020204" pitchFamily="34" charset="0"/>
              </a:rPr>
              <a:t>Division(details)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57772" y="1741033"/>
            <a:ext cx="6873240" cy="3094485"/>
          </a:xfrm>
        </p:spPr>
        <p:txBody>
          <a:bodyPr/>
          <a:lstStyle/>
          <a:p>
            <a:r>
              <a:rPr lang="hu-HU" dirty="0">
                <a:latin typeface="Arial Black" panose="020B0A04020102020204" pitchFamily="34" charset="0"/>
              </a:rPr>
              <a:t>EtherChannel protocoll:</a:t>
            </a:r>
          </a:p>
          <a:p>
            <a:r>
              <a:rPr lang="hu-HU" dirty="0">
                <a:latin typeface="Arial Black" panose="020B0A04020102020204" pitchFamily="34" charset="0"/>
              </a:rPr>
              <a:t>-It’s working </a:t>
            </a:r>
            <a:r>
              <a:rPr lang="hu-HU" dirty="0" err="1">
                <a:latin typeface="Arial Black" panose="020B0A04020102020204" pitchFamily="34" charset="0"/>
              </a:rPr>
              <a:t>good</a:t>
            </a:r>
            <a:r>
              <a:rPr lang="hu-HU" dirty="0">
                <a:latin typeface="Arial Black" panose="020B0A04020102020204" pitchFamily="34" charset="0"/>
              </a:rPr>
              <a:t> </a:t>
            </a:r>
            <a:r>
              <a:rPr lang="hu-HU" dirty="0" err="1">
                <a:latin typeface="Arial Black" panose="020B0A04020102020204" pitchFamily="34" charset="0"/>
              </a:rPr>
              <a:t>with</a:t>
            </a:r>
            <a:r>
              <a:rPr lang="hu-HU" dirty="0">
                <a:latin typeface="Arial Black" panose="020B0A04020102020204" pitchFamily="34" charset="0"/>
              </a:rPr>
              <a:t> LACP </a:t>
            </a:r>
          </a:p>
          <a:p>
            <a:r>
              <a:rPr lang="hu-HU" dirty="0" err="1">
                <a:latin typeface="Arial Black" panose="020B0A04020102020204" pitchFamily="34" charset="0"/>
              </a:rPr>
              <a:t>protocoll</a:t>
            </a:r>
            <a:endParaRPr lang="hu-HU" dirty="0">
              <a:latin typeface="Arial Black" panose="020B0A04020102020204" pitchFamily="34" charset="0"/>
            </a:endParaRPr>
          </a:p>
          <a:p>
            <a:endParaRPr lang="hu-HU" dirty="0">
              <a:latin typeface="Arial Black" panose="020B0A04020102020204" pitchFamily="34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230" y="1741033"/>
            <a:ext cx="7576913" cy="479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22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Arial Black" panose="020B0A04020102020204" pitchFamily="34" charset="0"/>
              </a:rPr>
              <a:t>DIVISIONS(DETAILS)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>
                <a:latin typeface="Arial Black" panose="020B0A04020102020204" pitchFamily="34" charset="0"/>
              </a:rPr>
              <a:t>NAT Protocoll:</a:t>
            </a:r>
          </a:p>
          <a:p>
            <a:r>
              <a:rPr lang="hu-HU" dirty="0">
                <a:latin typeface="Arial Black" panose="020B0A04020102020204" pitchFamily="34" charset="0"/>
              </a:rPr>
              <a:t>PAT: 199.133.65.1   192.168.10.1 - 31 (HR2)</a:t>
            </a:r>
          </a:p>
          <a:p>
            <a:r>
              <a:rPr lang="hu-HU" dirty="0">
                <a:latin typeface="Arial Black" panose="020B0A04020102020204" pitchFamily="34" charset="0"/>
              </a:rPr>
              <a:t>Static NAT: 188.77.66.1 -&gt; 192.168.254.7  (KR1)</a:t>
            </a:r>
          </a:p>
          <a:p>
            <a:r>
              <a:rPr lang="hu-HU" dirty="0" err="1">
                <a:latin typeface="Arial Black" panose="020B0A04020102020204" pitchFamily="34" charset="0"/>
              </a:rPr>
              <a:t>Static</a:t>
            </a:r>
            <a:r>
              <a:rPr lang="hu-HU" dirty="0">
                <a:latin typeface="Arial Black" panose="020B0A04020102020204" pitchFamily="34" charset="0"/>
              </a:rPr>
              <a:t> NAT: 89.76.32.11 -&gt; 192.168.99.1 (ISP)</a:t>
            </a:r>
          </a:p>
          <a:p>
            <a:endParaRPr lang="hu-HU" dirty="0">
              <a:latin typeface="Arial Black" panose="020B0A04020102020204" pitchFamily="34" charset="0"/>
            </a:endParaRPr>
          </a:p>
          <a:p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9" name="Kép helye 8"/>
          <p:cNvSpPr>
            <a:spLocks noGrp="1"/>
          </p:cNvSpPr>
          <p:nvPr>
            <p:ph type="pic" idx="1"/>
          </p:nvPr>
        </p:nvSpPr>
        <p:spPr/>
      </p:sp>
      <p:pic>
        <p:nvPicPr>
          <p:cNvPr id="6" name="Kép 5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4624252"/>
            <a:ext cx="5031590" cy="692785"/>
          </a:xfrm>
          <a:prstGeom prst="rect">
            <a:avLst/>
          </a:prstGeom>
        </p:spPr>
      </p:pic>
      <p:pic>
        <p:nvPicPr>
          <p:cNvPr id="7" name="Kép 6"/>
          <p:cNvPicPr/>
          <p:nvPr/>
        </p:nvPicPr>
        <p:blipFill>
          <a:blip r:embed="rId3"/>
          <a:stretch>
            <a:fillRect/>
          </a:stretch>
        </p:blipFill>
        <p:spPr>
          <a:xfrm>
            <a:off x="685800" y="5478935"/>
            <a:ext cx="5760720" cy="57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56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16826" y="755665"/>
            <a:ext cx="8610600" cy="1293028"/>
          </a:xfrm>
        </p:spPr>
        <p:txBody>
          <a:bodyPr/>
          <a:lstStyle/>
          <a:p>
            <a:pPr algn="ctr"/>
            <a:r>
              <a:rPr lang="hu-HU" dirty="0" err="1">
                <a:latin typeface="Arial Black" panose="020B0A04020102020204" pitchFamily="34" charset="0"/>
              </a:rPr>
              <a:t>TRacert</a:t>
            </a:r>
            <a:endParaRPr lang="hu-HU" dirty="0">
              <a:latin typeface="Arial Black" panose="020B0A04020102020204" pitchFamily="34" charset="0"/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697" y="3265714"/>
            <a:ext cx="4659086" cy="265627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666" y="2190052"/>
            <a:ext cx="4921788" cy="3670979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2151017" y="2681858"/>
            <a:ext cx="388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rial Black" panose="020B0A04020102020204" pitchFamily="34" charset="0"/>
              </a:rPr>
              <a:t>PC3-&gt;PC4</a:t>
            </a:r>
          </a:p>
        </p:txBody>
      </p:sp>
    </p:spTree>
    <p:extLst>
      <p:ext uri="{BB962C8B-B14F-4D97-AF65-F5344CB8AC3E}">
        <p14:creationId xmlns:p14="http://schemas.microsoft.com/office/powerpoint/2010/main" val="2143589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A342DB-C74F-4EE8-9E1D-9B1FB8062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454" y="561383"/>
            <a:ext cx="8610600" cy="1295400"/>
          </a:xfrm>
        </p:spPr>
        <p:txBody>
          <a:bodyPr/>
          <a:lstStyle/>
          <a:p>
            <a:pPr algn="ctr"/>
            <a:r>
              <a:rPr lang="hu-HU" dirty="0">
                <a:latin typeface="Arial Black" panose="020B0A04020102020204" pitchFamily="34" charset="0"/>
              </a:rPr>
              <a:t>WAN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7ED41E3-818E-4415-AEE5-BE117F99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Arial Black" panose="020B0A04020102020204" pitchFamily="34" charset="0"/>
              </a:rPr>
              <a:t>Divisions(</a:t>
            </a:r>
            <a:r>
              <a:rPr lang="hu-HU" dirty="0" err="1">
                <a:latin typeface="Arial Black" panose="020B0A04020102020204" pitchFamily="34" charset="0"/>
              </a:rPr>
              <a:t>Details</a:t>
            </a:r>
            <a:r>
              <a:rPr lang="hu-HU" dirty="0"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D305190-B9B5-40C8-BC5E-44D0D96A46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>
                <a:latin typeface="Arial Black" panose="020B0A04020102020204" pitchFamily="34" charset="0"/>
              </a:rPr>
              <a:t>WAN </a:t>
            </a:r>
            <a:r>
              <a:rPr lang="hu-HU" dirty="0" err="1">
                <a:latin typeface="Arial Black" panose="020B0A04020102020204" pitchFamily="34" charset="0"/>
              </a:rPr>
              <a:t>connections</a:t>
            </a:r>
            <a:r>
              <a:rPr lang="hu-HU" dirty="0">
                <a:latin typeface="Arial Black" panose="020B0A04020102020204" pitchFamily="34" charset="0"/>
              </a:rPr>
              <a:t> </a:t>
            </a:r>
            <a:r>
              <a:rPr lang="hu-HU" dirty="0" err="1">
                <a:latin typeface="Arial Black" panose="020B0A04020102020204" pitchFamily="34" charset="0"/>
              </a:rPr>
              <a:t>with</a:t>
            </a:r>
            <a:r>
              <a:rPr lang="hu-HU" dirty="0">
                <a:latin typeface="Arial Black" panose="020B0A04020102020204" pitchFamily="34" charset="0"/>
              </a:rPr>
              <a:t> PPP (HR1)</a:t>
            </a:r>
          </a:p>
          <a:p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46D467A-DCF4-4904-A00E-C5A3E029A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261FB2A-75D6-4236-99D8-7F4175CBD43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89242EF5-E631-4780-9318-C743A151E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025" y="1856783"/>
            <a:ext cx="5744808" cy="476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59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72588" y="1523999"/>
            <a:ext cx="6873240" cy="1600200"/>
          </a:xfrm>
        </p:spPr>
        <p:txBody>
          <a:bodyPr/>
          <a:lstStyle/>
          <a:p>
            <a:pPr algn="ctr"/>
            <a:r>
              <a:rPr lang="hu-HU" dirty="0">
                <a:latin typeface="Arial Black" panose="020B0A04020102020204" pitchFamily="34" charset="0"/>
              </a:rPr>
              <a:t>Kreipos Gábor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166" y="1877378"/>
            <a:ext cx="5843451" cy="3337087"/>
          </a:xfrm>
          <a:prstGeom prst="rect">
            <a:avLst/>
          </a:prstGeom>
        </p:spPr>
      </p:pic>
      <p:sp>
        <p:nvSpPr>
          <p:cNvPr id="7" name="Kép helye 6"/>
          <p:cNvSpPr>
            <a:spLocks noGrp="1"/>
          </p:cNvSpPr>
          <p:nvPr>
            <p:ph type="pic" idx="1"/>
          </p:nvPr>
        </p:nvSpPr>
        <p:spPr>
          <a:xfrm>
            <a:off x="7922198" y="812201"/>
            <a:ext cx="3644962" cy="5467443"/>
          </a:xfrm>
        </p:spPr>
      </p:sp>
    </p:spTree>
    <p:extLst>
      <p:ext uri="{BB962C8B-B14F-4D97-AF65-F5344CB8AC3E}">
        <p14:creationId xmlns:p14="http://schemas.microsoft.com/office/powerpoint/2010/main" val="3505555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Arial Black" panose="020B0A04020102020204" pitchFamily="34" charset="0"/>
              </a:rPr>
              <a:t>DIVISIONS (DETAILS)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>
                <a:latin typeface="Arial Black" panose="020B0A04020102020204" pitchFamily="34" charset="0"/>
              </a:rPr>
              <a:t>LINUX &amp; Windows server </a:t>
            </a:r>
            <a:r>
              <a:rPr lang="hu-HU" dirty="0" err="1">
                <a:latin typeface="Arial Black" panose="020B0A04020102020204" pitchFamily="34" charset="0"/>
              </a:rPr>
              <a:t>protocoll</a:t>
            </a:r>
            <a:r>
              <a:rPr lang="hu-HU" dirty="0">
                <a:latin typeface="Arial Black" panose="020B0A04020102020204" pitchFamily="34" charset="0"/>
              </a:rPr>
              <a:t>:</a:t>
            </a:r>
          </a:p>
          <a:p>
            <a:endParaRPr lang="hu-HU" dirty="0">
              <a:latin typeface="Arial Black" panose="020B0A04020102020204" pitchFamily="34" charset="0"/>
            </a:endParaRPr>
          </a:p>
          <a:p>
            <a:r>
              <a:rPr lang="hu-HU" dirty="0">
                <a:latin typeface="Arial Black" panose="020B0A04020102020204" pitchFamily="34" charset="0"/>
              </a:rPr>
              <a:t>Windows : AD, DHCP </a:t>
            </a:r>
          </a:p>
          <a:p>
            <a:endParaRPr lang="hu-HU" dirty="0">
              <a:latin typeface="Arial Black" panose="020B0A04020102020204" pitchFamily="34" charset="0"/>
            </a:endParaRPr>
          </a:p>
          <a:p>
            <a:r>
              <a:rPr lang="hu-HU" dirty="0">
                <a:latin typeface="Arial Black" panose="020B0A04020102020204" pitchFamily="34" charset="0"/>
              </a:rPr>
              <a:t>-----------------------------------------------------------------------------------------</a:t>
            </a:r>
          </a:p>
          <a:p>
            <a:endParaRPr lang="hu-HU" dirty="0">
              <a:latin typeface="Arial Black" panose="020B0A04020102020204" pitchFamily="34" charset="0"/>
            </a:endParaRPr>
          </a:p>
          <a:p>
            <a:r>
              <a:rPr lang="hu-HU" dirty="0">
                <a:latin typeface="Arial Black" panose="020B0A04020102020204" pitchFamily="34" charset="0"/>
              </a:rPr>
              <a:t>Linux : DNS , WEB</a:t>
            </a:r>
          </a:p>
          <a:p>
            <a:endParaRPr lang="hu-HU" dirty="0">
              <a:latin typeface="Arial Black" panose="020B0A04020102020204" pitchFamily="34" charset="0"/>
            </a:endParaRPr>
          </a:p>
          <a:p>
            <a:endParaRPr lang="hu-HU" dirty="0">
              <a:latin typeface="Arial Black" panose="020B0A04020102020204" pitchFamily="34" charset="0"/>
            </a:endParaRPr>
          </a:p>
          <a:p>
            <a:endParaRPr lang="hu-HU" dirty="0">
              <a:latin typeface="Arial Black" panose="020B0A04020102020204" pitchFamily="34" charset="0"/>
            </a:endParaRPr>
          </a:p>
        </p:txBody>
      </p:sp>
      <p:pic>
        <p:nvPicPr>
          <p:cNvPr id="5" name="Kép 4"/>
          <p:cNvPicPr/>
          <p:nvPr/>
        </p:nvPicPr>
        <p:blipFill>
          <a:blip r:embed="rId2"/>
          <a:stretch>
            <a:fillRect/>
          </a:stretch>
        </p:blipFill>
        <p:spPr>
          <a:xfrm>
            <a:off x="6826929" y="3222594"/>
            <a:ext cx="495374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7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32263" y="763450"/>
            <a:ext cx="8610600" cy="1295400"/>
          </a:xfrm>
        </p:spPr>
        <p:txBody>
          <a:bodyPr/>
          <a:lstStyle/>
          <a:p>
            <a:pPr algn="ctr"/>
            <a:r>
              <a:rPr lang="hu-HU" dirty="0">
                <a:latin typeface="Arial Black" panose="020B0A04020102020204" pitchFamily="34" charset="0"/>
              </a:rPr>
              <a:t>Topology types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hu-HU" b="1" dirty="0"/>
              <a:t>:</a:t>
            </a:r>
            <a:endParaRPr lang="hu-HU" dirty="0"/>
          </a:p>
          <a:p>
            <a:pPr algn="ctr"/>
            <a:r>
              <a:rPr lang="hu-HU" b="1" dirty="0">
                <a:latin typeface="Arial Black" panose="020B0A04020102020204" pitchFamily="34" charset="0"/>
              </a:rPr>
              <a:t>Logical Topology concept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2183802"/>
            <a:ext cx="5410200" cy="823912"/>
          </a:xfrm>
        </p:spPr>
        <p:txBody>
          <a:bodyPr>
            <a:normAutofit fontScale="92500"/>
          </a:bodyPr>
          <a:lstStyle/>
          <a:p>
            <a:br>
              <a:rPr lang="hu-HU" dirty="0"/>
            </a:br>
            <a:r>
              <a:rPr lang="hu-HU" dirty="0">
                <a:latin typeface="Arial Black" panose="020B0A04020102020204" pitchFamily="34" charset="0"/>
              </a:rPr>
              <a:t>Physical Topology concept: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>
                <a:latin typeface="Arial Black" panose="020B0A04020102020204" pitchFamily="34" charset="0"/>
              </a:rPr>
              <a:t>There is nothing yet.</a:t>
            </a:r>
          </a:p>
        </p:txBody>
      </p:sp>
      <p:pic>
        <p:nvPicPr>
          <p:cNvPr id="7" name="Tartalom helye 6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36757" y="3132585"/>
            <a:ext cx="4261519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40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87524" y="133971"/>
            <a:ext cx="6873240" cy="1600200"/>
          </a:xfrm>
        </p:spPr>
        <p:txBody>
          <a:bodyPr/>
          <a:lstStyle/>
          <a:p>
            <a:pPr algn="ctr"/>
            <a:r>
              <a:rPr lang="hu-HU" dirty="0">
                <a:latin typeface="Arial Black" panose="020B0A04020102020204" pitchFamily="34" charset="0"/>
              </a:rPr>
              <a:t>Divisions(details)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>
                <a:latin typeface="Arial Black" panose="020B0A04020102020204" pitchFamily="34" charset="0"/>
              </a:rPr>
              <a:t>WEB  Servers :</a:t>
            </a:r>
          </a:p>
          <a:p>
            <a:endParaRPr lang="hu-HU" dirty="0">
              <a:latin typeface="Arial Black" panose="020B0A04020102020204" pitchFamily="34" charset="0"/>
            </a:endParaRPr>
          </a:p>
          <a:p>
            <a:r>
              <a:rPr lang="hu-HU" dirty="0">
                <a:latin typeface="Arial Black" panose="020B0A04020102020204" pitchFamily="34" charset="0"/>
              </a:rPr>
              <a:t>Server 0 : </a:t>
            </a:r>
            <a:r>
              <a:rPr lang="hu-HU" dirty="0" err="1">
                <a:latin typeface="Arial Black" panose="020B0A04020102020204" pitchFamily="34" charset="0"/>
              </a:rPr>
              <a:t>Left</a:t>
            </a:r>
            <a:r>
              <a:rPr lang="hu-HU" dirty="0">
                <a:latin typeface="Arial Black" panose="020B0A04020102020204" pitchFamily="34" charset="0"/>
              </a:rPr>
              <a:t> WEB </a:t>
            </a:r>
            <a:r>
              <a:rPr lang="hu-HU" dirty="0" err="1">
                <a:latin typeface="Arial Black" panose="020B0A04020102020204" pitchFamily="34" charset="0"/>
              </a:rPr>
              <a:t>page</a:t>
            </a:r>
            <a:endParaRPr lang="hu-HU" dirty="0">
              <a:latin typeface="Arial Black" panose="020B0A04020102020204" pitchFamily="34" charset="0"/>
            </a:endParaRPr>
          </a:p>
          <a:p>
            <a:endParaRPr lang="hu-HU" dirty="0">
              <a:latin typeface="Arial Black" panose="020B0A04020102020204" pitchFamily="34" charset="0"/>
            </a:endParaRPr>
          </a:p>
          <a:p>
            <a:r>
              <a:rPr lang="hu-HU" dirty="0">
                <a:latin typeface="Arial Black" panose="020B0A04020102020204" pitchFamily="34" charset="0"/>
              </a:rPr>
              <a:t>--------------------------------------------------</a:t>
            </a:r>
          </a:p>
          <a:p>
            <a:endParaRPr lang="hu-HU" dirty="0">
              <a:latin typeface="Arial Black" panose="020B0A04020102020204" pitchFamily="34" charset="0"/>
            </a:endParaRPr>
          </a:p>
          <a:p>
            <a:r>
              <a:rPr lang="hu-HU" dirty="0">
                <a:latin typeface="Arial Black" panose="020B0A04020102020204" pitchFamily="34" charset="0"/>
              </a:rPr>
              <a:t>Server 2 : </a:t>
            </a:r>
            <a:r>
              <a:rPr lang="hu-HU" dirty="0" err="1">
                <a:latin typeface="Arial Black" panose="020B0A04020102020204" pitchFamily="34" charset="0"/>
              </a:rPr>
              <a:t>Right</a:t>
            </a:r>
            <a:r>
              <a:rPr lang="hu-HU" dirty="0">
                <a:latin typeface="Arial Black" panose="020B0A04020102020204" pitchFamily="34" charset="0"/>
              </a:rPr>
              <a:t> WEB </a:t>
            </a:r>
            <a:r>
              <a:rPr lang="hu-HU" dirty="0" err="1">
                <a:latin typeface="Arial Black" panose="020B0A04020102020204" pitchFamily="34" charset="0"/>
              </a:rPr>
              <a:t>page</a:t>
            </a:r>
            <a:endParaRPr lang="hu-HU" dirty="0">
              <a:latin typeface="Arial Black" panose="020B0A04020102020204" pitchFamily="34" charset="0"/>
            </a:endParaRPr>
          </a:p>
          <a:p>
            <a:endParaRPr lang="hu-HU" dirty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627" y="2130641"/>
            <a:ext cx="7770487" cy="4088043"/>
          </a:xfrm>
          <a:prstGeom prst="rect">
            <a:avLst/>
          </a:prstGeom>
        </p:spPr>
      </p:pic>
      <p:sp>
        <p:nvSpPr>
          <p:cNvPr id="7" name="Kép helye 6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727715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Divisions (details)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>
                <a:latin typeface="Arial Black" panose="020B0A04020102020204" pitchFamily="34" charset="0"/>
              </a:rPr>
              <a:t>Port-</a:t>
            </a:r>
            <a:r>
              <a:rPr lang="hu-HU" dirty="0" err="1">
                <a:latin typeface="Arial Black" panose="020B0A04020102020204" pitchFamily="34" charset="0"/>
              </a:rPr>
              <a:t>security</a:t>
            </a:r>
            <a:r>
              <a:rPr lang="hu-HU" dirty="0">
                <a:latin typeface="Arial Black" panose="020B0A04020102020204" pitchFamily="34" charset="0"/>
              </a:rPr>
              <a:t> is working </a:t>
            </a:r>
            <a:r>
              <a:rPr lang="hu-HU" dirty="0" err="1">
                <a:latin typeface="Arial Black" panose="020B0A04020102020204" pitchFamily="34" charset="0"/>
              </a:rPr>
              <a:t>on</a:t>
            </a:r>
            <a:r>
              <a:rPr lang="hu-HU" dirty="0">
                <a:latin typeface="Arial Black" panose="020B0A04020102020204" pitchFamily="34" charset="0"/>
              </a:rPr>
              <a:t> </a:t>
            </a:r>
            <a:r>
              <a:rPr lang="hu-HU" dirty="0" err="1">
                <a:latin typeface="Arial Black" panose="020B0A04020102020204" pitchFamily="34" charset="0"/>
              </a:rPr>
              <a:t>every</a:t>
            </a:r>
            <a:r>
              <a:rPr lang="hu-HU" dirty="0">
                <a:latin typeface="Arial Black" panose="020B0A04020102020204" pitchFamily="34" charset="0"/>
              </a:rPr>
              <a:t> </a:t>
            </a:r>
            <a:r>
              <a:rPr lang="hu-HU" dirty="0" err="1">
                <a:latin typeface="Arial Black" panose="020B0A04020102020204" pitchFamily="34" charset="0"/>
              </a:rPr>
              <a:t>single</a:t>
            </a:r>
            <a:r>
              <a:rPr lang="hu-HU" dirty="0">
                <a:latin typeface="Arial Black" panose="020B0A04020102020204" pitchFamily="34" charset="0"/>
              </a:rPr>
              <a:t> </a:t>
            </a:r>
            <a:r>
              <a:rPr lang="hu-HU" dirty="0" err="1">
                <a:latin typeface="Arial Black" panose="020B0A04020102020204" pitchFamily="34" charset="0"/>
              </a:rPr>
              <a:t>device</a:t>
            </a:r>
            <a:endParaRPr lang="hu-HU" dirty="0">
              <a:latin typeface="Arial Black" panose="020B0A04020102020204" pitchFamily="34" charset="0"/>
            </a:endParaRPr>
          </a:p>
          <a:p>
            <a:r>
              <a:rPr lang="hu-HU" dirty="0">
                <a:latin typeface="Arial Black" panose="020B0A04020102020204" pitchFamily="34" charset="0"/>
              </a:rPr>
              <a:t>(</a:t>
            </a:r>
            <a:r>
              <a:rPr lang="hu-HU" dirty="0" err="1">
                <a:latin typeface="Arial Black" panose="020B0A04020102020204" pitchFamily="34" charset="0"/>
              </a:rPr>
              <a:t>shutdowns,protects</a:t>
            </a:r>
            <a:r>
              <a:rPr lang="hu-HU" dirty="0"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11" name="Kép helye 10">
            <a:extLst>
              <a:ext uri="{FF2B5EF4-FFF2-40B4-BE49-F238E27FC236}">
                <a16:creationId xmlns:a16="http://schemas.microsoft.com/office/drawing/2014/main" id="{E3549A01-B67B-4786-A7D1-28C915F9DB2E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88CBF4B3-323B-4D4F-9605-990216827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001" y="489013"/>
            <a:ext cx="5114279" cy="599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95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66900" y="685996"/>
            <a:ext cx="8610600" cy="1293028"/>
          </a:xfrm>
        </p:spPr>
        <p:txBody>
          <a:bodyPr/>
          <a:lstStyle/>
          <a:p>
            <a:pPr algn="ctr"/>
            <a:r>
              <a:rPr lang="hu-HU" dirty="0">
                <a:latin typeface="Arial Black" panose="020B0A04020102020204" pitchFamily="34" charset="0"/>
              </a:rPr>
              <a:t>Ospf protocoll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>
                <a:latin typeface="Arial Black" panose="020B0A04020102020204" pitchFamily="34" charset="0"/>
              </a:rPr>
              <a:t>HR1</a:t>
            </a:r>
          </a:p>
          <a:p>
            <a:pPr marL="0" indent="0">
              <a:buNone/>
            </a:pP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>
                <a:latin typeface="Arial Black" panose="020B0A04020102020204" pitchFamily="34" charset="0"/>
              </a:rPr>
              <a:t>HR2</a:t>
            </a:r>
          </a:p>
          <a:p>
            <a:pPr marL="0" indent="0">
              <a:buNone/>
            </a:pPr>
            <a:endParaRPr lang="hu-HU" dirty="0">
              <a:latin typeface="Arial Black" panose="020B0A04020102020204" pitchFamily="34" charset="0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329" y="3040039"/>
            <a:ext cx="4625741" cy="233192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D5F664B-E35E-49F2-B45F-F532E8F0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22" y="3040039"/>
            <a:ext cx="4378408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46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085703" y="729538"/>
            <a:ext cx="8610600" cy="1293028"/>
          </a:xfrm>
        </p:spPr>
        <p:txBody>
          <a:bodyPr/>
          <a:lstStyle/>
          <a:p>
            <a:pPr algn="ctr"/>
            <a:r>
              <a:rPr lang="hu-HU" dirty="0">
                <a:latin typeface="Arial Black" panose="020B0A04020102020204" pitchFamily="34" charset="0"/>
              </a:rPr>
              <a:t>OSPF protocoll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>
                <a:latin typeface="Arial Black" panose="020B0A04020102020204" pitchFamily="34" charset="0"/>
              </a:rPr>
              <a:t>SR1</a:t>
            </a:r>
          </a:p>
          <a:p>
            <a:pPr marL="0" indent="0">
              <a:buNone/>
            </a:pP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>
                <a:latin typeface="Arial Black" panose="020B0A04020102020204" pitchFamily="34" charset="0"/>
              </a:rPr>
              <a:t>KR1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10" y="2898765"/>
            <a:ext cx="4397121" cy="2331922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723" y="2898765"/>
            <a:ext cx="4778154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93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SKARUFA áKOS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641" y="1523999"/>
            <a:ext cx="3752428" cy="426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39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8354" y="1523999"/>
            <a:ext cx="6873240" cy="1600200"/>
          </a:xfrm>
        </p:spPr>
        <p:txBody>
          <a:bodyPr/>
          <a:lstStyle/>
          <a:p>
            <a:pPr algn="ctr"/>
            <a:r>
              <a:rPr lang="hu-HU" dirty="0">
                <a:latin typeface="Arial Black" panose="020B0A04020102020204" pitchFamily="34" charset="0"/>
              </a:rPr>
              <a:t>DIVISIONS (DETAILS)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/>
      </p:sp>
      <p:pic>
        <p:nvPicPr>
          <p:cNvPr id="5" name="Kép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684" y="2191356"/>
            <a:ext cx="3295318" cy="3155706"/>
          </a:xfrm>
          <a:prstGeom prst="rect">
            <a:avLst/>
          </a:prstGeom>
        </p:spPr>
      </p:pic>
      <p:sp>
        <p:nvSpPr>
          <p:cNvPr id="7" name="Szöveg hely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>
                <a:latin typeface="Arial Black" panose="020B0A04020102020204" pitchFamily="34" charset="0"/>
              </a:rPr>
              <a:t>WiFi protocoll:</a:t>
            </a:r>
          </a:p>
          <a:p>
            <a:r>
              <a:rPr lang="hu-HU" u="sng" dirty="0">
                <a:latin typeface="Arial Black" panose="020B0A04020102020204" pitchFamily="34" charset="0"/>
              </a:rPr>
              <a:t>192.168.200.1 is the main address</a:t>
            </a:r>
            <a:r>
              <a:rPr lang="hu-HU" dirty="0">
                <a:latin typeface="Arial Black" panose="020B0A04020102020204" pitchFamily="34" charset="0"/>
              </a:rPr>
              <a:t> </a:t>
            </a:r>
          </a:p>
          <a:p>
            <a:r>
              <a:rPr lang="hu-HU" dirty="0">
                <a:latin typeface="Arial Black" panose="020B0A04020102020204" pitchFamily="34" charset="0"/>
              </a:rPr>
              <a:t>You can’t ping into the network, only out</a:t>
            </a:r>
            <a:endParaRPr lang="hu-HU" u="sng" dirty="0">
              <a:latin typeface="Arial Black" panose="020B0A04020102020204" pitchFamily="34" charset="0"/>
            </a:endParaRPr>
          </a:p>
          <a:p>
            <a:r>
              <a:rPr lang="hu-HU" dirty="0">
                <a:latin typeface="Arial Black" panose="020B0A04020102020204" pitchFamily="34" charset="0"/>
              </a:rPr>
              <a:t>With ACL protocoll, only „Héring és társai” reach the WiFi section (The test can be see later)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u="sng" dirty="0">
                <a:latin typeface="Arial Black" panose="020B0A04020102020204" pitchFamily="34" charset="0"/>
              </a:rPr>
              <a:t>Stats:</a:t>
            </a:r>
          </a:p>
          <a:p>
            <a:r>
              <a:rPr lang="hu-HU" u="sng" dirty="0">
                <a:latin typeface="Arial Black" panose="020B0A04020102020204" pitchFamily="34" charset="0"/>
              </a:rPr>
              <a:t>Network:</a:t>
            </a:r>
            <a:r>
              <a:rPr lang="hu-HU" dirty="0">
                <a:latin typeface="Arial Black" panose="020B0A04020102020204" pitchFamily="34" charset="0"/>
              </a:rPr>
              <a:t> 192.168.200.0 255.255.255.0</a:t>
            </a:r>
          </a:p>
          <a:p>
            <a:r>
              <a:rPr lang="hu-HU" u="sng" dirty="0" err="1">
                <a:latin typeface="Arial Black" panose="020B0A04020102020204" pitchFamily="34" charset="0"/>
              </a:rPr>
              <a:t>Gateway</a:t>
            </a:r>
            <a:r>
              <a:rPr lang="hu-HU" u="sng" dirty="0">
                <a:latin typeface="Arial Black" panose="020B0A04020102020204" pitchFamily="34" charset="0"/>
              </a:rPr>
              <a:t>:</a:t>
            </a:r>
            <a:r>
              <a:rPr lang="hu-HU" dirty="0">
                <a:latin typeface="Arial Black" panose="020B0A04020102020204" pitchFamily="34" charset="0"/>
              </a:rPr>
              <a:t> 40.40.40.1 </a:t>
            </a:r>
          </a:p>
          <a:p>
            <a:r>
              <a:rPr lang="hu-HU" u="sng" dirty="0">
                <a:latin typeface="Arial Black" panose="020B0A04020102020204" pitchFamily="34" charset="0"/>
              </a:rPr>
              <a:t>DNS Server:</a:t>
            </a:r>
            <a:r>
              <a:rPr lang="hu-HU" dirty="0">
                <a:latin typeface="Arial Black" panose="020B0A04020102020204" pitchFamily="34" charset="0"/>
              </a:rPr>
              <a:t> 8.8.8.8</a:t>
            </a:r>
            <a:endParaRPr lang="hu-HU" u="sng" dirty="0">
              <a:latin typeface="Arial Black" panose="020B0A04020102020204" pitchFamily="34" charset="0"/>
            </a:endParaRPr>
          </a:p>
          <a:p>
            <a:endParaRPr lang="hu-HU" u="sng" dirty="0">
              <a:latin typeface="Arial Black" panose="020B0A040201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179864"/>
            <a:ext cx="28854" cy="9747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7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Arial Black" panose="020B0A04020102020204" pitchFamily="34" charset="0"/>
              </a:rPr>
              <a:t>DIVISION (DETAILS)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>
                <a:latin typeface="Arial Black" panose="020B0A04020102020204" pitchFamily="34" charset="0"/>
              </a:rPr>
              <a:t>Default IPv4 DHCP protocoll:</a:t>
            </a:r>
          </a:p>
          <a:p>
            <a:r>
              <a:rPr lang="hu-HU" dirty="0">
                <a:latin typeface="Arial Black" panose="020B0A04020102020204" pitchFamily="34" charset="0"/>
              </a:rPr>
              <a:t>-The pool name is: Skarufa&amp;tarsai</a:t>
            </a:r>
          </a:p>
          <a:p>
            <a:r>
              <a:rPr lang="hu-HU" dirty="0">
                <a:latin typeface="Arial Black" panose="020B0A04020102020204" pitchFamily="34" charset="0"/>
              </a:rPr>
              <a:t>-Config: DR:192.168.50.1</a:t>
            </a:r>
          </a:p>
          <a:p>
            <a:r>
              <a:rPr lang="hu-HU" dirty="0">
                <a:latin typeface="Arial Black" panose="020B0A04020102020204" pitchFamily="34" charset="0"/>
              </a:rPr>
              <a:t>	N:192.168.50.0. 255.255.255.192</a:t>
            </a:r>
          </a:p>
          <a:p>
            <a:endParaRPr lang="hu-HU" dirty="0">
              <a:latin typeface="Arial Black" panose="020B0A04020102020204" pitchFamily="34" charset="0"/>
            </a:endParaRPr>
          </a:p>
          <a:p>
            <a:r>
              <a:rPr lang="hu-HU" dirty="0"/>
              <a:t>	</a:t>
            </a:r>
          </a:p>
        </p:txBody>
      </p:sp>
      <p:pic>
        <p:nvPicPr>
          <p:cNvPr id="10" name="Kép helye 9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198" y="2703747"/>
            <a:ext cx="3644962" cy="1527596"/>
          </a:xfrm>
        </p:spPr>
      </p:pic>
    </p:spTree>
    <p:extLst>
      <p:ext uri="{BB962C8B-B14F-4D97-AF65-F5344CB8AC3E}">
        <p14:creationId xmlns:p14="http://schemas.microsoft.com/office/powerpoint/2010/main" val="660520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66900" y="552994"/>
            <a:ext cx="8610600" cy="1295400"/>
          </a:xfrm>
        </p:spPr>
        <p:txBody>
          <a:bodyPr/>
          <a:lstStyle/>
          <a:p>
            <a:pPr algn="ctr"/>
            <a:r>
              <a:rPr lang="hu-HU" dirty="0">
                <a:latin typeface="Arial Black" panose="020B0A04020102020204" pitchFamily="34" charset="0"/>
              </a:rPr>
              <a:t>DIVISION(DETAILS</a:t>
            </a:r>
            <a:r>
              <a:rPr lang="hu-HU" dirty="0"/>
              <a:t>)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14407" y="1752379"/>
            <a:ext cx="5079991" cy="823912"/>
          </a:xfrm>
        </p:spPr>
        <p:txBody>
          <a:bodyPr/>
          <a:lstStyle/>
          <a:p>
            <a:pPr algn="ctr"/>
            <a:r>
              <a:rPr lang="hu-HU" dirty="0">
                <a:latin typeface="Arial Black" panose="020B0A04020102020204" pitchFamily="34" charset="0"/>
              </a:rPr>
              <a:t>SSID</a:t>
            </a:r>
            <a:r>
              <a:rPr lang="hu-HU" dirty="0"/>
              <a:t> </a:t>
            </a:r>
          </a:p>
        </p:txBody>
      </p:sp>
      <p:pic>
        <p:nvPicPr>
          <p:cNvPr id="7" name="Tartalom helye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949" y="2576291"/>
            <a:ext cx="3697663" cy="3086100"/>
          </a:xfrm>
        </p:spPr>
      </p:pic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286500" y="1752379"/>
            <a:ext cx="5105400" cy="823912"/>
          </a:xfrm>
        </p:spPr>
        <p:txBody>
          <a:bodyPr/>
          <a:lstStyle/>
          <a:p>
            <a:pPr algn="ctr"/>
            <a:r>
              <a:rPr lang="hu-HU" dirty="0">
                <a:latin typeface="Arial Black" panose="020B0A04020102020204" pitchFamily="34" charset="0"/>
              </a:rPr>
              <a:t>Password</a:t>
            </a:r>
          </a:p>
        </p:txBody>
      </p:sp>
      <p:pic>
        <p:nvPicPr>
          <p:cNvPr id="8" name="Tartalom helye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075" y="2576291"/>
            <a:ext cx="3630090" cy="3086100"/>
          </a:xfrm>
        </p:spPr>
      </p:pic>
      <p:sp>
        <p:nvSpPr>
          <p:cNvPr id="4" name="Szövegdoboz 3"/>
          <p:cNvSpPr txBox="1"/>
          <p:nvPr/>
        </p:nvSpPr>
        <p:spPr>
          <a:xfrm>
            <a:off x="1976844" y="5817325"/>
            <a:ext cx="282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latin typeface="Arial Black" panose="020B0A04020102020204" pitchFamily="34" charset="0"/>
              </a:rPr>
              <a:t>„KSH iT Network”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7469778" y="5817325"/>
            <a:ext cx="298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Arial Black" panose="020B0A04020102020204" pitchFamily="34" charset="0"/>
              </a:rPr>
              <a:t>KSHiTpassword12345</a:t>
            </a:r>
          </a:p>
        </p:txBody>
      </p:sp>
    </p:spTree>
    <p:extLst>
      <p:ext uri="{BB962C8B-B14F-4D97-AF65-F5344CB8AC3E}">
        <p14:creationId xmlns:p14="http://schemas.microsoft.com/office/powerpoint/2010/main" val="1573615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72194" y="763450"/>
            <a:ext cx="8610600" cy="1295400"/>
          </a:xfrm>
        </p:spPr>
        <p:txBody>
          <a:bodyPr/>
          <a:lstStyle/>
          <a:p>
            <a:pPr algn="ctr"/>
            <a:r>
              <a:rPr lang="hu-HU" dirty="0">
                <a:latin typeface="Arial Black" panose="020B0A04020102020204" pitchFamily="34" charset="0"/>
              </a:rPr>
              <a:t>Division(</a:t>
            </a:r>
            <a:r>
              <a:rPr lang="hu-HU" dirty="0" err="1">
                <a:latin typeface="Arial Black" panose="020B0A04020102020204" pitchFamily="34" charset="0"/>
              </a:rPr>
              <a:t>details</a:t>
            </a:r>
            <a:r>
              <a:rPr lang="hu-HU" dirty="0"/>
              <a:t>)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01691" y="1887711"/>
            <a:ext cx="5079991" cy="823912"/>
          </a:xfrm>
        </p:spPr>
        <p:txBody>
          <a:bodyPr/>
          <a:lstStyle/>
          <a:p>
            <a:pPr algn="ctr"/>
            <a:r>
              <a:rPr lang="hu-HU" dirty="0">
                <a:latin typeface="Arial Black" panose="020B0A04020102020204" pitchFamily="34" charset="0"/>
              </a:rPr>
              <a:t>IP-addresses</a:t>
            </a:r>
          </a:p>
        </p:txBody>
      </p:sp>
      <p:pic>
        <p:nvPicPr>
          <p:cNvPr id="7" name="Tartalom helye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362" y="2711623"/>
            <a:ext cx="3652647" cy="3086100"/>
          </a:xfrm>
        </p:spPr>
      </p:pic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247897" y="1887711"/>
            <a:ext cx="5105400" cy="823912"/>
          </a:xfrm>
        </p:spPr>
        <p:txBody>
          <a:bodyPr/>
          <a:lstStyle/>
          <a:p>
            <a:pPr algn="ctr"/>
            <a:r>
              <a:rPr lang="hu-HU" dirty="0">
                <a:latin typeface="Arial Black" panose="020B0A04020102020204" pitchFamily="34" charset="0"/>
              </a:rPr>
              <a:t>IP-addresses</a:t>
            </a:r>
          </a:p>
        </p:txBody>
      </p:sp>
      <p:pic>
        <p:nvPicPr>
          <p:cNvPr id="8" name="Tartalom helye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897" y="3183111"/>
            <a:ext cx="5334000" cy="1735094"/>
          </a:xfrm>
        </p:spPr>
      </p:pic>
    </p:spTree>
    <p:extLst>
      <p:ext uri="{BB962C8B-B14F-4D97-AF65-F5344CB8AC3E}">
        <p14:creationId xmlns:p14="http://schemas.microsoft.com/office/powerpoint/2010/main" val="2768445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66900" y="763450"/>
            <a:ext cx="8610600" cy="1295400"/>
          </a:xfrm>
        </p:spPr>
        <p:txBody>
          <a:bodyPr/>
          <a:lstStyle/>
          <a:p>
            <a:pPr algn="ctr"/>
            <a:r>
              <a:rPr lang="hu-HU" dirty="0">
                <a:latin typeface="Arial Black" panose="020B0A04020102020204" pitchFamily="34" charset="0"/>
              </a:rPr>
              <a:t>DIVISION(DETAILS)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17584" y="2183802"/>
            <a:ext cx="5079991" cy="823912"/>
          </a:xfrm>
        </p:spPr>
        <p:txBody>
          <a:bodyPr/>
          <a:lstStyle/>
          <a:p>
            <a:pPr algn="ctr"/>
            <a:r>
              <a:rPr lang="hu-HU" dirty="0">
                <a:latin typeface="Arial Black" panose="020B0A04020102020204" pitchFamily="34" charset="0"/>
              </a:rPr>
              <a:t>DHCP-protocoll(</a:t>
            </a:r>
            <a:r>
              <a:rPr lang="hu-HU" dirty="0" err="1">
                <a:latin typeface="Arial Black" panose="020B0A04020102020204" pitchFamily="34" charset="0"/>
              </a:rPr>
              <a:t>Router</a:t>
            </a:r>
            <a:r>
              <a:rPr lang="hu-HU" dirty="0">
                <a:latin typeface="Arial Black" panose="020B0A04020102020204" pitchFamily="34" charset="0"/>
              </a:rPr>
              <a:t>)</a:t>
            </a:r>
          </a:p>
        </p:txBody>
      </p:sp>
      <p:pic>
        <p:nvPicPr>
          <p:cNvPr id="7" name="Tartalom helye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7584" y="3071178"/>
            <a:ext cx="5024428" cy="3086100"/>
          </a:xfrm>
          <a:prstGeom prst="rect">
            <a:avLst/>
          </a:prstGeom>
        </p:spPr>
      </p:pic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286500" y="2183802"/>
            <a:ext cx="5105400" cy="823912"/>
          </a:xfrm>
        </p:spPr>
        <p:txBody>
          <a:bodyPr/>
          <a:lstStyle/>
          <a:p>
            <a:pPr algn="ctr"/>
            <a:r>
              <a:rPr lang="hu-HU" dirty="0">
                <a:latin typeface="Arial Black" panose="020B0A04020102020204" pitchFamily="34" charset="0"/>
              </a:rPr>
              <a:t>DHCP-protocoll(PC)</a:t>
            </a:r>
          </a:p>
        </p:txBody>
      </p:sp>
      <p:pic>
        <p:nvPicPr>
          <p:cNvPr id="8" name="Tartalom helye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985" y="3071178"/>
            <a:ext cx="3512601" cy="3086100"/>
          </a:xfrm>
        </p:spPr>
      </p:pic>
    </p:spTree>
    <p:extLst>
      <p:ext uri="{BB962C8B-B14F-4D97-AF65-F5344CB8AC3E}">
        <p14:creationId xmlns:p14="http://schemas.microsoft.com/office/powerpoint/2010/main" val="99714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89774" y="701039"/>
            <a:ext cx="8610599" cy="1303867"/>
          </a:xfrm>
        </p:spPr>
        <p:txBody>
          <a:bodyPr/>
          <a:lstStyle/>
          <a:p>
            <a:pPr algn="ctr"/>
            <a:r>
              <a:rPr lang="hu-HU" dirty="0">
                <a:latin typeface="Arial Black" panose="020B0A04020102020204" pitchFamily="34" charset="0"/>
              </a:rPr>
              <a:t>Divisions &amp; members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hu-HU" dirty="0">
                <a:latin typeface="Arial Black" panose="020B0A04020102020204" pitchFamily="34" charset="0"/>
              </a:rPr>
              <a:t>Skarufa Ákos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hu-HU" dirty="0">
                <a:latin typeface="Arial Black" panose="020B0A04020102020204" pitchFamily="34" charset="0"/>
              </a:rPr>
              <a:t>Héring Máté</a:t>
            </a:r>
          </a:p>
        </p:txBody>
      </p:sp>
      <p:sp>
        <p:nvSpPr>
          <p:cNvPr id="6" name="Szöveg helye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zöveg hely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hu-HU" dirty="0">
                <a:latin typeface="Arial Black" panose="020B0A04020102020204" pitchFamily="34" charset="0"/>
              </a:rPr>
              <a:t>Kreipos Gábor</a:t>
            </a:r>
          </a:p>
        </p:txBody>
      </p:sp>
      <p:sp>
        <p:nvSpPr>
          <p:cNvPr id="8" name="Szöveg helye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20" y="2953416"/>
            <a:ext cx="2842506" cy="3215919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993" y="3024294"/>
            <a:ext cx="3429297" cy="2911092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94" y="3560647"/>
            <a:ext cx="3444538" cy="16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51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0C4F2A-E41A-4437-AF14-F3921CFD2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8245"/>
            <a:ext cx="8610600" cy="1293028"/>
          </a:xfrm>
        </p:spPr>
        <p:txBody>
          <a:bodyPr/>
          <a:lstStyle/>
          <a:p>
            <a:pPr algn="ctr"/>
            <a:r>
              <a:rPr lang="hu-HU" dirty="0">
                <a:latin typeface="Arial Black" panose="020B0A04020102020204" pitchFamily="34" charset="0"/>
              </a:rPr>
              <a:t>ACL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D8D411-6DBE-4A17-A6F0-26DB5582DF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err="1">
                <a:latin typeface="Arial Black" panose="020B0A04020102020204" pitchFamily="34" charset="0"/>
              </a:rPr>
              <a:t>Only</a:t>
            </a:r>
            <a:r>
              <a:rPr lang="hu-HU" dirty="0">
                <a:latin typeface="Arial Black" panose="020B0A04020102020204" pitchFamily="34" charset="0"/>
              </a:rPr>
              <a:t> PC2 </a:t>
            </a:r>
            <a:r>
              <a:rPr lang="hu-HU" dirty="0" err="1">
                <a:latin typeface="Arial Black" panose="020B0A04020102020204" pitchFamily="34" charset="0"/>
              </a:rPr>
              <a:t>can</a:t>
            </a:r>
            <a:r>
              <a:rPr lang="hu-HU" dirty="0">
                <a:latin typeface="Arial Black" panose="020B0A04020102020204" pitchFamily="34" charset="0"/>
              </a:rPr>
              <a:t> </a:t>
            </a:r>
            <a:r>
              <a:rPr lang="hu-HU" dirty="0" err="1">
                <a:latin typeface="Arial Black" panose="020B0A04020102020204" pitchFamily="34" charset="0"/>
              </a:rPr>
              <a:t>connect</a:t>
            </a:r>
            <a:r>
              <a:rPr lang="hu-HU" dirty="0">
                <a:latin typeface="Arial Black" panose="020B0A04020102020204" pitchFamily="34" charset="0"/>
              </a:rPr>
              <a:t> </a:t>
            </a:r>
            <a:r>
              <a:rPr lang="hu-HU" dirty="0" err="1">
                <a:latin typeface="Arial Black" panose="020B0A04020102020204" pitchFamily="34" charset="0"/>
              </a:rPr>
              <a:t>to</a:t>
            </a:r>
            <a:r>
              <a:rPr lang="hu-HU" dirty="0">
                <a:latin typeface="Arial Black" panose="020B0A04020102020204" pitchFamily="34" charset="0"/>
              </a:rPr>
              <a:t> SR1thru </a:t>
            </a:r>
            <a:r>
              <a:rPr lang="hu-HU" dirty="0" err="1">
                <a:latin typeface="Arial Black" panose="020B0A04020102020204" pitchFamily="34" charset="0"/>
              </a:rPr>
              <a:t>ssh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876DC83-65DF-4C93-ADA4-374BC5DA91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>
                <a:latin typeface="Arial Black" panose="020B0A04020102020204" pitchFamily="34" charset="0"/>
              </a:rPr>
              <a:t>192.168.50.0 </a:t>
            </a:r>
            <a:r>
              <a:rPr lang="hu-HU" dirty="0" err="1">
                <a:latin typeface="Arial Black" panose="020B0A04020102020204" pitchFamily="34" charset="0"/>
              </a:rPr>
              <a:t>network</a:t>
            </a:r>
            <a:r>
              <a:rPr lang="hu-HU" dirty="0">
                <a:latin typeface="Arial Black" panose="020B0A04020102020204" pitchFamily="34" charset="0"/>
              </a:rPr>
              <a:t> </a:t>
            </a:r>
            <a:r>
              <a:rPr lang="hu-HU" dirty="0" err="1">
                <a:latin typeface="Arial Black" panose="020B0A04020102020204" pitchFamily="34" charset="0"/>
              </a:rPr>
              <a:t>cannot</a:t>
            </a:r>
            <a:r>
              <a:rPr lang="hu-HU" dirty="0">
                <a:latin typeface="Arial Black" panose="020B0A04020102020204" pitchFamily="34" charset="0"/>
              </a:rPr>
              <a:t> </a:t>
            </a:r>
            <a:r>
              <a:rPr lang="hu-HU" dirty="0" err="1">
                <a:latin typeface="Arial Black" panose="020B0A04020102020204" pitchFamily="34" charset="0"/>
              </a:rPr>
              <a:t>reach</a:t>
            </a:r>
            <a:r>
              <a:rPr lang="hu-HU" dirty="0">
                <a:latin typeface="Arial Black" panose="020B0A04020102020204" pitchFamily="34" charset="0"/>
              </a:rPr>
              <a:t> Server 2 </a:t>
            </a:r>
            <a:r>
              <a:rPr lang="hu-HU" dirty="0" err="1">
                <a:latin typeface="Arial Black" panose="020B0A04020102020204" pitchFamily="34" charset="0"/>
              </a:rPr>
              <a:t>only</a:t>
            </a:r>
            <a:r>
              <a:rPr lang="hu-HU" dirty="0">
                <a:latin typeface="Arial Black" panose="020B0A04020102020204" pitchFamily="34" charset="0"/>
              </a:rPr>
              <a:t> </a:t>
            </a:r>
            <a:r>
              <a:rPr lang="hu-HU" dirty="0" err="1">
                <a:latin typeface="Arial Black" panose="020B0A04020102020204" pitchFamily="34" charset="0"/>
              </a:rPr>
              <a:t>on</a:t>
            </a:r>
            <a:r>
              <a:rPr lang="hu-HU" dirty="0">
                <a:latin typeface="Arial Black" panose="020B0A04020102020204" pitchFamily="34" charset="0"/>
              </a:rPr>
              <a:t> HTTPS (</a:t>
            </a:r>
            <a:r>
              <a:rPr lang="hu-HU" dirty="0" err="1">
                <a:latin typeface="Arial Black" panose="020B0A04020102020204" pitchFamily="34" charset="0"/>
              </a:rPr>
              <a:t>secure</a:t>
            </a:r>
            <a:r>
              <a:rPr lang="hu-HU" dirty="0">
                <a:latin typeface="Arial Black" panose="020B0A04020102020204" pitchFamily="34" charset="0"/>
              </a:rPr>
              <a:t> site)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86379BC-DA10-4CCC-A309-8B306497E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622089"/>
            <a:ext cx="5334000" cy="1956033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82ACDD9B-6252-40C7-B448-0D8A02E47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243" y="3622089"/>
            <a:ext cx="5553850" cy="67118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A587661-DADB-4E71-8C07-32EFE4907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243" y="4730003"/>
            <a:ext cx="5553850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92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AB8E34-79FC-4B82-971A-AAA20101D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163" y="130206"/>
            <a:ext cx="6873240" cy="1600200"/>
          </a:xfrm>
        </p:spPr>
        <p:txBody>
          <a:bodyPr>
            <a:normAutofit/>
          </a:bodyPr>
          <a:lstStyle/>
          <a:p>
            <a:pPr algn="ctr"/>
            <a:r>
              <a:rPr lang="hu-HU" sz="4000" dirty="0">
                <a:latin typeface="Arial Black" panose="020B0A04020102020204" pitchFamily="34" charset="0"/>
              </a:rPr>
              <a:t>ISP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349FE0DB-CBD6-4B71-845A-A6BB7610AC3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922A47D-899B-4780-A557-5BB80A682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713" y="1730406"/>
            <a:ext cx="6053594" cy="4708031"/>
          </a:xfrm>
          <a:prstGeom prst="rect">
            <a:avLst/>
          </a:prstGeo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8C43FFA1-F17E-4831-8A3E-8CAF48CA5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 err="1">
                <a:latin typeface="Arial Black" panose="020B0A04020102020204" pitchFamily="34" charset="0"/>
              </a:rPr>
              <a:t>Loopback</a:t>
            </a:r>
            <a:r>
              <a:rPr lang="hu-HU" dirty="0">
                <a:latin typeface="Arial Black" panose="020B0A04020102020204" pitchFamily="34" charset="0"/>
              </a:rPr>
              <a:t> 1: 192.168.99.1 / 25</a:t>
            </a:r>
          </a:p>
          <a:p>
            <a:endParaRPr lang="hu-HU" dirty="0">
              <a:latin typeface="Arial Black" panose="020B0A04020102020204" pitchFamily="34" charset="0"/>
            </a:endParaRPr>
          </a:p>
          <a:p>
            <a:r>
              <a:rPr lang="hu-HU" dirty="0">
                <a:latin typeface="Arial Black" panose="020B0A04020102020204" pitchFamily="34" charset="0"/>
              </a:rPr>
              <a:t>-------------------------------------------------------------------------</a:t>
            </a:r>
          </a:p>
          <a:p>
            <a:endParaRPr lang="hu-HU" dirty="0">
              <a:latin typeface="Arial Black" panose="020B0A04020102020204" pitchFamily="34" charset="0"/>
            </a:endParaRPr>
          </a:p>
          <a:p>
            <a:r>
              <a:rPr lang="hu-HU" dirty="0" err="1">
                <a:latin typeface="Arial Black" panose="020B0A04020102020204" pitchFamily="34" charset="0"/>
              </a:rPr>
              <a:t>Static</a:t>
            </a:r>
            <a:r>
              <a:rPr lang="hu-HU" dirty="0">
                <a:latin typeface="Arial Black" panose="020B0A04020102020204" pitchFamily="34" charset="0"/>
              </a:rPr>
              <a:t> </a:t>
            </a:r>
            <a:r>
              <a:rPr lang="hu-HU" dirty="0" err="1">
                <a:latin typeface="Arial Black" panose="020B0A04020102020204" pitchFamily="34" charset="0"/>
              </a:rPr>
              <a:t>nat</a:t>
            </a:r>
            <a:r>
              <a:rPr lang="hu-HU" dirty="0">
                <a:latin typeface="Arial Black" panose="020B0A04020102020204" pitchFamily="34" charset="0"/>
              </a:rPr>
              <a:t>: 192.168.99.1 -&gt; 89.76.32.11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4782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Arial Black" panose="020B0A04020102020204" pitchFamily="34" charset="0"/>
              </a:rPr>
              <a:t>Division(details)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>
                <a:latin typeface="Arial Black" panose="020B0A04020102020204" pitchFamily="34" charset="0"/>
              </a:rPr>
              <a:t>WAN </a:t>
            </a:r>
            <a:r>
              <a:rPr lang="hu-HU" dirty="0" err="1">
                <a:latin typeface="Arial Black" panose="020B0A04020102020204" pitchFamily="34" charset="0"/>
              </a:rPr>
              <a:t>connections</a:t>
            </a:r>
            <a:r>
              <a:rPr lang="hu-HU" dirty="0">
                <a:latin typeface="Arial Black" panose="020B0A04020102020204" pitchFamily="34" charset="0"/>
              </a:rPr>
              <a:t> </a:t>
            </a:r>
            <a:r>
              <a:rPr lang="hu-HU" dirty="0" err="1">
                <a:latin typeface="Arial Black" panose="020B0A04020102020204" pitchFamily="34" charset="0"/>
              </a:rPr>
              <a:t>with</a:t>
            </a:r>
            <a:r>
              <a:rPr lang="hu-HU" dirty="0">
                <a:latin typeface="Arial Black" panose="020B0A04020102020204" pitchFamily="34" charset="0"/>
              </a:rPr>
              <a:t> PPP (SR1)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389" y="1991853"/>
            <a:ext cx="4913811" cy="315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89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11729" y="852171"/>
            <a:ext cx="8610600" cy="1293028"/>
          </a:xfrm>
        </p:spPr>
        <p:txBody>
          <a:bodyPr/>
          <a:lstStyle/>
          <a:p>
            <a:pPr algn="l"/>
            <a:r>
              <a:rPr lang="hu-HU" dirty="0">
                <a:latin typeface="Arial Black" panose="020B0A04020102020204" pitchFamily="34" charset="0"/>
              </a:rPr>
              <a:t>Tracert</a:t>
            </a:r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86" y="887640"/>
            <a:ext cx="6818812" cy="5748292"/>
          </a:xfrm>
        </p:spPr>
      </p:pic>
    </p:spTree>
    <p:extLst>
      <p:ext uri="{BB962C8B-B14F-4D97-AF65-F5344CB8AC3E}">
        <p14:creationId xmlns:p14="http://schemas.microsoft.com/office/powerpoint/2010/main" val="1975267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B1DDEA-5A94-4FDC-B4E1-35AE02273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681930"/>
            <a:ext cx="8610600" cy="1293028"/>
          </a:xfrm>
        </p:spPr>
        <p:txBody>
          <a:bodyPr/>
          <a:lstStyle/>
          <a:p>
            <a:pPr algn="ctr"/>
            <a:r>
              <a:rPr lang="hu-HU" dirty="0" err="1">
                <a:latin typeface="Arial Black" panose="020B0A04020102020204" pitchFamily="34" charset="0"/>
              </a:rPr>
              <a:t>Github</a:t>
            </a:r>
            <a:r>
              <a:rPr lang="hu-HU" dirty="0">
                <a:latin typeface="Arial Black" panose="020B0A04020102020204" pitchFamily="34" charset="0"/>
              </a:rPr>
              <a:t>/</a:t>
            </a:r>
            <a:r>
              <a:rPr lang="hu-HU" dirty="0" err="1">
                <a:latin typeface="Arial Black" panose="020B0A04020102020204" pitchFamily="34" charset="0"/>
              </a:rPr>
              <a:t>trello</a:t>
            </a:r>
            <a:endParaRPr lang="hu-HU" dirty="0">
              <a:latin typeface="Arial Black" panose="020B0A04020102020204" pitchFamily="34" charset="0"/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1D87C811-BC28-40F1-A08A-288256EB21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74410" y="2180353"/>
            <a:ext cx="5496018" cy="4024125"/>
          </a:xfrm>
          <a:prstGeom prst="rect">
            <a:avLst/>
          </a:prstGeo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31577517-268D-4090-B956-4FB9A5D0D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410" y="2148390"/>
            <a:ext cx="5334000" cy="4024125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26DEE05-F01D-4640-80E1-D79F7E190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82" y="2148391"/>
            <a:ext cx="5415009" cy="40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31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99DCDB-ABA3-40AC-AC76-4A55DB93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338" y="473209"/>
            <a:ext cx="8610600" cy="1293028"/>
          </a:xfrm>
        </p:spPr>
        <p:txBody>
          <a:bodyPr/>
          <a:lstStyle/>
          <a:p>
            <a:pPr algn="ctr"/>
            <a:r>
              <a:rPr lang="hu-HU" dirty="0">
                <a:latin typeface="Arial Black" panose="020B0A04020102020204" pitchFamily="34" charset="0"/>
              </a:rPr>
              <a:t>Divisions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E18923-E8E1-45E1-BDF2-EF2EC3AD83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hu-HU" sz="3200" dirty="0">
              <a:latin typeface="Arial Black" panose="020B0A04020102020204" pitchFamily="34" charset="0"/>
            </a:endParaRPr>
          </a:p>
        </p:txBody>
      </p:sp>
      <p:graphicFrame>
        <p:nvGraphicFramePr>
          <p:cNvPr id="5" name="Tartalom helye 4">
            <a:extLst>
              <a:ext uri="{FF2B5EF4-FFF2-40B4-BE49-F238E27FC236}">
                <a16:creationId xmlns:a16="http://schemas.microsoft.com/office/drawing/2014/main" id="{8A68097A-D512-47CD-A1EA-54D3EFD832D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29364887"/>
              </p:ext>
            </p:extLst>
          </p:nvPr>
        </p:nvGraphicFramePr>
        <p:xfrm>
          <a:off x="561474" y="1909011"/>
          <a:ext cx="10944726" cy="462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8242">
                  <a:extLst>
                    <a:ext uri="{9D8B030D-6E8A-4147-A177-3AD203B41FA5}">
                      <a16:colId xmlns:a16="http://schemas.microsoft.com/office/drawing/2014/main" val="4251623520"/>
                    </a:ext>
                  </a:extLst>
                </a:gridCol>
                <a:gridCol w="3648242">
                  <a:extLst>
                    <a:ext uri="{9D8B030D-6E8A-4147-A177-3AD203B41FA5}">
                      <a16:colId xmlns:a16="http://schemas.microsoft.com/office/drawing/2014/main" val="3422008428"/>
                    </a:ext>
                  </a:extLst>
                </a:gridCol>
                <a:gridCol w="3648242">
                  <a:extLst>
                    <a:ext uri="{9D8B030D-6E8A-4147-A177-3AD203B41FA5}">
                      <a16:colId xmlns:a16="http://schemas.microsoft.com/office/drawing/2014/main" val="3091543583"/>
                    </a:ext>
                  </a:extLst>
                </a:gridCol>
              </a:tblGrid>
              <a:tr h="462012">
                <a:tc>
                  <a:txBody>
                    <a:bodyPr/>
                    <a:lstStyle/>
                    <a:p>
                      <a:r>
                        <a:rPr lang="hu-HU" dirty="0"/>
                        <a:t>Héring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Kreipos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Skarufa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15261"/>
                  </a:ext>
                </a:extLst>
              </a:tr>
              <a:tr h="462012">
                <a:tc>
                  <a:txBody>
                    <a:bodyPr/>
                    <a:lstStyle/>
                    <a:p>
                      <a:r>
                        <a:rPr lang="hu-HU" dirty="0"/>
                        <a:t>HSRP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Windows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WLAN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622695"/>
                  </a:ext>
                </a:extLst>
              </a:tr>
              <a:tr h="462012">
                <a:tc>
                  <a:txBody>
                    <a:bodyPr/>
                    <a:lstStyle/>
                    <a:p>
                      <a:r>
                        <a:rPr lang="hu-HU" dirty="0"/>
                        <a:t>VLAN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Linux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DHCP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769877"/>
                  </a:ext>
                </a:extLst>
              </a:tr>
              <a:tr h="462012">
                <a:tc>
                  <a:txBody>
                    <a:bodyPr/>
                    <a:lstStyle/>
                    <a:p>
                      <a:r>
                        <a:rPr lang="hu-HU" dirty="0"/>
                        <a:t>Routing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Routing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Routing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457257"/>
                  </a:ext>
                </a:extLst>
              </a:tr>
              <a:tr h="462012">
                <a:tc>
                  <a:txBody>
                    <a:bodyPr/>
                    <a:lstStyle/>
                    <a:p>
                      <a:r>
                        <a:rPr lang="hu-HU" dirty="0"/>
                        <a:t>OSPF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OSPF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OSPF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403841"/>
                  </a:ext>
                </a:extLst>
              </a:tr>
              <a:tr h="462012">
                <a:tc>
                  <a:txBody>
                    <a:bodyPr/>
                    <a:lstStyle/>
                    <a:p>
                      <a:r>
                        <a:rPr lang="hu-HU" dirty="0"/>
                        <a:t>Port-</a:t>
                      </a:r>
                      <a:r>
                        <a:rPr lang="hu-HU" dirty="0" err="1"/>
                        <a:t>Security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Port-</a:t>
                      </a:r>
                      <a:r>
                        <a:rPr lang="hu-HU" dirty="0" err="1"/>
                        <a:t>Security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Port-</a:t>
                      </a:r>
                      <a:r>
                        <a:rPr lang="hu-HU" dirty="0" err="1"/>
                        <a:t>Security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471993"/>
                  </a:ext>
                </a:extLst>
              </a:tr>
              <a:tr h="462012">
                <a:tc>
                  <a:txBody>
                    <a:bodyPr/>
                    <a:lstStyle/>
                    <a:p>
                      <a:r>
                        <a:rPr lang="hu-HU" dirty="0"/>
                        <a:t>ACL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37537"/>
                  </a:ext>
                </a:extLst>
              </a:tr>
              <a:tr h="462012">
                <a:tc>
                  <a:txBody>
                    <a:bodyPr/>
                    <a:lstStyle/>
                    <a:p>
                      <a:r>
                        <a:rPr lang="hu-HU" dirty="0"/>
                        <a:t>Ether-Channel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Word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ISP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064364"/>
                  </a:ext>
                </a:extLst>
              </a:tr>
              <a:tr h="462012">
                <a:tc>
                  <a:txBody>
                    <a:bodyPr/>
                    <a:lstStyle/>
                    <a:p>
                      <a:r>
                        <a:rPr lang="hu-HU" dirty="0"/>
                        <a:t>PPT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Excel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PPT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932114"/>
                  </a:ext>
                </a:extLst>
              </a:tr>
              <a:tr h="462012">
                <a:tc>
                  <a:txBody>
                    <a:bodyPr/>
                    <a:lstStyle/>
                    <a:p>
                      <a:r>
                        <a:rPr lang="hu-HU" dirty="0"/>
                        <a:t>Word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Excel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064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637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90D242-5CBC-4FD4-A6F2-93C71DFF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 Black" panose="020B0A04020102020204" pitchFamily="34" charset="0"/>
              </a:rPr>
              <a:t>The 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E7202F-2DDA-4915-ABBE-9786768455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err="1">
                <a:latin typeface="Arial Black" panose="020B0A04020102020204" pitchFamily="34" charset="0"/>
              </a:rPr>
              <a:t>Thank</a:t>
            </a:r>
            <a:r>
              <a:rPr lang="hu-HU" dirty="0">
                <a:latin typeface="Arial Black" panose="020B0A04020102020204" pitchFamily="34" charset="0"/>
              </a:rPr>
              <a:t> </a:t>
            </a:r>
            <a:r>
              <a:rPr lang="hu-HU" dirty="0" err="1">
                <a:latin typeface="Arial Black" panose="020B0A04020102020204" pitchFamily="34" charset="0"/>
              </a:rPr>
              <a:t>you</a:t>
            </a:r>
            <a:r>
              <a:rPr lang="hu-HU" dirty="0">
                <a:latin typeface="Arial Black" panose="020B0A04020102020204" pitchFamily="34" charset="0"/>
              </a:rPr>
              <a:t> </a:t>
            </a:r>
            <a:r>
              <a:rPr lang="hu-HU" dirty="0" err="1">
                <a:latin typeface="Arial Black" panose="020B0A04020102020204" pitchFamily="34" charset="0"/>
              </a:rPr>
              <a:t>for</a:t>
            </a:r>
            <a:r>
              <a:rPr lang="hu-HU" dirty="0">
                <a:latin typeface="Arial Black" panose="020B0A04020102020204" pitchFamily="34" charset="0"/>
              </a:rPr>
              <a:t> </a:t>
            </a:r>
            <a:r>
              <a:rPr lang="hu-HU" dirty="0" err="1">
                <a:latin typeface="Arial Black" panose="020B0A04020102020204" pitchFamily="34" charset="0"/>
              </a:rPr>
              <a:t>listening</a:t>
            </a:r>
            <a:r>
              <a:rPr lang="hu-HU">
                <a:latin typeface="Arial Black" panose="020B0A04020102020204" pitchFamily="34" charset="0"/>
              </a:rPr>
              <a:t>!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CFDF03D-4625-4669-B2B1-08E4F54031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335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0700" y="764373"/>
            <a:ext cx="8610600" cy="1293028"/>
          </a:xfrm>
        </p:spPr>
        <p:txBody>
          <a:bodyPr/>
          <a:lstStyle/>
          <a:p>
            <a:pPr algn="ctr"/>
            <a:r>
              <a:rPr lang="hu-HU" dirty="0">
                <a:latin typeface="Arial Black" panose="020B0A04020102020204" pitchFamily="34" charset="0"/>
              </a:rPr>
              <a:t>IP-ADDRESS TABLE</a:t>
            </a:r>
          </a:p>
        </p:txBody>
      </p:sp>
      <p:pic>
        <p:nvPicPr>
          <p:cNvPr id="4" name="Tartalom helye 3" descr="C:\Users\SkarufaAI\Desktop\Skarufa\Képernyőkép 2024-11-25 093928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11" y="2324061"/>
            <a:ext cx="6205814" cy="3769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0022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BAFA2E-7C10-44B5-A6F1-B2F604A11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0882" y="489511"/>
            <a:ext cx="9448800" cy="1825096"/>
          </a:xfrm>
        </p:spPr>
        <p:txBody>
          <a:bodyPr>
            <a:normAutofit/>
          </a:bodyPr>
          <a:lstStyle/>
          <a:p>
            <a:pPr algn="ctr"/>
            <a:r>
              <a:rPr lang="hu-HU" sz="4000" dirty="0" err="1">
                <a:latin typeface="Arial Black" panose="020B0A04020102020204" pitchFamily="34" charset="0"/>
              </a:rPr>
              <a:t>Ip-address</a:t>
            </a:r>
            <a:r>
              <a:rPr lang="hu-HU" sz="4000" dirty="0">
                <a:latin typeface="Arial Black" panose="020B0A04020102020204" pitchFamily="34" charset="0"/>
              </a:rPr>
              <a:t> </a:t>
            </a:r>
            <a:r>
              <a:rPr lang="hu-HU" sz="4000" dirty="0" err="1">
                <a:latin typeface="Arial Black" panose="020B0A04020102020204" pitchFamily="34" charset="0"/>
              </a:rPr>
              <a:t>table</a:t>
            </a:r>
            <a:endParaRPr lang="hu-HU" sz="4000" dirty="0">
              <a:latin typeface="Arial Black" panose="020B0A040201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802FCB0-58A9-499A-A880-3F3A1B7F54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 descr="C:\Users\SkarufaAI\Desktop\Skarufa\Képernyőkép 2024-11-25 094035.png">
            <a:extLst>
              <a:ext uri="{FF2B5EF4-FFF2-40B4-BE49-F238E27FC236}">
                <a16:creationId xmlns:a16="http://schemas.microsoft.com/office/drawing/2014/main" id="{E8416929-6E1B-48E9-85E1-211258D93D4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436" y="3051455"/>
            <a:ext cx="5916968" cy="2994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4370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483259-1580-403B-B1D3-09D6ABBE7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445" y="764373"/>
            <a:ext cx="8610600" cy="1293028"/>
          </a:xfrm>
        </p:spPr>
        <p:txBody>
          <a:bodyPr/>
          <a:lstStyle/>
          <a:p>
            <a:pPr algn="ctr"/>
            <a:r>
              <a:rPr lang="hu-HU" dirty="0" err="1">
                <a:latin typeface="Arial Black" panose="020B0A04020102020204" pitchFamily="34" charset="0"/>
              </a:rPr>
              <a:t>Ip-address</a:t>
            </a:r>
            <a:r>
              <a:rPr lang="hu-HU" dirty="0">
                <a:latin typeface="Arial Black" panose="020B0A04020102020204" pitchFamily="34" charset="0"/>
              </a:rPr>
              <a:t> </a:t>
            </a:r>
            <a:r>
              <a:rPr lang="hu-HU" dirty="0" err="1">
                <a:latin typeface="Arial Black" panose="020B0A04020102020204" pitchFamily="34" charset="0"/>
              </a:rPr>
              <a:t>table</a:t>
            </a: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26923C-5E4A-4CDF-9B6A-F4DB60B37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 descr="C:\Users\SkarufaAI\Desktop\Skarufa\Képernyőkép 2024-11-25 094131.png">
            <a:extLst>
              <a:ext uri="{FF2B5EF4-FFF2-40B4-BE49-F238E27FC236}">
                <a16:creationId xmlns:a16="http://schemas.microsoft.com/office/drawing/2014/main" id="{C824F0D1-625D-451D-BFCE-EEC47D53C9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861" y="2796172"/>
            <a:ext cx="6063768" cy="282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330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0700" y="746956"/>
            <a:ext cx="8610600" cy="1293028"/>
          </a:xfrm>
        </p:spPr>
        <p:txBody>
          <a:bodyPr/>
          <a:lstStyle/>
          <a:p>
            <a:pPr algn="ctr"/>
            <a:r>
              <a:rPr lang="hu-HU" dirty="0">
                <a:latin typeface="Arial Black" panose="020B0A04020102020204" pitchFamily="34" charset="0"/>
              </a:rPr>
              <a:t>Vlan TABLE</a:t>
            </a:r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973462"/>
            <a:ext cx="4920343" cy="1844555"/>
          </a:xfr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358244E4-28D0-46F0-8730-10CA95C0F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503" y="2973462"/>
            <a:ext cx="4920343" cy="184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1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66900" y="677287"/>
            <a:ext cx="8610600" cy="1293028"/>
          </a:xfrm>
        </p:spPr>
        <p:txBody>
          <a:bodyPr/>
          <a:lstStyle/>
          <a:p>
            <a:pPr algn="ctr"/>
            <a:r>
              <a:rPr lang="hu-HU" dirty="0">
                <a:latin typeface="Arial Black" panose="020B0A04020102020204" pitchFamily="34" charset="0"/>
              </a:rPr>
              <a:t>IPV6 adresses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>
                <a:latin typeface="Arial Black" panose="020B0A04020102020204" pitchFamily="34" charset="0"/>
              </a:rPr>
              <a:t>Two different IPv6(SLAAC) </a:t>
            </a:r>
          </a:p>
          <a:p>
            <a:pPr marL="0" indent="0">
              <a:buNone/>
            </a:pPr>
            <a:endParaRPr lang="hu-HU" dirty="0">
              <a:latin typeface="Arial Black" panose="020B0A04020102020204" pitchFamily="34" charset="0"/>
            </a:endParaRPr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224030"/>
            <a:ext cx="5386327" cy="1192507"/>
          </a:xfr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224030"/>
            <a:ext cx="5484223" cy="119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89100" y="763450"/>
            <a:ext cx="8610600" cy="1295400"/>
          </a:xfrm>
        </p:spPr>
        <p:txBody>
          <a:bodyPr/>
          <a:lstStyle/>
          <a:p>
            <a:pPr algn="ctr"/>
            <a:r>
              <a:rPr lang="hu-HU" dirty="0">
                <a:latin typeface="Arial Black" panose="020B0A04020102020204" pitchFamily="34" charset="0"/>
              </a:rPr>
              <a:t>Passwords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2234004"/>
            <a:ext cx="5079991" cy="823912"/>
          </a:xfrm>
        </p:spPr>
        <p:txBody>
          <a:bodyPr/>
          <a:lstStyle/>
          <a:p>
            <a:pPr algn="ctr"/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u="sng" dirty="0">
                <a:latin typeface="Arial Black" panose="020B0A04020102020204" pitchFamily="34" charset="0"/>
              </a:rPr>
              <a:t>SSH:</a:t>
            </a:r>
            <a:r>
              <a:rPr lang="hu-HU" dirty="0">
                <a:latin typeface="Arial Black" panose="020B0A04020102020204" pitchFamily="34" charset="0"/>
              </a:rPr>
              <a:t> </a:t>
            </a:r>
          </a:p>
          <a:p>
            <a:pPr marL="0" indent="0">
              <a:buNone/>
            </a:pPr>
            <a:r>
              <a:rPr lang="hu-HU" dirty="0">
                <a:latin typeface="Arial Black" panose="020B0A04020102020204" pitchFamily="34" charset="0"/>
              </a:rPr>
              <a:t>user: admin </a:t>
            </a:r>
          </a:p>
          <a:p>
            <a:pPr marL="0" indent="0">
              <a:buNone/>
            </a:pPr>
            <a:r>
              <a:rPr lang="hu-HU" dirty="0">
                <a:latin typeface="Arial Black" panose="020B0A04020102020204" pitchFamily="34" charset="0"/>
              </a:rPr>
              <a:t>password cisco</a:t>
            </a:r>
          </a:p>
          <a:p>
            <a:pPr marL="0" indent="0">
              <a:buNone/>
            </a:pPr>
            <a:r>
              <a:rPr lang="hu-HU" dirty="0">
                <a:latin typeface="Arial Black" panose="020B0A04020102020204" pitchFamily="34" charset="0"/>
              </a:rPr>
              <a:t>____________________________________</a:t>
            </a:r>
          </a:p>
          <a:p>
            <a:pPr marL="0" indent="0">
              <a:buNone/>
            </a:pPr>
            <a:r>
              <a:rPr lang="hu-HU" u="sng" dirty="0">
                <a:latin typeface="Arial Black" panose="020B0A04020102020204" pitchFamily="34" charset="0"/>
              </a:rPr>
              <a:t>Console</a:t>
            </a:r>
            <a:r>
              <a:rPr lang="hu-HU" dirty="0">
                <a:latin typeface="Arial Black" panose="020B0A04020102020204" pitchFamily="34" charset="0"/>
              </a:rPr>
              <a:t>: cisco</a:t>
            </a:r>
          </a:p>
          <a:p>
            <a:pPr marL="0" indent="0">
              <a:buNone/>
            </a:pPr>
            <a:r>
              <a:rPr lang="hu-HU" u="sng" dirty="0">
                <a:latin typeface="Arial Black" panose="020B0A04020102020204" pitchFamily="34" charset="0"/>
              </a:rPr>
              <a:t>Domain-</a:t>
            </a:r>
            <a:r>
              <a:rPr lang="hu-HU" u="sng" dirty="0" err="1">
                <a:latin typeface="Arial Black" panose="020B0A04020102020204" pitchFamily="34" charset="0"/>
              </a:rPr>
              <a:t>name</a:t>
            </a:r>
            <a:r>
              <a:rPr lang="hu-HU" u="sng" dirty="0">
                <a:latin typeface="Arial Black" panose="020B0A04020102020204" pitchFamily="34" charset="0"/>
              </a:rPr>
              <a:t>:</a:t>
            </a:r>
            <a:r>
              <a:rPr lang="hu-HU" dirty="0">
                <a:latin typeface="Arial Black" panose="020B0A04020102020204" pitchFamily="34" charset="0"/>
              </a:rPr>
              <a:t> kando.com</a:t>
            </a:r>
          </a:p>
          <a:p>
            <a:pPr marL="0" indent="0">
              <a:buNone/>
            </a:pPr>
            <a:r>
              <a:rPr lang="hu-HU" u="sng" dirty="0">
                <a:latin typeface="Arial Black" panose="020B0A04020102020204" pitchFamily="34" charset="0"/>
              </a:rPr>
              <a:t>Password:</a:t>
            </a:r>
            <a:r>
              <a:rPr lang="hu-HU" dirty="0">
                <a:latin typeface="Arial Black" panose="020B0A04020102020204" pitchFamily="34" charset="0"/>
              </a:rPr>
              <a:t> cisco</a:t>
            </a:r>
          </a:p>
          <a:p>
            <a:pPr marL="0" indent="0">
              <a:buNone/>
            </a:pPr>
            <a:endParaRPr lang="hu-HU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2183802"/>
            <a:ext cx="5105400" cy="823912"/>
          </a:xfrm>
        </p:spPr>
        <p:txBody>
          <a:bodyPr/>
          <a:lstStyle/>
          <a:p>
            <a:pPr algn="ctr"/>
            <a:endParaRPr lang="hu-HU" dirty="0">
              <a:latin typeface="Arial Black" panose="020B0A04020102020204" pitchFamily="34" charset="0"/>
            </a:endParaRP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u="sng" dirty="0">
                <a:latin typeface="Arial Black" panose="020B0A04020102020204" pitchFamily="34" charset="0"/>
              </a:rPr>
              <a:t>WAN protocoll:</a:t>
            </a:r>
          </a:p>
          <a:p>
            <a:pPr marL="0" indent="0">
              <a:buNone/>
            </a:pPr>
            <a:r>
              <a:rPr lang="hu-HU" dirty="0">
                <a:latin typeface="Arial Black" panose="020B0A04020102020204" pitchFamily="34" charset="0"/>
              </a:rPr>
              <a:t>HR1: </a:t>
            </a:r>
          </a:p>
          <a:p>
            <a:pPr marL="0" indent="0">
              <a:buNone/>
            </a:pPr>
            <a:r>
              <a:rPr lang="hu-HU" dirty="0">
                <a:latin typeface="Arial Black" panose="020B0A04020102020204" pitchFamily="34" charset="0"/>
              </a:rPr>
              <a:t>user SR1</a:t>
            </a:r>
          </a:p>
          <a:p>
            <a:pPr marL="0" indent="0">
              <a:buNone/>
            </a:pPr>
            <a:r>
              <a:rPr lang="hu-HU" dirty="0">
                <a:latin typeface="Arial Black" panose="020B0A04020102020204" pitchFamily="34" charset="0"/>
              </a:rPr>
              <a:t>password cisco</a:t>
            </a:r>
          </a:p>
          <a:p>
            <a:pPr marL="0" indent="0">
              <a:buNone/>
            </a:pPr>
            <a:r>
              <a:rPr lang="hu-HU" u="sng" dirty="0">
                <a:latin typeface="Arial Black" panose="020B0A04020102020204" pitchFamily="34" charset="0"/>
              </a:rPr>
              <a:t>SR1: </a:t>
            </a:r>
          </a:p>
          <a:p>
            <a:pPr marL="0" indent="0">
              <a:buNone/>
            </a:pPr>
            <a:r>
              <a:rPr lang="hu-HU" dirty="0">
                <a:latin typeface="Arial Black" panose="020B0A04020102020204" pitchFamily="34" charset="0"/>
              </a:rPr>
              <a:t>user HR1 </a:t>
            </a:r>
          </a:p>
          <a:p>
            <a:pPr marL="0" indent="0">
              <a:buNone/>
            </a:pPr>
            <a:r>
              <a:rPr lang="hu-HU" dirty="0">
                <a:latin typeface="Arial Black" panose="020B0A04020102020204" pitchFamily="34" charset="0"/>
              </a:rPr>
              <a:t>password cisco</a:t>
            </a:r>
          </a:p>
        </p:txBody>
      </p:sp>
    </p:spTree>
    <p:extLst>
      <p:ext uri="{BB962C8B-B14F-4D97-AF65-F5344CB8AC3E}">
        <p14:creationId xmlns:p14="http://schemas.microsoft.com/office/powerpoint/2010/main" val="1163660044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0</TotalTime>
  <Words>488</Words>
  <Application>Microsoft Office PowerPoint</Application>
  <PresentationFormat>Szélesvásznú</PresentationFormat>
  <Paragraphs>167</Paragraphs>
  <Slides>36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36</vt:i4>
      </vt:variant>
    </vt:vector>
  </HeadingPairs>
  <TitlesOfParts>
    <vt:vector size="41" baseType="lpstr">
      <vt:lpstr>Arial</vt:lpstr>
      <vt:lpstr>Arial Black</vt:lpstr>
      <vt:lpstr>Century Gothic</vt:lpstr>
      <vt:lpstr>Times New Roman</vt:lpstr>
      <vt:lpstr>Kondenzcsík</vt:lpstr>
      <vt:lpstr>Vizsgaremek</vt:lpstr>
      <vt:lpstr>Topology types</vt:lpstr>
      <vt:lpstr>Divisions &amp; members</vt:lpstr>
      <vt:lpstr>IP-ADDRESS TABLE</vt:lpstr>
      <vt:lpstr>Ip-address table</vt:lpstr>
      <vt:lpstr>Ip-address table</vt:lpstr>
      <vt:lpstr>Vlan TABLE</vt:lpstr>
      <vt:lpstr>IPV6 adresses</vt:lpstr>
      <vt:lpstr>Passwords</vt:lpstr>
      <vt:lpstr>Héring máté</vt:lpstr>
      <vt:lpstr>DIVISIONS (details)</vt:lpstr>
      <vt:lpstr>HSRP PROTOCOLL</vt:lpstr>
      <vt:lpstr>Divisions (details)</vt:lpstr>
      <vt:lpstr>Division(details)</vt:lpstr>
      <vt:lpstr>DIVISIONS(DETAILS)</vt:lpstr>
      <vt:lpstr>TRacert</vt:lpstr>
      <vt:lpstr>WAN</vt:lpstr>
      <vt:lpstr>Kreipos Gábor</vt:lpstr>
      <vt:lpstr>DIVISIONS (DETAILS)</vt:lpstr>
      <vt:lpstr>Divisions(details)</vt:lpstr>
      <vt:lpstr>Divisions (details)</vt:lpstr>
      <vt:lpstr>Ospf protocoll</vt:lpstr>
      <vt:lpstr>OSPF protocoll</vt:lpstr>
      <vt:lpstr>SKARUFA áKOS</vt:lpstr>
      <vt:lpstr>DIVISIONS (DETAILS)</vt:lpstr>
      <vt:lpstr>DIVISION (DETAILS)</vt:lpstr>
      <vt:lpstr>DIVISION(DETAILS)</vt:lpstr>
      <vt:lpstr>Division(details)</vt:lpstr>
      <vt:lpstr>DIVISION(DETAILS)</vt:lpstr>
      <vt:lpstr>ACL</vt:lpstr>
      <vt:lpstr>ISP</vt:lpstr>
      <vt:lpstr>Division(details)</vt:lpstr>
      <vt:lpstr>Tracert</vt:lpstr>
      <vt:lpstr>Github/trello</vt:lpstr>
      <vt:lpstr>Divisions</vt:lpstr>
      <vt:lpstr>The end</vt:lpstr>
    </vt:vector>
  </TitlesOfParts>
  <Company>MSZC Kandó Kálmán Informatikai Technikum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Vizsgaremek</dc:title>
  <dc:creator>Skarufa Ákos István</dc:creator>
  <cp:lastModifiedBy>Héring Máté</cp:lastModifiedBy>
  <cp:revision>61</cp:revision>
  <dcterms:created xsi:type="dcterms:W3CDTF">2024-12-06T12:23:47Z</dcterms:created>
  <dcterms:modified xsi:type="dcterms:W3CDTF">2024-12-18T09:19:06Z</dcterms:modified>
</cp:coreProperties>
</file>