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Roboto"/>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3/library/random.html?highlight=shuffle#random.shuffl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3/library/os.path.html" TargetMode="External"/><Relationship Id="rId3" Type="http://schemas.openxmlformats.org/officeDocument/2006/relationships/hyperlink" Target="https://docs.python.org/3/library/pathlib.html" TargetMode="External"/><Relationship Id="rId4" Type="http://schemas.openxmlformats.org/officeDocument/2006/relationships/hyperlink" Target="https://docs.python.org/3/library/glob.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3/library/random.html?highlight=sample#random.sampl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cd4df762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cd4df762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Hints:</a:t>
            </a:r>
            <a:endParaRPr/>
          </a:p>
          <a:p>
            <a:pPr indent="0" lvl="0" marL="0" rtl="0" algn="l">
              <a:spcBef>
                <a:spcPts val="0"/>
              </a:spcBef>
              <a:spcAft>
                <a:spcPts val="0"/>
              </a:spcAft>
              <a:buNone/>
            </a:pPr>
            <a:r>
              <a:rPr lang="en"/>
              <a:t>(1) For each question, you could begin constructing a new list that contains the choice’s text using the slicing operator followed by the shuffle() function from the random module. Read </a:t>
            </a:r>
            <a:r>
              <a:rPr lang="en" u="sng">
                <a:solidFill>
                  <a:schemeClr val="accent5"/>
                </a:solidFill>
                <a:hlinkClick r:id="rId2"/>
              </a:rPr>
              <a:t>https://docs.python.org/3/library/random.html?highlight=shuffle#random.shuffle</a:t>
            </a:r>
            <a:r>
              <a:rPr lang="en"/>
              <a:t> for further details.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cd4df762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cd4df762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Hints:</a:t>
            </a:r>
            <a:endParaRPr/>
          </a:p>
          <a:p>
            <a:pPr indent="0" lvl="0" marL="0" rtl="0" algn="l">
              <a:spcBef>
                <a:spcPts val="0"/>
              </a:spcBef>
              <a:spcAft>
                <a:spcPts val="0"/>
              </a:spcAft>
              <a:buNone/>
            </a:pPr>
            <a:r>
              <a:rPr lang="en"/>
              <a:t>(1) You could construct a dictionary with the choice letter as the key and the choice’s text as the value. You could use the upper() method of the string object on the user’s input and take that as a key to get the corresponding choice text.</a:t>
            </a:r>
            <a:endParaRPr/>
          </a:p>
          <a:p>
            <a:pPr indent="0" lvl="0" marL="0" rtl="0" algn="l">
              <a:spcBef>
                <a:spcPts val="0"/>
              </a:spcBef>
              <a:spcAft>
                <a:spcPts val="0"/>
              </a:spcAft>
              <a:buNone/>
            </a:pPr>
            <a:r>
              <a:rPr lang="en"/>
              <a:t>(2) Once the choice text is determined, this could now be compared with the correct choice text to determine if the user’s answer is correct. The number of correct answers must be accumulated.</a:t>
            </a:r>
            <a:endParaRPr/>
          </a:p>
          <a:p>
            <a:pPr indent="0" lvl="0" marL="0" rtl="0" algn="l">
              <a:spcBef>
                <a:spcPts val="0"/>
              </a:spcBef>
              <a:spcAft>
                <a:spcPts val="0"/>
              </a:spcAft>
              <a:buNone/>
            </a:pPr>
            <a:r>
              <a:rPr lang="en"/>
              <a:t>(3) You could use the isalpha() method of the string object so that the user’s input contains alphabetical characters only.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cd4df762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cd4df762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cd4df762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cd4df762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cd4df762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cd4df762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cd4df762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cd4df762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cd4df762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cd4df762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cd4df762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cd4df762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c5660b74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c5660b74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cd4df762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cd4df762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c5660b74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c5660b74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c5660b74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c5660b74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c5660b74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c5660b74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cae776c1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cae776c1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Hint: You may use the “os.path” or “pathlib” module to access the files. To list the files inside the directory, you may use the “glob” module. Visit [1], [2] and [3] for further documentation.</a:t>
            </a:r>
            <a:endParaRPr/>
          </a:p>
          <a:p>
            <a:pPr indent="0" lvl="0" marL="0" rtl="0" algn="l">
              <a:spcBef>
                <a:spcPts val="0"/>
              </a:spcBef>
              <a:spcAft>
                <a:spcPts val="0"/>
              </a:spcAft>
              <a:buNone/>
            </a:pPr>
            <a:r>
              <a:rPr lang="en"/>
              <a:t>[1] </a:t>
            </a:r>
            <a:r>
              <a:rPr lang="en" u="sng">
                <a:solidFill>
                  <a:schemeClr val="hlink"/>
                </a:solidFill>
                <a:hlinkClick r:id="rId2"/>
              </a:rPr>
              <a:t>https://docs.python.org/3/library/os.path.html</a:t>
            </a:r>
            <a:endParaRPr/>
          </a:p>
          <a:p>
            <a:pPr indent="0" lvl="0" marL="0" rtl="0" algn="l">
              <a:spcBef>
                <a:spcPts val="0"/>
              </a:spcBef>
              <a:spcAft>
                <a:spcPts val="0"/>
              </a:spcAft>
              <a:buNone/>
            </a:pPr>
            <a:r>
              <a:rPr lang="en"/>
              <a:t>[2] </a:t>
            </a:r>
            <a:r>
              <a:rPr lang="en" u="sng">
                <a:solidFill>
                  <a:schemeClr val="hlink"/>
                </a:solidFill>
                <a:hlinkClick r:id="rId3"/>
              </a:rPr>
              <a:t>https://docs.python.org/3/library/pathlib.html</a:t>
            </a:r>
            <a:endParaRPr/>
          </a:p>
          <a:p>
            <a:pPr indent="0" lvl="0" marL="0" rtl="0" algn="l">
              <a:spcBef>
                <a:spcPts val="0"/>
              </a:spcBef>
              <a:spcAft>
                <a:spcPts val="0"/>
              </a:spcAft>
              <a:buNone/>
            </a:pPr>
            <a:r>
              <a:rPr lang="en"/>
              <a:t>[3] </a:t>
            </a:r>
            <a:r>
              <a:rPr lang="en" u="sng">
                <a:solidFill>
                  <a:schemeClr val="hlink"/>
                </a:solidFill>
                <a:hlinkClick r:id="rId4"/>
              </a:rPr>
              <a:t>https://docs.python.org/3/library/glob.html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cae776c1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cae776c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Hints:</a:t>
            </a:r>
            <a:endParaRPr/>
          </a:p>
          <a:p>
            <a:pPr indent="0" lvl="0" marL="0" rtl="0" algn="l">
              <a:spcBef>
                <a:spcPts val="0"/>
              </a:spcBef>
              <a:spcAft>
                <a:spcPts val="0"/>
              </a:spcAft>
              <a:buNone/>
            </a:pPr>
            <a:r>
              <a:rPr lang="en"/>
              <a:t>When loading the text files in your code:</a:t>
            </a:r>
            <a:endParaRPr/>
          </a:p>
          <a:p>
            <a:pPr indent="0" lvl="0" marL="0" rtl="0" algn="l">
              <a:spcBef>
                <a:spcPts val="0"/>
              </a:spcBef>
              <a:spcAft>
                <a:spcPts val="0"/>
              </a:spcAft>
              <a:buNone/>
            </a:pPr>
            <a:r>
              <a:rPr lang="en"/>
              <a:t>(1) </a:t>
            </a:r>
            <a:r>
              <a:rPr lang="en"/>
              <a:t>You could use the readlines() method of the file object to easily return a list whose elements are each line as string. You just need to discard the newline (“\n”) character at the end of each string.</a:t>
            </a:r>
            <a:endParaRPr/>
          </a:p>
          <a:p>
            <a:pPr indent="0" lvl="0" marL="0" rtl="0" algn="l">
              <a:spcBef>
                <a:spcPts val="0"/>
              </a:spcBef>
              <a:spcAft>
                <a:spcPts val="0"/>
              </a:spcAft>
              <a:buNone/>
            </a:pPr>
            <a:r>
              <a:rPr lang="en"/>
              <a:t>(2) You could use the startswith() method of the string object to check if each line begins with the desired sequence of characters.</a:t>
            </a:r>
            <a:endParaRPr/>
          </a:p>
          <a:p>
            <a:pPr indent="0" lvl="0" marL="0" rtl="0" algn="l">
              <a:spcBef>
                <a:spcPts val="0"/>
              </a:spcBef>
              <a:spcAft>
                <a:spcPts val="0"/>
              </a:spcAft>
              <a:buNone/>
            </a:pPr>
            <a:r>
              <a:rPr lang="en"/>
              <a:t>(3) You could create a dictionary with the filename as the key and the output of readlines() method as the value. You could then iterate through the dictionary as you go through each key and convert the value to a more manageable data structure format (i.e. convert it to a list)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c700f16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c700f16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c8f7acd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c8f7acd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Hints:</a:t>
            </a:r>
            <a:endParaRPr/>
          </a:p>
          <a:p>
            <a:pPr indent="0" lvl="0" marL="0" rtl="0" algn="l">
              <a:spcBef>
                <a:spcPts val="0"/>
              </a:spcBef>
              <a:spcAft>
                <a:spcPts val="0"/>
              </a:spcAft>
              <a:buNone/>
            </a:pPr>
            <a:r>
              <a:rPr lang="en"/>
              <a:t>(1) You could use the split() method of the string object to separate the user inputs for the case of multiple topic selection.</a:t>
            </a:r>
            <a:endParaRPr/>
          </a:p>
          <a:p>
            <a:pPr indent="0" lvl="0" marL="0" rtl="0" algn="l">
              <a:spcBef>
                <a:spcPts val="0"/>
              </a:spcBef>
              <a:spcAft>
                <a:spcPts val="0"/>
              </a:spcAft>
              <a:buNone/>
            </a:pPr>
            <a:r>
              <a:rPr lang="en"/>
              <a:t>(2) You could store each question and its choices in a nested list format such as the one below:</a:t>
            </a:r>
            <a:endParaRPr/>
          </a:p>
          <a:p>
            <a:pPr indent="0" lvl="0" marL="0" rtl="0" algn="l">
              <a:spcBef>
                <a:spcPts val="0"/>
              </a:spcBef>
              <a:spcAft>
                <a:spcPts val="0"/>
              </a:spcAft>
              <a:buNone/>
            </a:pPr>
            <a:r>
              <a:rPr lang="en"/>
              <a:t>questionbank_topic = [[“Question 1”, ”Answer choice”, “Possible choice”, “Another choice”, ...], [“Question 2”, ”Answer choice”, “Possible choice”, “Another choice”, ...], …]</a:t>
            </a:r>
            <a:endParaRPr/>
          </a:p>
          <a:p>
            <a:pPr indent="0" lvl="0" marL="0" rtl="0" algn="l">
              <a:spcBef>
                <a:spcPts val="0"/>
              </a:spcBef>
              <a:spcAft>
                <a:spcPts val="0"/>
              </a:spcAft>
              <a:buNone/>
            </a:pPr>
            <a:r>
              <a:rPr lang="en"/>
              <a:t>This assumes that the first item in the list is a string containing the question text, the second item is a string containing the correct choice text, and the rest are also strings containing other choices’ text.</a:t>
            </a:r>
            <a:endParaRPr/>
          </a:p>
          <a:p>
            <a:pPr indent="0" lvl="0" marL="0" rtl="0" algn="l">
              <a:spcBef>
                <a:spcPts val="0"/>
              </a:spcBef>
              <a:spcAft>
                <a:spcPts val="0"/>
              </a:spcAft>
              <a:buNone/>
            </a:pPr>
            <a:r>
              <a:rPr lang="en"/>
              <a:t>(3) For multiple topic selections, you could use the concatenation operator (+) to combine two different question lists.</a:t>
            </a:r>
            <a:endParaRPr/>
          </a:p>
          <a:p>
            <a:pPr indent="0" lvl="0" marL="0" rtl="0" algn="l">
              <a:spcBef>
                <a:spcPts val="0"/>
              </a:spcBef>
              <a:spcAft>
                <a:spcPts val="0"/>
              </a:spcAft>
              <a:buNone/>
            </a:pPr>
            <a:r>
              <a:rPr lang="en"/>
              <a:t>(4) You could use the sample() function from the random module to randomly select from the list of questions. Read </a:t>
            </a:r>
            <a:r>
              <a:rPr lang="en" u="sng">
                <a:solidFill>
                  <a:schemeClr val="accent5"/>
                </a:solidFill>
                <a:hlinkClick r:id="rId2"/>
              </a:rPr>
              <a:t>https://docs.python.org/3/library/random.html?highlight=sample#random.sample</a:t>
            </a:r>
            <a:r>
              <a:rPr lang="en"/>
              <a:t> for further details.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cd4df762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cd4df762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Hint: Combine if...elif...else, while and try...except statements to handle any erroneous user input. A ValueError exception is raised when your input string cannot be converted to an integer.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Programming Project 2</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latin typeface="Lato"/>
                <a:ea typeface="Lato"/>
                <a:cs typeface="Lato"/>
                <a:sym typeface="Lato"/>
              </a:rPr>
              <a:t>Computer Programming 1 for MEM (LBYMF1D)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1A1A1A"/>
                </a:solidFill>
                <a:latin typeface="Raleway"/>
                <a:ea typeface="Raleway"/>
                <a:cs typeface="Raleway"/>
                <a:sym typeface="Raleway"/>
              </a:rPr>
              <a:t>Feature 5 &amp; 6: Show shuffled questions and choices</a:t>
            </a:r>
            <a:endParaRPr b="1" sz="2600">
              <a:solidFill>
                <a:srgbClr val="1A1A1A"/>
              </a:solidFill>
              <a:latin typeface="Raleway"/>
              <a:ea typeface="Raleway"/>
              <a:cs typeface="Raleway"/>
              <a:sym typeface="Raleway"/>
            </a:endParaRPr>
          </a:p>
        </p:txBody>
      </p:sp>
      <p:sp>
        <p:nvSpPr>
          <p:cNvPr id="127" name="Google Shape;127;p22"/>
          <p:cNvSpPr txBox="1"/>
          <p:nvPr>
            <p:ph idx="4294967295" type="body"/>
          </p:nvPr>
        </p:nvSpPr>
        <p:spPr>
          <a:xfrm>
            <a:off x="306670" y="1027125"/>
            <a:ext cx="3200400" cy="3931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300">
                <a:solidFill>
                  <a:srgbClr val="000000"/>
                </a:solidFill>
              </a:rPr>
              <a:t>If the user is ready, a question followed by its choices will be shown followed by a prompt asking for the choice. The order of appearance of questions need not follow the order it appears from the question bank’s text file. The same case applies for the choices. However, each question must be numbered sequentially and the choices must have a prefix letter choice in alphabetical order. After displaying the question and choices, it will prompt for the user selection. Again, any invalid input must not crash your program. It will keep asking for the choice until a valid input is supplied. </a:t>
            </a:r>
            <a:r>
              <a:rPr lang="en" sz="1300">
                <a:solidFill>
                  <a:srgbClr val="000000"/>
                </a:solidFill>
              </a:rPr>
              <a:t>Refer to the sample output shown here.</a:t>
            </a:r>
            <a:endParaRPr sz="1300">
              <a:solidFill>
                <a:srgbClr val="000000"/>
              </a:solidFill>
            </a:endParaRPr>
          </a:p>
        </p:txBody>
      </p:sp>
      <p:sp>
        <p:nvSpPr>
          <p:cNvPr id="128" name="Google Shape;128;p22"/>
          <p:cNvSpPr txBox="1"/>
          <p:nvPr>
            <p:ph idx="4294967295" type="body"/>
          </p:nvPr>
        </p:nvSpPr>
        <p:spPr>
          <a:xfrm>
            <a:off x="3566150" y="914400"/>
            <a:ext cx="5303400" cy="41148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 EXAM PROPER !---</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1. SWR stands for:</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 A. Shorted Wave Radiation</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 B. Sine Wave Response</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 C. Shorted Wire Region</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 D. Standing Wave Ratio</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Answer? E</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Invalid choice! Valid choices are A, B, C and D</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Answer? D</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2. As frequency increases, the resistance of a wire:</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 A. increases</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 B. decreases</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 C. stays the same</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 D. changes periodically</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Answer? A</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434343"/>
                </a:solidFill>
                <a:latin typeface="Consolas"/>
                <a:ea typeface="Consolas"/>
                <a:cs typeface="Consolas"/>
                <a:sym typeface="Consolas"/>
              </a:rPr>
              <a:t>3. Question: ...</a:t>
            </a:r>
            <a:endParaRPr sz="13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434343"/>
                </a:solidFill>
                <a:latin typeface="Consolas"/>
                <a:ea typeface="Consolas"/>
                <a:cs typeface="Consolas"/>
                <a:sym typeface="Consolas"/>
              </a:rPr>
              <a:t> A. Choice A: ...</a:t>
            </a:r>
            <a:endParaRPr sz="1300">
              <a:solidFill>
                <a:srgbClr val="434343"/>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1A1A1A"/>
                </a:solidFill>
                <a:latin typeface="Raleway"/>
                <a:ea typeface="Raleway"/>
                <a:cs typeface="Raleway"/>
                <a:sym typeface="Raleway"/>
              </a:rPr>
              <a:t>Feature 5 &amp; 6: Acceptable user inputs</a:t>
            </a:r>
            <a:endParaRPr b="1" sz="2600">
              <a:solidFill>
                <a:srgbClr val="1A1A1A"/>
              </a:solidFill>
              <a:latin typeface="Raleway"/>
              <a:ea typeface="Raleway"/>
              <a:cs typeface="Raleway"/>
              <a:sym typeface="Raleway"/>
            </a:endParaRPr>
          </a:p>
        </p:txBody>
      </p:sp>
      <p:sp>
        <p:nvSpPr>
          <p:cNvPr id="134" name="Google Shape;134;p23"/>
          <p:cNvSpPr txBox="1"/>
          <p:nvPr>
            <p:ph idx="4294967295" type="body"/>
          </p:nvPr>
        </p:nvSpPr>
        <p:spPr>
          <a:xfrm>
            <a:off x="306670" y="1027125"/>
            <a:ext cx="3200400" cy="3931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300">
                <a:solidFill>
                  <a:srgbClr val="000000"/>
                </a:solidFill>
              </a:rPr>
              <a:t>If the user input starts with the letter of permissible letter choices (A, B, C or D), be it in lower or upper case, it will be accepted, except if it is not purely alphabetical. Thus, your program must accept whichever case the user input was. After the user has entered the answer for the last question, it will wait for Enter key before proceeding to the next step. </a:t>
            </a:r>
            <a:r>
              <a:rPr lang="en" sz="1300">
                <a:solidFill>
                  <a:srgbClr val="000000"/>
                </a:solidFill>
              </a:rPr>
              <a:t>Refer to the sample output shown here.</a:t>
            </a:r>
            <a:endParaRPr sz="1300">
              <a:solidFill>
                <a:srgbClr val="000000"/>
              </a:solidFill>
            </a:endParaRPr>
          </a:p>
        </p:txBody>
      </p:sp>
      <p:sp>
        <p:nvSpPr>
          <p:cNvPr id="135" name="Google Shape;135;p23"/>
          <p:cNvSpPr txBox="1"/>
          <p:nvPr>
            <p:ph idx="4294967295" type="body"/>
          </p:nvPr>
        </p:nvSpPr>
        <p:spPr>
          <a:xfrm>
            <a:off x="3566150" y="914400"/>
            <a:ext cx="5303400" cy="41148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10. Impedance matching ratio of a coax balun.</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 A. 1:4</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 B. 4:1</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 C. 2:1</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 D. 3:2</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Answer? d</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 END OF EXAM !---</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Press Enter key to show the results...</a:t>
            </a:r>
            <a:endParaRPr sz="1300">
              <a:solidFill>
                <a:srgbClr val="B7B7B7"/>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1A1A1A"/>
                </a:solidFill>
                <a:latin typeface="Raleway"/>
                <a:ea typeface="Raleway"/>
                <a:cs typeface="Raleway"/>
                <a:sym typeface="Raleway"/>
              </a:rPr>
              <a:t>Feature 7 &amp; 8: Show exam results (option 1)</a:t>
            </a:r>
            <a:endParaRPr b="1" sz="2600">
              <a:solidFill>
                <a:srgbClr val="1A1A1A"/>
              </a:solidFill>
              <a:latin typeface="Raleway"/>
              <a:ea typeface="Raleway"/>
              <a:cs typeface="Raleway"/>
              <a:sym typeface="Raleway"/>
            </a:endParaRPr>
          </a:p>
        </p:txBody>
      </p:sp>
      <p:sp>
        <p:nvSpPr>
          <p:cNvPr id="141" name="Google Shape;141;p24"/>
          <p:cNvSpPr txBox="1"/>
          <p:nvPr>
            <p:ph idx="4294967295" type="body"/>
          </p:nvPr>
        </p:nvSpPr>
        <p:spPr>
          <a:xfrm>
            <a:off x="282420" y="1027125"/>
            <a:ext cx="3200400" cy="3931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300">
                <a:solidFill>
                  <a:srgbClr val="000000"/>
                </a:solidFill>
              </a:rPr>
              <a:t>The next step is to ask what the user wants to do. There will be three options as shown here. The first option will show  review of the answered questions one-by-one. The second option will simply show the exam score then exit. The third option will also show the score then prompt the user to save the results of the exam in a file before exiting. For the example shown here, the user has </a:t>
            </a:r>
            <a:r>
              <a:rPr lang="en" sz="1300">
                <a:solidFill>
                  <a:srgbClr val="000000"/>
                </a:solidFill>
              </a:rPr>
              <a:t>chosen</a:t>
            </a:r>
            <a:r>
              <a:rPr lang="en" sz="1300">
                <a:solidFill>
                  <a:srgbClr val="000000"/>
                </a:solidFill>
              </a:rPr>
              <a:t> option 1. Thus, it will show each question one-by-one with the correct and user’s answer. Then, it should wait for Enter key before showing the next question. </a:t>
            </a:r>
            <a:r>
              <a:rPr lang="en" sz="1300">
                <a:solidFill>
                  <a:srgbClr val="000000"/>
                </a:solidFill>
              </a:rPr>
              <a:t>Refer to the sample output shown here.</a:t>
            </a:r>
            <a:endParaRPr sz="1300">
              <a:solidFill>
                <a:srgbClr val="000000"/>
              </a:solidFill>
            </a:endParaRPr>
          </a:p>
        </p:txBody>
      </p:sp>
      <p:sp>
        <p:nvSpPr>
          <p:cNvPr id="142" name="Google Shape;142;p24"/>
          <p:cNvSpPr txBox="1"/>
          <p:nvPr>
            <p:ph idx="4294967295" type="body"/>
          </p:nvPr>
        </p:nvSpPr>
        <p:spPr>
          <a:xfrm>
            <a:off x="3566150" y="1027125"/>
            <a:ext cx="5303400" cy="36576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Would you want to...</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[1] review the exam results then exit?</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[2] show my exam score then exit?</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[3] show my exam score, save the results in a file then exit?</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Your choice? 1</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 EXAM RESULTS !---</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1. SWR stands for:</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 A. Shorted Wave Radiation</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 B. Sine Wave Response</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 C. Shorted Wire Region</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 D. Standing Wave Ratio</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Correct Answer: D</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Your Answer: D (Correct!)</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Press Enter key to proceed to the next question...</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B7B7B7"/>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1A1A1A"/>
                </a:solidFill>
                <a:latin typeface="Raleway"/>
                <a:ea typeface="Raleway"/>
                <a:cs typeface="Raleway"/>
                <a:sym typeface="Raleway"/>
              </a:rPr>
              <a:t>Feature 7 &amp; 8: Show exam results (continuation)</a:t>
            </a:r>
            <a:endParaRPr b="1" sz="2600">
              <a:solidFill>
                <a:srgbClr val="1A1A1A"/>
              </a:solidFill>
              <a:latin typeface="Raleway"/>
              <a:ea typeface="Raleway"/>
              <a:cs typeface="Raleway"/>
              <a:sym typeface="Raleway"/>
            </a:endParaRPr>
          </a:p>
        </p:txBody>
      </p:sp>
      <p:sp>
        <p:nvSpPr>
          <p:cNvPr id="148" name="Google Shape;148;p25"/>
          <p:cNvSpPr txBox="1"/>
          <p:nvPr>
            <p:ph idx="4294967295" type="body"/>
          </p:nvPr>
        </p:nvSpPr>
        <p:spPr>
          <a:xfrm>
            <a:off x="282420" y="1027125"/>
            <a:ext cx="3200400" cy="3931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300">
                <a:solidFill>
                  <a:srgbClr val="000000"/>
                </a:solidFill>
              </a:rPr>
              <a:t>After the program has shown the review for the last question, it will display the exam score. The program will exit immediately thereafter. </a:t>
            </a:r>
            <a:r>
              <a:rPr lang="en" sz="1300">
                <a:solidFill>
                  <a:srgbClr val="000000"/>
                </a:solidFill>
              </a:rPr>
              <a:t>Refer to the sample output shown here.</a:t>
            </a:r>
            <a:endParaRPr sz="1300">
              <a:solidFill>
                <a:srgbClr val="000000"/>
              </a:solidFill>
            </a:endParaRPr>
          </a:p>
        </p:txBody>
      </p:sp>
      <p:sp>
        <p:nvSpPr>
          <p:cNvPr id="149" name="Google Shape;149;p25"/>
          <p:cNvSpPr txBox="1"/>
          <p:nvPr>
            <p:ph idx="4294967295" type="body"/>
          </p:nvPr>
        </p:nvSpPr>
        <p:spPr>
          <a:xfrm>
            <a:off x="3566150" y="1027125"/>
            <a:ext cx="5303400" cy="36576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10. Impedance matching ratio of a coax balun.</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 A. 1:4</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 B. 4:1</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 C. 2:1</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 D. 3:2</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Correct Answer: B</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Your Answer: D (Incorrect)</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EXAM SCORE: 8/10 (80%)</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To take another exam, run this program again. KEEP REVIEWING! iPASS it! CLAIM it!</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B7B7B7"/>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1A1A1A"/>
                </a:solidFill>
                <a:latin typeface="Raleway"/>
                <a:ea typeface="Raleway"/>
                <a:cs typeface="Raleway"/>
                <a:sym typeface="Raleway"/>
              </a:rPr>
              <a:t>Feature 7 &amp; 8: Show exam score (option 2)</a:t>
            </a:r>
            <a:endParaRPr b="1" sz="2600">
              <a:solidFill>
                <a:srgbClr val="1A1A1A"/>
              </a:solidFill>
              <a:latin typeface="Raleway"/>
              <a:ea typeface="Raleway"/>
              <a:cs typeface="Raleway"/>
              <a:sym typeface="Raleway"/>
            </a:endParaRPr>
          </a:p>
        </p:txBody>
      </p:sp>
      <p:sp>
        <p:nvSpPr>
          <p:cNvPr id="155" name="Google Shape;155;p26"/>
          <p:cNvSpPr txBox="1"/>
          <p:nvPr>
            <p:ph idx="4294967295" type="body"/>
          </p:nvPr>
        </p:nvSpPr>
        <p:spPr>
          <a:xfrm>
            <a:off x="282420" y="1027125"/>
            <a:ext cx="3200400" cy="3931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300">
                <a:solidFill>
                  <a:srgbClr val="000000"/>
                </a:solidFill>
              </a:rPr>
              <a:t>If the user inputs an invalid option, your program must not crash but ask again for a valid input. </a:t>
            </a:r>
            <a:r>
              <a:rPr lang="en" sz="1300">
                <a:solidFill>
                  <a:srgbClr val="000000"/>
                </a:solidFill>
              </a:rPr>
              <a:t>If the user selects option 2, the program will just show your score then exit immediately. </a:t>
            </a:r>
            <a:r>
              <a:rPr lang="en" sz="1300">
                <a:solidFill>
                  <a:srgbClr val="000000"/>
                </a:solidFill>
              </a:rPr>
              <a:t>Refer to the sample output shown here.</a:t>
            </a:r>
            <a:endParaRPr sz="1300">
              <a:solidFill>
                <a:srgbClr val="000000"/>
              </a:solidFill>
            </a:endParaRPr>
          </a:p>
        </p:txBody>
      </p:sp>
      <p:sp>
        <p:nvSpPr>
          <p:cNvPr id="156" name="Google Shape;156;p26"/>
          <p:cNvSpPr txBox="1"/>
          <p:nvPr>
            <p:ph idx="4294967295" type="body"/>
          </p:nvPr>
        </p:nvSpPr>
        <p:spPr>
          <a:xfrm>
            <a:off x="3566150" y="1027125"/>
            <a:ext cx="5303400" cy="36576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Would you want to...</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[1] Review the exam results</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[2] Show my exam score then exit</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[3] Show my exam score, save the results in a file then exit</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Your choice? w</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Your input is not valid!</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Your choice? 2</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EXAM SCORE: 8/10 (80%)</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To take another exam, run this program again. KEEP REVIEWING! iPASS it! CLAIM it!</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B7B7B7"/>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rgbClr val="1A1A1A"/>
                </a:solidFill>
                <a:latin typeface="Raleway"/>
                <a:ea typeface="Raleway"/>
                <a:cs typeface="Raleway"/>
                <a:sym typeface="Raleway"/>
              </a:rPr>
              <a:t>Feature 7 &amp; 8: Show exam score and save results in a file (option 3)</a:t>
            </a:r>
            <a:endParaRPr b="1" sz="2100">
              <a:solidFill>
                <a:srgbClr val="1A1A1A"/>
              </a:solidFill>
              <a:latin typeface="Raleway"/>
              <a:ea typeface="Raleway"/>
              <a:cs typeface="Raleway"/>
              <a:sym typeface="Raleway"/>
            </a:endParaRPr>
          </a:p>
        </p:txBody>
      </p:sp>
      <p:sp>
        <p:nvSpPr>
          <p:cNvPr id="162" name="Google Shape;162;p27"/>
          <p:cNvSpPr txBox="1"/>
          <p:nvPr>
            <p:ph idx="4294967295" type="body"/>
          </p:nvPr>
        </p:nvSpPr>
        <p:spPr>
          <a:xfrm>
            <a:off x="282420" y="1027125"/>
            <a:ext cx="3200400" cy="3931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300">
                <a:solidFill>
                  <a:srgbClr val="000000"/>
                </a:solidFill>
              </a:rPr>
              <a:t>If the user selects option 3, the program will just show your score and then prompt for the filename. Your program should be able to handle any error if the user types a filename that is not allowed by your platform. It will continually ask for a valid filename before the program exits. </a:t>
            </a:r>
            <a:r>
              <a:rPr lang="en" sz="1300">
                <a:solidFill>
                  <a:srgbClr val="000000"/>
                </a:solidFill>
              </a:rPr>
              <a:t>Refer to the sample output shown here.</a:t>
            </a:r>
            <a:endParaRPr sz="1300">
              <a:solidFill>
                <a:srgbClr val="000000"/>
              </a:solidFill>
            </a:endParaRPr>
          </a:p>
        </p:txBody>
      </p:sp>
      <p:sp>
        <p:nvSpPr>
          <p:cNvPr id="163" name="Google Shape;163;p27"/>
          <p:cNvSpPr txBox="1"/>
          <p:nvPr>
            <p:ph idx="4294967295" type="body"/>
          </p:nvPr>
        </p:nvSpPr>
        <p:spPr>
          <a:xfrm>
            <a:off x="3566150" y="1027125"/>
            <a:ext cx="5303400" cy="36576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Would you want to...</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[1] Review the exam results</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[2] Show my exam score then exit</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[3] Show my exam score, save the results in a file then exit</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Your choice? 3</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EXAM SCORE: 8/10 (80%)</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Enter the filename: exam1.txt</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File saved!</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To take another exam, run this program again. KEEP REVIEWING! iPASS it! CLAIM it!</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B7B7B7"/>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rgbClr val="1A1A1A"/>
                </a:solidFill>
                <a:latin typeface="Raleway"/>
                <a:ea typeface="Raleway"/>
                <a:cs typeface="Raleway"/>
                <a:sym typeface="Raleway"/>
              </a:rPr>
              <a:t>Sample Exam Results Saved as a File</a:t>
            </a:r>
            <a:endParaRPr b="1" sz="2100">
              <a:solidFill>
                <a:srgbClr val="1A1A1A"/>
              </a:solidFill>
              <a:latin typeface="Raleway"/>
              <a:ea typeface="Raleway"/>
              <a:cs typeface="Raleway"/>
              <a:sym typeface="Raleway"/>
            </a:endParaRPr>
          </a:p>
        </p:txBody>
      </p:sp>
      <p:sp>
        <p:nvSpPr>
          <p:cNvPr id="169" name="Google Shape;169;p28"/>
          <p:cNvSpPr txBox="1"/>
          <p:nvPr>
            <p:ph idx="4294967295" type="body"/>
          </p:nvPr>
        </p:nvSpPr>
        <p:spPr>
          <a:xfrm>
            <a:off x="137096" y="914400"/>
            <a:ext cx="8869800" cy="39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iPASS! Master Comprehensive Questions (MCQ) Exam Results</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Student: ligutandino</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ID number: 20192118</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Exam Taken: Analytic Geometry, Transmission Lines</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Number of Questions: 10</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 EXAM RESULTS !---</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1. SWR stands for:</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 A. Shorted Wave Radiation</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 B. Sine Wave Response</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 C. Shorted Wire Region</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 D. Standing Wave Ratio</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Correct Answer: D</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Your Answer: D (Correct!)</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a:t>
            </a:r>
            <a:endParaRPr sz="1300">
              <a:solidFill>
                <a:srgbClr val="000000"/>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rgbClr val="1A1A1A"/>
                </a:solidFill>
                <a:latin typeface="Raleway"/>
                <a:ea typeface="Raleway"/>
                <a:cs typeface="Raleway"/>
                <a:sym typeface="Raleway"/>
              </a:rPr>
              <a:t>Sample Exam Results Saved as a File</a:t>
            </a:r>
            <a:endParaRPr b="1" sz="2100">
              <a:solidFill>
                <a:srgbClr val="1A1A1A"/>
              </a:solidFill>
              <a:latin typeface="Raleway"/>
              <a:ea typeface="Raleway"/>
              <a:cs typeface="Raleway"/>
              <a:sym typeface="Raleway"/>
            </a:endParaRPr>
          </a:p>
        </p:txBody>
      </p:sp>
      <p:sp>
        <p:nvSpPr>
          <p:cNvPr id="175" name="Google Shape;175;p29"/>
          <p:cNvSpPr txBox="1"/>
          <p:nvPr>
            <p:ph idx="4294967295" type="body"/>
          </p:nvPr>
        </p:nvSpPr>
        <p:spPr>
          <a:xfrm>
            <a:off x="137096" y="914400"/>
            <a:ext cx="8869800" cy="39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10. Impedance matching ratio of a coax balun.</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 A. 1:4</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 B. 4:1</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 C. 2:1</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 D. 3:2</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Correct Answer: B</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Your Answer: D (Incorrect)</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EXAM SCORE: 8/10 (80%)</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To take another exam, run this program again. KEEP REVIEWING! iPASS it! CLAIM it!</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000000"/>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600">
                <a:solidFill>
                  <a:srgbClr val="1A1A1A"/>
                </a:solidFill>
                <a:latin typeface="Raleway"/>
                <a:ea typeface="Raleway"/>
                <a:cs typeface="Raleway"/>
                <a:sym typeface="Raleway"/>
              </a:rPr>
              <a:t>Other requirements</a:t>
            </a:r>
            <a:endParaRPr/>
          </a:p>
        </p:txBody>
      </p:sp>
      <p:sp>
        <p:nvSpPr>
          <p:cNvPr id="181" name="Google Shape;181;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Make sure that the program must handle any erroneous user inputs. All exceptions must be handled and your program should not crash for any reason.</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Make sure that your program will never enter into an endless loop for any reason.</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Your program must follow the flow as described. Strictly follow the prescribed text formatting (including capitalization, spacing, punctuation, etc.)</a:t>
            </a:r>
            <a:endParaRPr sz="16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idx="1" type="body"/>
          </p:nvPr>
        </p:nvSpPr>
        <p:spPr>
          <a:xfrm>
            <a:off x="471900" y="1828800"/>
            <a:ext cx="8222100" cy="3200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Implemented Feature 1: 5%</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Implemented </a:t>
            </a:r>
            <a:r>
              <a:rPr lang="en" sz="1600">
                <a:solidFill>
                  <a:srgbClr val="000000"/>
                </a:solidFill>
              </a:rPr>
              <a:t>Feature 2: 10%</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Implemented </a:t>
            </a:r>
            <a:r>
              <a:rPr lang="en" sz="1600">
                <a:solidFill>
                  <a:srgbClr val="000000"/>
                </a:solidFill>
              </a:rPr>
              <a:t>Feature 3: 5%</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Implemented </a:t>
            </a:r>
            <a:r>
              <a:rPr lang="en" sz="1600">
                <a:solidFill>
                  <a:srgbClr val="000000"/>
                </a:solidFill>
              </a:rPr>
              <a:t>Feature 4: 10%</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Implemented </a:t>
            </a:r>
            <a:r>
              <a:rPr lang="en" sz="1600">
                <a:solidFill>
                  <a:srgbClr val="000000"/>
                </a:solidFill>
              </a:rPr>
              <a:t>Feature 5: 15%</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Implemented </a:t>
            </a:r>
            <a:r>
              <a:rPr lang="en" sz="1600">
                <a:solidFill>
                  <a:srgbClr val="000000"/>
                </a:solidFill>
              </a:rPr>
              <a:t>Feature 6: 15%</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Implemented </a:t>
            </a:r>
            <a:r>
              <a:rPr lang="en" sz="1600">
                <a:solidFill>
                  <a:srgbClr val="000000"/>
                </a:solidFill>
              </a:rPr>
              <a:t>Feature 7: 10%</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Implemented </a:t>
            </a:r>
            <a:r>
              <a:rPr lang="en" sz="1600">
                <a:solidFill>
                  <a:srgbClr val="000000"/>
                </a:solidFill>
              </a:rPr>
              <a:t>Feature 8: 15%</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Handles erroneous user inputs successfully: 5%</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Follows the prescribed output display format: 5%</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On-time submission: 5%</a:t>
            </a:r>
            <a:endParaRPr sz="1600">
              <a:solidFill>
                <a:srgbClr val="000000"/>
              </a:solidFill>
            </a:endParaRPr>
          </a:p>
        </p:txBody>
      </p:sp>
      <p:sp>
        <p:nvSpPr>
          <p:cNvPr id="187" name="Google Shape;187;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600">
                <a:solidFill>
                  <a:srgbClr val="1A1A1A"/>
                </a:solidFill>
                <a:latin typeface="Raleway"/>
                <a:ea typeface="Raleway"/>
                <a:cs typeface="Raleway"/>
                <a:sym typeface="Raleway"/>
              </a:rPr>
              <a:t>Mini-Project Criteria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600">
                <a:solidFill>
                  <a:srgbClr val="1A1A1A"/>
                </a:solidFill>
                <a:latin typeface="Raleway"/>
                <a:ea typeface="Raleway"/>
                <a:cs typeface="Raleway"/>
                <a:sym typeface="Raleway"/>
              </a:rPr>
              <a:t>The Scenario</a:t>
            </a:r>
            <a:endParaRPr/>
          </a:p>
        </p:txBody>
      </p:sp>
      <p:sp>
        <p:nvSpPr>
          <p:cNvPr id="74" name="Google Shape;74;p14"/>
          <p:cNvSpPr txBox="1"/>
          <p:nvPr>
            <p:ph idx="1" type="body"/>
          </p:nvPr>
        </p:nvSpPr>
        <p:spPr>
          <a:xfrm>
            <a:off x="471900" y="1919075"/>
            <a:ext cx="8222100" cy="2926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400">
                <a:solidFill>
                  <a:srgbClr val="1A1A1A"/>
                </a:solidFill>
              </a:rPr>
              <a:t>Seeking for a job has become challenging during these trying times. Fortunately, you were able to secure a programming job from an engineering review center named “iPASS!”. However, face-to-face classes is prohibited and the way to do it is through the internet. Besides the lectures, the students must be given assessments also through an online facility. Your first task as their programmer is to create a program that will pick random questions to be answered by the student from a question bank. The problem is that the question bank is in a form that needs to be in correct format so that it will be easier to manage the questions. This setup will be done for a variety of questionnaire topics taught by the review center. The program must have an option for the student to select which topics and the number of questions to take for the exam. The program must shuffle the questions and the choices every time the students takes a new exam. The program will show the result after the exam and provide an option to save it into a file for later viewing.</a:t>
            </a:r>
            <a:endParaRPr sz="1400">
              <a:solidFill>
                <a:srgbClr val="1A1A1A"/>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600">
                <a:solidFill>
                  <a:srgbClr val="1A1A1A"/>
                </a:solidFill>
                <a:latin typeface="Raleway"/>
                <a:ea typeface="Raleway"/>
                <a:cs typeface="Raleway"/>
                <a:sym typeface="Raleway"/>
              </a:rPr>
              <a:t>Master Comprehensive Questions (MCQ)</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500">
                <a:solidFill>
                  <a:srgbClr val="1A1A1A"/>
                </a:solidFill>
                <a:latin typeface="Lato"/>
                <a:ea typeface="Lato"/>
                <a:cs typeface="Lato"/>
                <a:sym typeface="Lato"/>
              </a:rPr>
              <a:t>For this mini-project, you will create a CLI-based multiple choice question (MCQ) bank management system using Python. The program must have the following features: </a:t>
            </a:r>
            <a:r>
              <a:rPr lang="en" sz="1500">
                <a:solidFill>
                  <a:srgbClr val="1A1A1A"/>
                </a:solidFill>
                <a:latin typeface="Lato"/>
                <a:ea typeface="Lato"/>
                <a:cs typeface="Lato"/>
                <a:sym typeface="Lato"/>
              </a:rPr>
              <a:t>(1) uses text files as source of questionnaires for each topic, (2) uses a predefined storage formatting for the questions inside each text file,</a:t>
            </a:r>
            <a:r>
              <a:rPr lang="en" sz="1500">
                <a:solidFill>
                  <a:srgbClr val="1A1A1A"/>
                </a:solidFill>
                <a:latin typeface="Lato"/>
                <a:ea typeface="Lato"/>
                <a:cs typeface="Lato"/>
                <a:sym typeface="Lato"/>
              </a:rPr>
              <a:t> (3) shows a login screen for the student to enter his/her credentials, (4) provide options for the student to select the topic(s) and number of exam items, </a:t>
            </a:r>
            <a:r>
              <a:rPr lang="en" sz="1500">
                <a:solidFill>
                  <a:srgbClr val="1A1A1A"/>
                </a:solidFill>
                <a:latin typeface="Lato"/>
                <a:ea typeface="Lato"/>
                <a:cs typeface="Lato"/>
                <a:sym typeface="Lato"/>
              </a:rPr>
              <a:t>(5) shuffles the questions and its choices, </a:t>
            </a:r>
            <a:r>
              <a:rPr lang="en" sz="1500">
                <a:solidFill>
                  <a:srgbClr val="1A1A1A"/>
                </a:solidFill>
                <a:latin typeface="Lato"/>
                <a:ea typeface="Lato"/>
                <a:cs typeface="Lato"/>
                <a:sym typeface="Lato"/>
              </a:rPr>
              <a:t>(6) allow the student to answer the questions by entering the letter of their choice, (7) show the results of the exam by displaying the student’s answer and correct answer for each question taken at the end of assessment, and (8) allows the student to save the exam results in a text file.</a:t>
            </a:r>
            <a:endParaRPr sz="1500">
              <a:solidFill>
                <a:srgbClr val="1A1A1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600">
                <a:solidFill>
                  <a:srgbClr val="1A1A1A"/>
                </a:solidFill>
                <a:latin typeface="Raleway"/>
                <a:ea typeface="Raleway"/>
                <a:cs typeface="Raleway"/>
                <a:sym typeface="Raleway"/>
              </a:rPr>
              <a:t>Prerequisites</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1A1A1A"/>
                </a:solidFill>
                <a:latin typeface="Lato"/>
                <a:ea typeface="Lato"/>
                <a:cs typeface="Lato"/>
                <a:sym typeface="Lato"/>
              </a:rPr>
              <a:t>Before creating the actual program...</a:t>
            </a:r>
            <a:endParaRPr sz="1500">
              <a:solidFill>
                <a:srgbClr val="1A1A1A"/>
              </a:solidFill>
              <a:latin typeface="Lato"/>
              <a:ea typeface="Lato"/>
              <a:cs typeface="Lato"/>
              <a:sym typeface="Lato"/>
            </a:endParaRPr>
          </a:p>
          <a:p>
            <a:pPr indent="0" lvl="0" marL="0" rtl="0" algn="l">
              <a:spcBef>
                <a:spcPts val="1600"/>
              </a:spcBef>
              <a:spcAft>
                <a:spcPts val="0"/>
              </a:spcAft>
              <a:buNone/>
            </a:pPr>
            <a:r>
              <a:rPr lang="en" sz="1500">
                <a:solidFill>
                  <a:srgbClr val="1A1A1A"/>
                </a:solidFill>
                <a:latin typeface="Lato"/>
                <a:ea typeface="Lato"/>
                <a:cs typeface="Lato"/>
                <a:sym typeface="Lato"/>
              </a:rPr>
              <a:t>...you must first run the script “pj2_questionnaires.py” to provide you with the details of the set of </a:t>
            </a:r>
            <a:r>
              <a:rPr lang="en" sz="1500">
                <a:solidFill>
                  <a:srgbClr val="1A1A1A"/>
                </a:solidFill>
                <a:latin typeface="Lato"/>
                <a:ea typeface="Lato"/>
                <a:cs typeface="Lato"/>
                <a:sym typeface="Lato"/>
              </a:rPr>
              <a:t>questionnaires</a:t>
            </a:r>
            <a:r>
              <a:rPr lang="en" sz="1500">
                <a:solidFill>
                  <a:srgbClr val="1A1A1A"/>
                </a:solidFill>
                <a:latin typeface="Lato"/>
                <a:ea typeface="Lato"/>
                <a:cs typeface="Lato"/>
                <a:sym typeface="Lato"/>
              </a:rPr>
              <a:t> to work on. Follow the on-screen prompts and take note of the information given by the program. Make sure that you input your correct ID number.</a:t>
            </a:r>
            <a:endParaRPr sz="1500">
              <a:solidFill>
                <a:srgbClr val="1A1A1A"/>
              </a:solidFill>
              <a:latin typeface="Lato"/>
              <a:ea typeface="Lato"/>
              <a:cs typeface="Lato"/>
              <a:sym typeface="Lato"/>
            </a:endParaRPr>
          </a:p>
          <a:p>
            <a:pPr indent="0" lvl="0" marL="0" rtl="0" algn="l">
              <a:spcBef>
                <a:spcPts val="1600"/>
              </a:spcBef>
              <a:spcAft>
                <a:spcPts val="1600"/>
              </a:spcAft>
              <a:buNone/>
            </a:pPr>
            <a:r>
              <a:rPr lang="en" sz="1500">
                <a:solidFill>
                  <a:srgbClr val="1A1A1A"/>
                </a:solidFill>
                <a:latin typeface="Lato"/>
                <a:ea typeface="Lato"/>
                <a:cs typeface="Lato"/>
                <a:sym typeface="Lato"/>
              </a:rPr>
              <a:t>Create a main Python file named “main.py” and a folder named “questions” within the same directory.</a:t>
            </a:r>
            <a:endParaRPr sz="1500">
              <a:solidFill>
                <a:srgbClr val="1A1A1A"/>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1A1A1A"/>
                </a:solidFill>
                <a:latin typeface="Raleway"/>
                <a:ea typeface="Raleway"/>
                <a:cs typeface="Raleway"/>
                <a:sym typeface="Raleway"/>
              </a:rPr>
              <a:t>Feature 1: Use of text files containing questionnaires</a:t>
            </a:r>
            <a:endParaRPr/>
          </a:p>
        </p:txBody>
      </p:sp>
      <p:sp>
        <p:nvSpPr>
          <p:cNvPr id="92" name="Google Shape;92;p17"/>
          <p:cNvSpPr txBox="1"/>
          <p:nvPr>
            <p:ph idx="4294967295" type="body"/>
          </p:nvPr>
        </p:nvSpPr>
        <p:spPr>
          <a:xfrm>
            <a:off x="274333" y="1027125"/>
            <a:ext cx="8650500" cy="39777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1A1A1A"/>
              </a:buClr>
              <a:buSzPts val="1500"/>
              <a:buFont typeface="Lato"/>
              <a:buChar char="●"/>
            </a:pPr>
            <a:r>
              <a:rPr lang="en" sz="1500">
                <a:solidFill>
                  <a:srgbClr val="1A1A1A"/>
                </a:solidFill>
                <a:latin typeface="Lato"/>
                <a:ea typeface="Lato"/>
                <a:cs typeface="Lato"/>
                <a:sym typeface="Lato"/>
              </a:rPr>
              <a:t>You will be assigned at least 3 different question categories in the form of text files. Three (3) Google links will be provided for you to download the files. Each of them is a compressed zip file containing two text files of interest: (1) text file that contains the questionnaires and (2) text file that contains the answer key.</a:t>
            </a:r>
            <a:endParaRPr sz="1500">
              <a:solidFill>
                <a:srgbClr val="1A1A1A"/>
              </a:solidFill>
              <a:latin typeface="Lato"/>
              <a:ea typeface="Lato"/>
              <a:cs typeface="Lato"/>
              <a:sym typeface="Lato"/>
            </a:endParaRPr>
          </a:p>
          <a:p>
            <a:pPr indent="-323850" lvl="0" marL="457200" rtl="0" algn="just">
              <a:spcBef>
                <a:spcPts val="0"/>
              </a:spcBef>
              <a:spcAft>
                <a:spcPts val="0"/>
              </a:spcAft>
              <a:buClr>
                <a:srgbClr val="1A1A1A"/>
              </a:buClr>
              <a:buSzPts val="1500"/>
              <a:buFont typeface="Lato"/>
              <a:buChar char="●"/>
            </a:pPr>
            <a:r>
              <a:rPr lang="en" sz="1500">
                <a:solidFill>
                  <a:srgbClr val="1A1A1A"/>
                </a:solidFill>
                <a:latin typeface="Lato"/>
                <a:ea typeface="Lato"/>
                <a:cs typeface="Lato"/>
                <a:sym typeface="Lato"/>
              </a:rPr>
              <a:t>You will need to reformat each questionnaire into a format that will be given on the next slide. Do this for at least ten (10) questions from each category. Each properly formatted file will serve as a question bank.</a:t>
            </a:r>
            <a:endParaRPr sz="1500">
              <a:solidFill>
                <a:srgbClr val="1A1A1A"/>
              </a:solidFill>
              <a:latin typeface="Lato"/>
              <a:ea typeface="Lato"/>
              <a:cs typeface="Lato"/>
              <a:sym typeface="Lato"/>
            </a:endParaRPr>
          </a:p>
          <a:p>
            <a:pPr indent="-323850" lvl="0" marL="457200" rtl="0" algn="just">
              <a:spcBef>
                <a:spcPts val="0"/>
              </a:spcBef>
              <a:spcAft>
                <a:spcPts val="0"/>
              </a:spcAft>
              <a:buClr>
                <a:srgbClr val="1A1A1A"/>
              </a:buClr>
              <a:buSzPts val="1500"/>
              <a:buFont typeface="Lato"/>
              <a:buChar char="●"/>
            </a:pPr>
            <a:r>
              <a:rPr lang="en" sz="1500">
                <a:solidFill>
                  <a:srgbClr val="1A1A1A"/>
                </a:solidFill>
              </a:rPr>
              <a:t>The </a:t>
            </a:r>
            <a:r>
              <a:rPr lang="en" sz="1500">
                <a:solidFill>
                  <a:srgbClr val="1A1A1A"/>
                </a:solidFill>
              </a:rPr>
              <a:t>formatted</a:t>
            </a:r>
            <a:r>
              <a:rPr lang="en" sz="1500">
                <a:solidFill>
                  <a:srgbClr val="1A1A1A"/>
                </a:solidFill>
              </a:rPr>
              <a:t> text files must be kept in a folder named “questions”. The formatted text file must have a filename format “questionbank_&lt;category&gt;.txt” (e.g. questionbank_transmission_lines.txt)</a:t>
            </a:r>
            <a:endParaRPr sz="1500">
              <a:solidFill>
                <a:srgbClr val="1A1A1A"/>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1A1A1A"/>
                </a:solidFill>
                <a:latin typeface="Raleway"/>
                <a:ea typeface="Raleway"/>
                <a:cs typeface="Raleway"/>
                <a:sym typeface="Raleway"/>
              </a:rPr>
              <a:t>Feature 2: Question bank formatting</a:t>
            </a:r>
            <a:endParaRPr/>
          </a:p>
        </p:txBody>
      </p:sp>
      <p:sp>
        <p:nvSpPr>
          <p:cNvPr id="98" name="Google Shape;98;p18"/>
          <p:cNvSpPr txBox="1"/>
          <p:nvPr>
            <p:ph idx="4294967295" type="body"/>
          </p:nvPr>
        </p:nvSpPr>
        <p:spPr>
          <a:xfrm>
            <a:off x="274325" y="914400"/>
            <a:ext cx="45720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000000"/>
                </a:solidFill>
                <a:latin typeface="Lato"/>
                <a:ea typeface="Lato"/>
                <a:cs typeface="Lato"/>
                <a:sym typeface="Lato"/>
              </a:rPr>
              <a:t>Each question category will have its own question bank as a text file. For example, if the category is “Transmission Lines”, it will have its own text file named “questionbank_transmission_lines.txt”. Each text file will contain a set of questions that will comprise a question bank. The format for each question is as follows:</a:t>
            </a:r>
            <a:endParaRPr sz="1200">
              <a:solidFill>
                <a:srgbClr val="000000"/>
              </a:solidFill>
              <a:latin typeface="Lato"/>
              <a:ea typeface="Lato"/>
              <a:cs typeface="Lato"/>
              <a:sym typeface="Lato"/>
            </a:endParaRPr>
          </a:p>
          <a:p>
            <a:pPr indent="0" lvl="0" marL="0" rtl="0" algn="just">
              <a:spcBef>
                <a:spcPts val="0"/>
              </a:spcBef>
              <a:spcAft>
                <a:spcPts val="0"/>
              </a:spcAft>
              <a:buNone/>
            </a:pPr>
            <a:r>
              <a:rPr lang="en" sz="1200">
                <a:solidFill>
                  <a:srgbClr val="000000"/>
                </a:solidFill>
                <a:latin typeface="Lato"/>
                <a:ea typeface="Lato"/>
                <a:cs typeface="Lato"/>
                <a:sym typeface="Lato"/>
              </a:rPr>
              <a:t>[</a:t>
            </a:r>
            <a:r>
              <a:rPr lang="en" sz="1200">
                <a:solidFill>
                  <a:srgbClr val="000000"/>
                </a:solidFill>
                <a:latin typeface="Lato"/>
                <a:ea typeface="Lato"/>
                <a:cs typeface="Lato"/>
                <a:sym typeface="Lato"/>
              </a:rPr>
              <a:t>1] A question should start with the “#. ” symbols followed by the actual question text. Newlines must be at the end of the actual question text only.</a:t>
            </a:r>
            <a:endParaRPr sz="1200">
              <a:solidFill>
                <a:srgbClr val="000000"/>
              </a:solidFill>
              <a:latin typeface="Lato"/>
              <a:ea typeface="Lato"/>
              <a:cs typeface="Lato"/>
              <a:sym typeface="Lato"/>
            </a:endParaRPr>
          </a:p>
          <a:p>
            <a:pPr indent="0" lvl="0" marL="0" rtl="0" algn="just">
              <a:spcBef>
                <a:spcPts val="0"/>
              </a:spcBef>
              <a:spcAft>
                <a:spcPts val="0"/>
              </a:spcAft>
              <a:buNone/>
            </a:pPr>
            <a:r>
              <a:rPr lang="en" sz="1200">
                <a:solidFill>
                  <a:srgbClr val="000000"/>
                </a:solidFill>
                <a:latin typeface="Lato"/>
                <a:ea typeface="Lato"/>
                <a:cs typeface="Lato"/>
                <a:sym typeface="Lato"/>
              </a:rPr>
              <a:t>[2] A choice should start with the “&gt;. “ symbols followed by the actual choice text. Newlines must be at the end of the actual choice text only. </a:t>
            </a:r>
            <a:endParaRPr sz="1200">
              <a:solidFill>
                <a:srgbClr val="000000"/>
              </a:solidFill>
              <a:latin typeface="Lato"/>
              <a:ea typeface="Lato"/>
              <a:cs typeface="Lato"/>
              <a:sym typeface="Lato"/>
            </a:endParaRPr>
          </a:p>
          <a:p>
            <a:pPr indent="0" lvl="0" marL="0" rtl="0" algn="just">
              <a:spcBef>
                <a:spcPts val="0"/>
              </a:spcBef>
              <a:spcAft>
                <a:spcPts val="0"/>
              </a:spcAft>
              <a:buNone/>
            </a:pPr>
            <a:r>
              <a:rPr lang="en" sz="1200">
                <a:solidFill>
                  <a:srgbClr val="000000"/>
                </a:solidFill>
                <a:latin typeface="Lato"/>
                <a:ea typeface="Lato"/>
                <a:cs typeface="Lato"/>
                <a:sym typeface="Lato"/>
              </a:rPr>
              <a:t>[3] If a choice is the correct answer, it must start with the “*. ” symbols followed by the actual choice text.</a:t>
            </a:r>
            <a:endParaRPr sz="1200">
              <a:solidFill>
                <a:srgbClr val="000000"/>
              </a:solidFill>
              <a:latin typeface="Lato"/>
              <a:ea typeface="Lato"/>
              <a:cs typeface="Lato"/>
              <a:sym typeface="Lato"/>
            </a:endParaRPr>
          </a:p>
          <a:p>
            <a:pPr indent="0" lvl="0" marL="0" rtl="0" algn="just">
              <a:spcBef>
                <a:spcPts val="0"/>
              </a:spcBef>
              <a:spcAft>
                <a:spcPts val="0"/>
              </a:spcAft>
              <a:buNone/>
            </a:pPr>
            <a:r>
              <a:rPr lang="en" sz="1200">
                <a:solidFill>
                  <a:srgbClr val="000000"/>
                </a:solidFill>
                <a:latin typeface="Lato"/>
                <a:ea typeface="Lato"/>
                <a:cs typeface="Lato"/>
                <a:sym typeface="Lato"/>
              </a:rPr>
              <a:t>[4] In general, each question must contain five (5) lines - one (1) line for question and four (4) lines for choices. A double newline must be made before the next question.</a:t>
            </a:r>
            <a:endParaRPr sz="1200">
              <a:solidFill>
                <a:srgbClr val="000000"/>
              </a:solidFill>
              <a:latin typeface="Lato"/>
              <a:ea typeface="Lato"/>
              <a:cs typeface="Lato"/>
              <a:sym typeface="Lato"/>
            </a:endParaRPr>
          </a:p>
          <a:p>
            <a:pPr indent="0" lvl="0" marL="0" rtl="0" algn="just">
              <a:spcBef>
                <a:spcPts val="0"/>
              </a:spcBef>
              <a:spcAft>
                <a:spcPts val="0"/>
              </a:spcAft>
              <a:buNone/>
            </a:pPr>
            <a:r>
              <a:rPr lang="en" sz="1200">
                <a:solidFill>
                  <a:srgbClr val="000000"/>
                </a:solidFill>
                <a:latin typeface="Lato"/>
                <a:ea typeface="Lato"/>
                <a:cs typeface="Lato"/>
                <a:sym typeface="Lato"/>
              </a:rPr>
              <a:t>The first line of each text file must be of the format “Topic: &lt;category&gt;” (i.e. Topic: Transmission Lines). Refer to the sample question bank format shown here.</a:t>
            </a:r>
            <a:endParaRPr sz="1200">
              <a:solidFill>
                <a:srgbClr val="000000"/>
              </a:solidFill>
              <a:latin typeface="Lato"/>
              <a:ea typeface="Lato"/>
              <a:cs typeface="Lato"/>
              <a:sym typeface="Lato"/>
            </a:endParaRPr>
          </a:p>
        </p:txBody>
      </p:sp>
      <p:sp>
        <p:nvSpPr>
          <p:cNvPr id="99" name="Google Shape;99;p18"/>
          <p:cNvSpPr txBox="1"/>
          <p:nvPr>
            <p:ph idx="4294967295" type="body"/>
          </p:nvPr>
        </p:nvSpPr>
        <p:spPr>
          <a:xfrm>
            <a:off x="4846320" y="1027125"/>
            <a:ext cx="4114800" cy="39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Topic: Transmission Lines</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  As frequency increases, the resistance of a wire:</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&gt;. Decreases</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&gt;. changes periodically</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 increases</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&gt;. stays the same</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 SWR stands for:</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&gt;. Shorted Wave Radiation</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 Standing Wave Ratio</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&gt;. Sine Wave Response</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000000"/>
                </a:solidFill>
                <a:latin typeface="Courier New"/>
                <a:ea typeface="Courier New"/>
                <a:cs typeface="Courier New"/>
                <a:sym typeface="Courier New"/>
              </a:rPr>
              <a:t>&gt;. Shorted Wire Region</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B7B7B7"/>
                </a:solidFill>
                <a:latin typeface="Courier New"/>
                <a:ea typeface="Courier New"/>
                <a:cs typeface="Courier New"/>
                <a:sym typeface="Courier New"/>
              </a:rPr>
              <a:t>#. Question: ...</a:t>
            </a:r>
            <a:endParaRPr sz="1300">
              <a:solidFill>
                <a:srgbClr val="B7B7B7"/>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B7B7B7"/>
                </a:solidFill>
                <a:latin typeface="Courier New"/>
                <a:ea typeface="Courier New"/>
                <a:cs typeface="Courier New"/>
                <a:sym typeface="Courier New"/>
              </a:rPr>
              <a:t>&gt;. Choice A: ...</a:t>
            </a:r>
            <a:endParaRPr sz="1300">
              <a:solidFill>
                <a:srgbClr val="B7B7B7"/>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1A1A1A"/>
                </a:solidFill>
                <a:latin typeface="Raleway"/>
                <a:ea typeface="Raleway"/>
                <a:cs typeface="Raleway"/>
                <a:sym typeface="Raleway"/>
              </a:rPr>
              <a:t>Feature 3: Input user credentials</a:t>
            </a:r>
            <a:endParaRPr/>
          </a:p>
        </p:txBody>
      </p:sp>
      <p:sp>
        <p:nvSpPr>
          <p:cNvPr id="105" name="Google Shape;105;p19"/>
          <p:cNvSpPr txBox="1"/>
          <p:nvPr>
            <p:ph idx="4294967295" type="body"/>
          </p:nvPr>
        </p:nvSpPr>
        <p:spPr>
          <a:xfrm>
            <a:off x="274325" y="1027125"/>
            <a:ext cx="3512700" cy="3977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300">
                <a:solidFill>
                  <a:srgbClr val="000000"/>
                </a:solidFill>
                <a:latin typeface="Lato"/>
                <a:ea typeface="Lato"/>
                <a:cs typeface="Lato"/>
                <a:sym typeface="Lato"/>
              </a:rPr>
              <a:t>When the program is run, it should first ask the username and password. Your program must have the following credentials as </a:t>
            </a:r>
            <a:r>
              <a:rPr lang="en" sz="1300">
                <a:solidFill>
                  <a:srgbClr val="000000"/>
                </a:solidFill>
                <a:latin typeface="Lato"/>
                <a:ea typeface="Lato"/>
                <a:cs typeface="Lato"/>
                <a:sym typeface="Lato"/>
              </a:rPr>
              <a:t>minimum</a:t>
            </a:r>
            <a:r>
              <a:rPr lang="en" sz="1300">
                <a:solidFill>
                  <a:srgbClr val="000000"/>
                </a:solidFill>
                <a:latin typeface="Lato"/>
                <a:ea typeface="Lato"/>
                <a:cs typeface="Lato"/>
                <a:sym typeface="Lato"/>
              </a:rPr>
              <a:t>: it should be your surname and first name (disregard the second name onwards) combined together all in lowercase (e.g. ligutandino) with your ID number as a password (e.g. 20192118). You may add more credentials as you wish. After entering the correct credentials, it should wait for the Enter key to be pressed before it goes to the next step. </a:t>
            </a:r>
            <a:r>
              <a:rPr lang="en" sz="1300">
                <a:solidFill>
                  <a:srgbClr val="000000"/>
                </a:solidFill>
                <a:latin typeface="Lato"/>
                <a:ea typeface="Lato"/>
                <a:cs typeface="Lato"/>
                <a:sym typeface="Lato"/>
              </a:rPr>
              <a:t>When incorrect credential is supplied, it should display the message “Incorrect username or password! Exiting...”. Then the program will exit immediately. </a:t>
            </a:r>
            <a:r>
              <a:rPr lang="en" sz="1300">
                <a:solidFill>
                  <a:srgbClr val="000000"/>
                </a:solidFill>
                <a:latin typeface="Lato"/>
                <a:ea typeface="Lato"/>
                <a:cs typeface="Lato"/>
                <a:sym typeface="Lato"/>
              </a:rPr>
              <a:t>Refer to the sample output shown here.</a:t>
            </a:r>
            <a:endParaRPr sz="1300">
              <a:solidFill>
                <a:srgbClr val="000000"/>
              </a:solidFill>
            </a:endParaRPr>
          </a:p>
        </p:txBody>
      </p:sp>
      <p:sp>
        <p:nvSpPr>
          <p:cNvPr id="106" name="Google Shape;106;p19"/>
          <p:cNvSpPr txBox="1"/>
          <p:nvPr>
            <p:ph idx="4294967295" type="body"/>
          </p:nvPr>
        </p:nvSpPr>
        <p:spPr>
          <a:xfrm>
            <a:off x="3881151" y="1027125"/>
            <a:ext cx="4988400" cy="17373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iPASS! Master Comprehensive Questions</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Username: ligutandino</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Password: 20192118</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Welcome user, ligutandino!</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Press Enter key to proceed...</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B7B7B7"/>
              </a:solidFill>
              <a:latin typeface="Consolas"/>
              <a:ea typeface="Consolas"/>
              <a:cs typeface="Consolas"/>
              <a:sym typeface="Consolas"/>
            </a:endParaRPr>
          </a:p>
        </p:txBody>
      </p:sp>
      <p:sp>
        <p:nvSpPr>
          <p:cNvPr id="107" name="Google Shape;107;p19"/>
          <p:cNvSpPr txBox="1"/>
          <p:nvPr>
            <p:ph idx="4294967295" type="body"/>
          </p:nvPr>
        </p:nvSpPr>
        <p:spPr>
          <a:xfrm>
            <a:off x="3881151" y="2926075"/>
            <a:ext cx="4988400" cy="17373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iPASS!</a:t>
            </a:r>
            <a:r>
              <a:rPr lang="en" sz="1300">
                <a:solidFill>
                  <a:srgbClr val="B7B7B7"/>
                </a:solidFill>
                <a:latin typeface="Consolas"/>
                <a:ea typeface="Consolas"/>
                <a:cs typeface="Consolas"/>
                <a:sym typeface="Consolas"/>
              </a:rPr>
              <a:t> Master Comprehensive Questions</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Username: ligutandino</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Password: 201207412551</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Incorrect username or password! Exiting...</a:t>
            </a:r>
            <a:endParaRPr sz="1300">
              <a:solidFill>
                <a:srgbClr val="B7B7B7"/>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1A1A1A"/>
                </a:solidFill>
                <a:latin typeface="Raleway"/>
                <a:ea typeface="Raleway"/>
                <a:cs typeface="Raleway"/>
                <a:sym typeface="Raleway"/>
              </a:rPr>
              <a:t>Feature 4: Topic selection and number of questions</a:t>
            </a:r>
            <a:endParaRPr/>
          </a:p>
        </p:txBody>
      </p:sp>
      <p:sp>
        <p:nvSpPr>
          <p:cNvPr id="113" name="Google Shape;113;p20"/>
          <p:cNvSpPr txBox="1"/>
          <p:nvPr>
            <p:ph idx="4294967295" type="body"/>
          </p:nvPr>
        </p:nvSpPr>
        <p:spPr>
          <a:xfrm>
            <a:off x="274320" y="1027125"/>
            <a:ext cx="3200400" cy="3931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300">
                <a:solidFill>
                  <a:srgbClr val="000000"/>
                </a:solidFill>
              </a:rPr>
              <a:t>After entering the correct user credentials, the program will display the possible question bank topics (or categories) and prompt for user input. The topics that you will show depends on the topics you were given and the set of questions. The user may select a single topic (e.g. 2) or multiple topics (e.g. 2,3) provided that each selection are separated by a comma. Then it will show a selection of possible number of questions and the user must select one (1) choice only. After the selection, the user must press Enter key to proceed to the next step. Refer to the sample output shown here.</a:t>
            </a:r>
            <a:endParaRPr sz="1300">
              <a:solidFill>
                <a:srgbClr val="000000"/>
              </a:solidFill>
            </a:endParaRPr>
          </a:p>
        </p:txBody>
      </p:sp>
      <p:sp>
        <p:nvSpPr>
          <p:cNvPr id="114" name="Google Shape;114;p20"/>
          <p:cNvSpPr txBox="1"/>
          <p:nvPr>
            <p:ph idx="4294967295" type="body"/>
          </p:nvPr>
        </p:nvSpPr>
        <p:spPr>
          <a:xfrm>
            <a:off x="3566150" y="1027125"/>
            <a:ext cx="5303400" cy="36576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Which among the topics below to take test?</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[1] General Chemistry</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[2] Analytic Geometry</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[3] Transmission Lines</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Your choice? 2,3</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You chose Analytic Geometry, Transmission Lines.</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How many questions?</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[1] 10 questions</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[2] 15 questions</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[3] 25 questions</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Your choice? 1</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You will answer 10 questions. Press Enter key when ready...</a:t>
            </a:r>
            <a:endParaRPr sz="1300">
              <a:solidFill>
                <a:srgbClr val="B7B7B7"/>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1A1A1A"/>
                </a:solidFill>
                <a:latin typeface="Raleway"/>
                <a:ea typeface="Raleway"/>
                <a:cs typeface="Raleway"/>
                <a:sym typeface="Raleway"/>
              </a:rPr>
              <a:t>Feature 4: Erroneous input handling</a:t>
            </a:r>
            <a:endParaRPr/>
          </a:p>
        </p:txBody>
      </p:sp>
      <p:sp>
        <p:nvSpPr>
          <p:cNvPr id="120" name="Google Shape;120;p21"/>
          <p:cNvSpPr txBox="1"/>
          <p:nvPr>
            <p:ph idx="4294967295" type="body"/>
          </p:nvPr>
        </p:nvSpPr>
        <p:spPr>
          <a:xfrm>
            <a:off x="314770" y="1027125"/>
            <a:ext cx="3200400" cy="3931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300">
                <a:solidFill>
                  <a:srgbClr val="000000"/>
                </a:solidFill>
              </a:rPr>
              <a:t>If the user enters an invalid input, your program must not crash and will simply ask again for the selection until a valid input is supplied. This rule applies for all prompts that follows for this program. Refer to the sample output shown here.</a:t>
            </a:r>
            <a:endParaRPr sz="1300">
              <a:solidFill>
                <a:srgbClr val="000000"/>
              </a:solidFill>
            </a:endParaRPr>
          </a:p>
        </p:txBody>
      </p:sp>
      <p:sp>
        <p:nvSpPr>
          <p:cNvPr id="121" name="Google Shape;121;p21"/>
          <p:cNvSpPr txBox="1"/>
          <p:nvPr>
            <p:ph idx="4294967295" type="body"/>
          </p:nvPr>
        </p:nvSpPr>
        <p:spPr>
          <a:xfrm>
            <a:off x="3566150" y="914400"/>
            <a:ext cx="5394900" cy="41148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Which among the topics below to take test?</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[1] General Chemistry</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[2] Analytic Geometry</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[3] </a:t>
            </a:r>
            <a:r>
              <a:rPr lang="en" sz="1300">
                <a:solidFill>
                  <a:srgbClr val="B7B7B7"/>
                </a:solidFill>
                <a:latin typeface="Consolas"/>
                <a:ea typeface="Consolas"/>
                <a:cs typeface="Consolas"/>
                <a:sym typeface="Consolas"/>
              </a:rPr>
              <a:t>Transmission Lines</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Your choice? 23</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Your input is not valid!</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Your choice? 2,e</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Your input is not valid!</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Your choice? 2,</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Your input is not valid!</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Your choice? 2,3</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You chose Analytic Geometry, Transmission Lines.</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How many questions?</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[1] 10 questions</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[2] 15 questions</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[3] 25 questions</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Your choice? 1</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B7B7B7"/>
                </a:solidFill>
                <a:latin typeface="Consolas"/>
                <a:ea typeface="Consolas"/>
                <a:cs typeface="Consolas"/>
                <a:sym typeface="Consolas"/>
              </a:rPr>
              <a:t>You will answer 10 questions. Press Enter key when ready...</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B7B7B7"/>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B7B7B7"/>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