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12C436-DD62-40E9-8986-CA32A11E3C37}">
  <a:tblStyle styleId="{CA12C436-DD62-40E9-8986-CA32A11E3C3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定價是行銷的一大難題。賣家想法總與買家不同調，賣家要營利，又要讓買家覺得優惠；其中數據資料的掌握必不可少。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定價是行銷的一大難題。賣家想法總與買家不同調，賣家要營利，又要讓買家覺得優惠；其中數據資料的掌握必不可少。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0" y="0"/>
            <a:ext cx="3995738" cy="685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402319" y="710112"/>
            <a:ext cx="7394446" cy="5227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E4A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23E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399159" y="1272452"/>
            <a:ext cx="7423509" cy="2285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4402319" y="397559"/>
            <a:ext cx="7394446" cy="2490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C1F3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C1F3A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個內容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7529804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97149" y="0"/>
                </a:lnTo>
                <a:lnTo>
                  <a:pt x="120000" y="120000"/>
                </a:lnTo>
                <a:lnTo>
                  <a:pt x="97149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65B7C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932645" y="881743"/>
            <a:ext cx="4777272" cy="14835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Ecommerce Analysis</a:t>
            </a: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1" i="0" u="none" strike="noStrike" cap="none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電子商務分析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68797" y="5633566"/>
            <a:ext cx="11640643" cy="10356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404410119	</a:t>
            </a:r>
            <a:r>
              <a:rPr lang="en-U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altLang="zh-TW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404411133</a:t>
            </a:r>
            <a:r>
              <a:rPr lang="en-US" altLang="zh-TW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zh-TW" altLang="en-U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is-IS" altLang="zh-TW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404416140		</a:t>
            </a:r>
            <a:r>
              <a:rPr lang="is-IS" altLang="zh-TW" b="1" dirty="0" smtClean="0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404412099	</a:t>
            </a:r>
            <a:r>
              <a:rPr lang="is-IS" altLang="zh-TW" b="1" dirty="0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404411653</a:t>
            </a:r>
            <a:endParaRPr lang="is-IS" altLang="zh-TW" dirty="0"/>
          </a:p>
          <a:p>
            <a:pPr lvl="0" algn="just">
              <a:lnSpc>
                <a:spcPct val="100000"/>
              </a:lnSpc>
              <a:buClr>
                <a:schemeClr val="lt1"/>
              </a:buClr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陳思瑜		</a:t>
            </a:r>
            <a:r>
              <a:rPr lang="zh-TW" altLang="en-US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簡利珈</a:t>
            </a:r>
            <a:r>
              <a:rPr lang="en-US" altLang="zh-TW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zh-TW" altLang="en-US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徐芷穎</a:t>
            </a:r>
            <a:r>
              <a:rPr lang="en-US" altLang="zh-TW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zh-TW" altLang="en-US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 altLang="en-US" b="1" dirty="0" smtClean="0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呂宜庭</a:t>
            </a:r>
            <a:r>
              <a:rPr lang="en-US" altLang="zh-TW" b="1" dirty="0" smtClean="0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zh-TW" altLang="en-US" b="1" dirty="0" smtClean="0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   林立仁</a:t>
            </a:r>
            <a:endParaRPr lang="zh-TW" altLang="en-US" b="1" dirty="0">
              <a:solidFill>
                <a:srgbClr val="65B8CC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00000"/>
              </a:lnSpc>
              <a:buClr>
                <a:schemeClr val="lt1"/>
              </a:buClr>
            </a:pPr>
            <a:endParaRPr lang="zh-TW" altLang="en-US" dirty="0"/>
          </a:p>
          <a:p>
            <a:pPr lvl="0" algn="just">
              <a:lnSpc>
                <a:spcPct val="100000"/>
              </a:lnSpc>
              <a:buClr>
                <a:schemeClr val="lt1"/>
              </a:buClr>
            </a:pPr>
            <a:endParaRPr lang="zh-TW" altLang="en-US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00000"/>
              </a:lnSpc>
              <a:buClr>
                <a:schemeClr val="lt1"/>
              </a:buClr>
            </a:pPr>
            <a:endParaRPr lang="zh-TW" altLang="en-US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dirty="0"/>
          </a:p>
        </p:txBody>
      </p:sp>
      <p:pic>
        <p:nvPicPr>
          <p:cNvPr id="101" name="Shape 101" descr="一張含有 物件 的圖片  描述是以高可信度產生"/>
          <p:cNvPicPr preferRelativeResize="0"/>
          <p:nvPr/>
        </p:nvPicPr>
        <p:blipFill rotWithShape="1">
          <a:blip r:embed="rId3">
            <a:alphaModFix/>
          </a:blip>
          <a:srcRect l="12788" t="12789" r="12381" b="12926"/>
          <a:stretch/>
        </p:blipFill>
        <p:spPr>
          <a:xfrm>
            <a:off x="614655" y="368558"/>
            <a:ext cx="5131836" cy="509451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197778" y="5687007"/>
            <a:ext cx="1782682" cy="10356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7596987" y="5687007"/>
            <a:ext cx="1782684" cy="10356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9996197" y="5687007"/>
            <a:ext cx="1796736" cy="10356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7236091" y="2875002"/>
            <a:ext cx="4556842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讓</a:t>
            </a:r>
            <a:r>
              <a:rPr lang="en-US" sz="2400" b="1" i="0" u="none" strike="noStrike" cap="none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電商經營者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能更深入了解銷售情況，以增加自己的</a:t>
            </a:r>
            <a:r>
              <a:rPr lang="en-US" sz="2400" b="1" i="0" u="none" strike="noStrike" cap="none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競爭力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Shape 106"/>
          <p:cNvCxnSpPr/>
          <p:nvPr/>
        </p:nvCxnSpPr>
        <p:spPr>
          <a:xfrm>
            <a:off x="6851075" y="2693055"/>
            <a:ext cx="505719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將不同網站的分類統整</a:t>
            </a:r>
            <a:endParaRPr b="1"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538" y="1843250"/>
            <a:ext cx="9738925" cy="47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0" y="362442"/>
            <a:ext cx="11485300" cy="3130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300" y="3696650"/>
            <a:ext cx="10218567" cy="161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250" y="5518718"/>
            <a:ext cx="4529500" cy="10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-6086" y="-1695"/>
            <a:ext cx="12198086" cy="972251"/>
          </a:xfrm>
          <a:prstGeom prst="rect">
            <a:avLst/>
          </a:prstGeom>
          <a:solidFill>
            <a:srgbClr val="65B8CC"/>
          </a:solidFill>
          <a:ln w="12700" cap="flat" cmpd="sng">
            <a:solidFill>
              <a:srgbClr val="65B8C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-6086" y="5885749"/>
            <a:ext cx="12198086" cy="972251"/>
          </a:xfrm>
          <a:prstGeom prst="rect">
            <a:avLst/>
          </a:prstGeom>
          <a:solidFill>
            <a:srgbClr val="65B8CC"/>
          </a:solidFill>
          <a:ln w="12700" cap="flat" cmpd="sng">
            <a:solidFill>
              <a:srgbClr val="65B8C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2781213" y="337063"/>
            <a:ext cx="6629573" cy="6183873"/>
          </a:xfrm>
          <a:prstGeom prst="ellipse">
            <a:avLst/>
          </a:prstGeom>
          <a:solidFill>
            <a:srgbClr val="FFFFFF"/>
          </a:solidFill>
          <a:ln w="174625" cap="flat" cmpd="thinThick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B8CC"/>
              </a:buClr>
              <a:buSzPts val="6700"/>
              <a:buFont typeface="Arial"/>
              <a:buNone/>
            </a:pPr>
            <a:r>
              <a:rPr lang="en-US" sz="6700" b="1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700" b="1">
              <a:solidFill>
                <a:srgbClr val="65B8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5313" y="1738313"/>
            <a:ext cx="33813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655975" y="710112"/>
            <a:ext cx="7140789" cy="5227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B8CC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目錄</a:t>
            </a:r>
            <a:endParaRPr sz="6000" b="1" i="0" u="none" strike="noStrike" cap="none">
              <a:solidFill>
                <a:srgbClr val="65B8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-11341" y="-2297"/>
            <a:ext cx="3995738" cy="6858000"/>
          </a:xfrm>
          <a:prstGeom prst="rect">
            <a:avLst/>
          </a:prstGeom>
          <a:solidFill>
            <a:srgbClr val="65B8C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5282926" y="1871302"/>
            <a:ext cx="227295" cy="226617"/>
            <a:chOff x="5918994" y="3280833"/>
            <a:chExt cx="354012" cy="352956"/>
          </a:xfrm>
        </p:grpSpPr>
        <p:sp>
          <p:nvSpPr>
            <p:cNvPr id="114" name="Shape 114"/>
            <p:cNvSpPr/>
            <p:nvPr/>
          </p:nvSpPr>
          <p:spPr>
            <a:xfrm>
              <a:off x="6010488" y="3371623"/>
              <a:ext cx="171376" cy="1717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918994" y="3280833"/>
              <a:ext cx="354012" cy="3529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41" y="0"/>
                  </a:moveTo>
                  <a:cubicBezTo>
                    <a:pt x="26950" y="0"/>
                    <a:pt x="0" y="26886"/>
                    <a:pt x="0" y="60000"/>
                  </a:cubicBezTo>
                  <a:cubicBezTo>
                    <a:pt x="0" y="93113"/>
                    <a:pt x="26950" y="120000"/>
                    <a:pt x="60141" y="120000"/>
                  </a:cubicBezTo>
                  <a:cubicBezTo>
                    <a:pt x="93333" y="120000"/>
                    <a:pt x="120000" y="93113"/>
                    <a:pt x="120000" y="60000"/>
                  </a:cubicBezTo>
                  <a:cubicBezTo>
                    <a:pt x="120000" y="26886"/>
                    <a:pt x="93333" y="0"/>
                    <a:pt x="60141" y="0"/>
                  </a:cubicBezTo>
                  <a:close/>
                  <a:moveTo>
                    <a:pt x="60141" y="109245"/>
                  </a:moveTo>
                  <a:cubicBezTo>
                    <a:pt x="32907" y="109245"/>
                    <a:pt x="10780" y="87169"/>
                    <a:pt x="10780" y="60000"/>
                  </a:cubicBezTo>
                  <a:cubicBezTo>
                    <a:pt x="10780" y="32830"/>
                    <a:pt x="32907" y="10754"/>
                    <a:pt x="60141" y="10754"/>
                  </a:cubicBezTo>
                  <a:cubicBezTo>
                    <a:pt x="87375" y="10754"/>
                    <a:pt x="109503" y="32830"/>
                    <a:pt x="109503" y="60000"/>
                  </a:cubicBezTo>
                  <a:cubicBezTo>
                    <a:pt x="109503" y="87169"/>
                    <a:pt x="87375" y="109245"/>
                    <a:pt x="60141" y="1092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6" name="Shape 116"/>
          <p:cNvSpPr txBox="1"/>
          <p:nvPr/>
        </p:nvSpPr>
        <p:spPr>
          <a:xfrm>
            <a:off x="5653822" y="1738395"/>
            <a:ext cx="6183100" cy="553986"/>
          </a:xfrm>
          <a:prstGeom prst="rect">
            <a:avLst/>
          </a:prstGeom>
          <a:noFill/>
          <a:ln>
            <a:noFill/>
          </a:ln>
        </p:spPr>
        <p:txBody>
          <a:bodyPr wrap="square" lIns="60925" tIns="30450" rIns="60925" bIns="30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一、　工　作　分　配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653822" y="2739693"/>
            <a:ext cx="6183100" cy="553986"/>
          </a:xfrm>
          <a:prstGeom prst="rect">
            <a:avLst/>
          </a:prstGeom>
          <a:noFill/>
          <a:ln>
            <a:noFill/>
          </a:ln>
        </p:spPr>
        <p:txBody>
          <a:bodyPr wrap="square" lIns="60925" tIns="30450" rIns="60925" bIns="30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二、　甘　特　圖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653822" y="3662956"/>
            <a:ext cx="6183100" cy="553986"/>
          </a:xfrm>
          <a:prstGeom prst="rect">
            <a:avLst/>
          </a:prstGeom>
          <a:noFill/>
          <a:ln>
            <a:noFill/>
          </a:ln>
        </p:spPr>
        <p:txBody>
          <a:bodyPr wrap="square" lIns="60925" tIns="30450" rIns="60925" bIns="30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三、　展　示　成　品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5653822" y="4613911"/>
            <a:ext cx="6183100" cy="553986"/>
          </a:xfrm>
          <a:prstGeom prst="rect">
            <a:avLst/>
          </a:prstGeom>
          <a:noFill/>
          <a:ln>
            <a:noFill/>
          </a:ln>
        </p:spPr>
        <p:txBody>
          <a:bodyPr wrap="square" lIns="60925" tIns="30450" rIns="60925" bIns="30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四、　製　作　流　程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653822" y="5564866"/>
            <a:ext cx="6183100" cy="553986"/>
          </a:xfrm>
          <a:prstGeom prst="rect">
            <a:avLst/>
          </a:prstGeom>
          <a:noFill/>
          <a:ln>
            <a:noFill/>
          </a:ln>
        </p:spPr>
        <p:txBody>
          <a:bodyPr wrap="square" lIns="60925" tIns="30450" rIns="60925" bIns="30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五、　Ｑ　＆　Ａ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Shape 121"/>
          <p:cNvGrpSpPr/>
          <p:nvPr/>
        </p:nvGrpSpPr>
        <p:grpSpPr>
          <a:xfrm>
            <a:off x="5282926" y="2839077"/>
            <a:ext cx="227295" cy="226617"/>
            <a:chOff x="5918994" y="3280833"/>
            <a:chExt cx="354012" cy="352956"/>
          </a:xfrm>
        </p:grpSpPr>
        <p:sp>
          <p:nvSpPr>
            <p:cNvPr id="122" name="Shape 122"/>
            <p:cNvSpPr/>
            <p:nvPr/>
          </p:nvSpPr>
          <p:spPr>
            <a:xfrm>
              <a:off x="6010488" y="3371623"/>
              <a:ext cx="171376" cy="1717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5918994" y="3280833"/>
              <a:ext cx="354012" cy="3529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41" y="0"/>
                  </a:moveTo>
                  <a:cubicBezTo>
                    <a:pt x="26950" y="0"/>
                    <a:pt x="0" y="26886"/>
                    <a:pt x="0" y="60000"/>
                  </a:cubicBezTo>
                  <a:cubicBezTo>
                    <a:pt x="0" y="93113"/>
                    <a:pt x="26950" y="120000"/>
                    <a:pt x="60141" y="120000"/>
                  </a:cubicBezTo>
                  <a:cubicBezTo>
                    <a:pt x="93333" y="120000"/>
                    <a:pt x="120000" y="93113"/>
                    <a:pt x="120000" y="60000"/>
                  </a:cubicBezTo>
                  <a:cubicBezTo>
                    <a:pt x="120000" y="26886"/>
                    <a:pt x="93333" y="0"/>
                    <a:pt x="60141" y="0"/>
                  </a:cubicBezTo>
                  <a:close/>
                  <a:moveTo>
                    <a:pt x="60141" y="109245"/>
                  </a:moveTo>
                  <a:cubicBezTo>
                    <a:pt x="32907" y="109245"/>
                    <a:pt x="10780" y="87169"/>
                    <a:pt x="10780" y="60000"/>
                  </a:cubicBezTo>
                  <a:cubicBezTo>
                    <a:pt x="10780" y="32830"/>
                    <a:pt x="32907" y="10754"/>
                    <a:pt x="60141" y="10754"/>
                  </a:cubicBezTo>
                  <a:cubicBezTo>
                    <a:pt x="87375" y="10754"/>
                    <a:pt x="109503" y="32830"/>
                    <a:pt x="109503" y="60000"/>
                  </a:cubicBezTo>
                  <a:cubicBezTo>
                    <a:pt x="109503" y="87169"/>
                    <a:pt x="87375" y="109245"/>
                    <a:pt x="60141" y="109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5282926" y="3806852"/>
            <a:ext cx="227295" cy="226617"/>
            <a:chOff x="5918994" y="3280833"/>
            <a:chExt cx="354012" cy="352956"/>
          </a:xfrm>
        </p:grpSpPr>
        <p:sp>
          <p:nvSpPr>
            <p:cNvPr id="125" name="Shape 125"/>
            <p:cNvSpPr/>
            <p:nvPr/>
          </p:nvSpPr>
          <p:spPr>
            <a:xfrm>
              <a:off x="6010488" y="3371623"/>
              <a:ext cx="171376" cy="1717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5918994" y="3280833"/>
              <a:ext cx="354012" cy="3529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41" y="0"/>
                  </a:moveTo>
                  <a:cubicBezTo>
                    <a:pt x="26950" y="0"/>
                    <a:pt x="0" y="26886"/>
                    <a:pt x="0" y="60000"/>
                  </a:cubicBezTo>
                  <a:cubicBezTo>
                    <a:pt x="0" y="93113"/>
                    <a:pt x="26950" y="120000"/>
                    <a:pt x="60141" y="120000"/>
                  </a:cubicBezTo>
                  <a:cubicBezTo>
                    <a:pt x="93333" y="120000"/>
                    <a:pt x="120000" y="93113"/>
                    <a:pt x="120000" y="60000"/>
                  </a:cubicBezTo>
                  <a:cubicBezTo>
                    <a:pt x="120000" y="26886"/>
                    <a:pt x="93333" y="0"/>
                    <a:pt x="60141" y="0"/>
                  </a:cubicBezTo>
                  <a:close/>
                  <a:moveTo>
                    <a:pt x="60141" y="109245"/>
                  </a:moveTo>
                  <a:cubicBezTo>
                    <a:pt x="32907" y="109245"/>
                    <a:pt x="10780" y="87169"/>
                    <a:pt x="10780" y="60000"/>
                  </a:cubicBezTo>
                  <a:cubicBezTo>
                    <a:pt x="10780" y="32830"/>
                    <a:pt x="32907" y="10754"/>
                    <a:pt x="60141" y="10754"/>
                  </a:cubicBezTo>
                  <a:cubicBezTo>
                    <a:pt x="87375" y="10754"/>
                    <a:pt x="109503" y="32830"/>
                    <a:pt x="109503" y="60000"/>
                  </a:cubicBezTo>
                  <a:cubicBezTo>
                    <a:pt x="109503" y="87169"/>
                    <a:pt x="87375" y="109245"/>
                    <a:pt x="60141" y="1092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5282926" y="4774628"/>
            <a:ext cx="227295" cy="226617"/>
            <a:chOff x="5918994" y="3280833"/>
            <a:chExt cx="354012" cy="352956"/>
          </a:xfrm>
        </p:grpSpPr>
        <p:sp>
          <p:nvSpPr>
            <p:cNvPr id="128" name="Shape 128"/>
            <p:cNvSpPr/>
            <p:nvPr/>
          </p:nvSpPr>
          <p:spPr>
            <a:xfrm>
              <a:off x="6010488" y="3371623"/>
              <a:ext cx="171376" cy="17172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5918994" y="3280833"/>
              <a:ext cx="354012" cy="3529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41" y="0"/>
                  </a:moveTo>
                  <a:cubicBezTo>
                    <a:pt x="26950" y="0"/>
                    <a:pt x="0" y="26886"/>
                    <a:pt x="0" y="60000"/>
                  </a:cubicBezTo>
                  <a:cubicBezTo>
                    <a:pt x="0" y="93113"/>
                    <a:pt x="26950" y="120000"/>
                    <a:pt x="60141" y="120000"/>
                  </a:cubicBezTo>
                  <a:cubicBezTo>
                    <a:pt x="93333" y="120000"/>
                    <a:pt x="120000" y="93113"/>
                    <a:pt x="120000" y="60000"/>
                  </a:cubicBezTo>
                  <a:cubicBezTo>
                    <a:pt x="120000" y="26886"/>
                    <a:pt x="93333" y="0"/>
                    <a:pt x="60141" y="0"/>
                  </a:cubicBezTo>
                  <a:close/>
                  <a:moveTo>
                    <a:pt x="60141" y="109245"/>
                  </a:moveTo>
                  <a:cubicBezTo>
                    <a:pt x="32907" y="109245"/>
                    <a:pt x="10780" y="87169"/>
                    <a:pt x="10780" y="60000"/>
                  </a:cubicBezTo>
                  <a:cubicBezTo>
                    <a:pt x="10780" y="32830"/>
                    <a:pt x="32907" y="10754"/>
                    <a:pt x="60141" y="10754"/>
                  </a:cubicBezTo>
                  <a:cubicBezTo>
                    <a:pt x="87375" y="10754"/>
                    <a:pt x="109503" y="32830"/>
                    <a:pt x="109503" y="60000"/>
                  </a:cubicBezTo>
                  <a:cubicBezTo>
                    <a:pt x="109503" y="87169"/>
                    <a:pt x="87375" y="109245"/>
                    <a:pt x="60141" y="109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5282926" y="5742403"/>
            <a:ext cx="227295" cy="226617"/>
            <a:chOff x="5918994" y="3280833"/>
            <a:chExt cx="354012" cy="352956"/>
          </a:xfrm>
        </p:grpSpPr>
        <p:sp>
          <p:nvSpPr>
            <p:cNvPr id="131" name="Shape 131"/>
            <p:cNvSpPr/>
            <p:nvPr/>
          </p:nvSpPr>
          <p:spPr>
            <a:xfrm>
              <a:off x="6010488" y="3371623"/>
              <a:ext cx="171376" cy="17172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5918994" y="3280833"/>
              <a:ext cx="354012" cy="3529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41" y="0"/>
                  </a:moveTo>
                  <a:cubicBezTo>
                    <a:pt x="26950" y="0"/>
                    <a:pt x="0" y="26886"/>
                    <a:pt x="0" y="60000"/>
                  </a:cubicBezTo>
                  <a:cubicBezTo>
                    <a:pt x="0" y="93113"/>
                    <a:pt x="26950" y="120000"/>
                    <a:pt x="60141" y="120000"/>
                  </a:cubicBezTo>
                  <a:cubicBezTo>
                    <a:pt x="93333" y="120000"/>
                    <a:pt x="120000" y="93113"/>
                    <a:pt x="120000" y="60000"/>
                  </a:cubicBezTo>
                  <a:cubicBezTo>
                    <a:pt x="120000" y="26886"/>
                    <a:pt x="93333" y="0"/>
                    <a:pt x="60141" y="0"/>
                  </a:cubicBezTo>
                  <a:close/>
                  <a:moveTo>
                    <a:pt x="60141" y="109245"/>
                  </a:moveTo>
                  <a:cubicBezTo>
                    <a:pt x="32907" y="109245"/>
                    <a:pt x="10780" y="87169"/>
                    <a:pt x="10780" y="60000"/>
                  </a:cubicBezTo>
                  <a:cubicBezTo>
                    <a:pt x="10780" y="32830"/>
                    <a:pt x="32907" y="10754"/>
                    <a:pt x="60141" y="10754"/>
                  </a:cubicBezTo>
                  <a:cubicBezTo>
                    <a:pt x="87375" y="10754"/>
                    <a:pt x="109503" y="32830"/>
                    <a:pt x="109503" y="60000"/>
                  </a:cubicBezTo>
                  <a:cubicBezTo>
                    <a:pt x="109503" y="87169"/>
                    <a:pt x="87375" y="109245"/>
                    <a:pt x="60141" y="1092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3" name="Shape 133"/>
          <p:cNvSpPr/>
          <p:nvPr/>
        </p:nvSpPr>
        <p:spPr>
          <a:xfrm>
            <a:off x="5385144" y="2097918"/>
            <a:ext cx="22860" cy="7411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385144" y="3065455"/>
            <a:ext cx="22860" cy="74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5385144" y="4033469"/>
            <a:ext cx="22860" cy="7411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5385144" y="5001244"/>
            <a:ext cx="22860" cy="741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15319"/>
          <a:stretch/>
        </p:blipFill>
        <p:spPr>
          <a:xfrm>
            <a:off x="-215954" y="1815479"/>
            <a:ext cx="4427646" cy="374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60347" y="661171"/>
            <a:ext cx="3275044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Ecommerce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43"/>
          <p:cNvGrpSpPr/>
          <p:nvPr/>
        </p:nvGrpSpPr>
        <p:grpSpPr>
          <a:xfrm>
            <a:off x="1885361" y="-286493"/>
            <a:ext cx="7121165" cy="5779286"/>
            <a:chOff x="1074657" y="0"/>
            <a:chExt cx="8450343" cy="6858000"/>
          </a:xfrm>
        </p:grpSpPr>
        <p:pic>
          <p:nvPicPr>
            <p:cNvPr id="144" name="Shape 144" descr="一張含有 文字, 地圖 的圖片  產生非常高可信度的描述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67000" y="0"/>
              <a:ext cx="6858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Shape 145" descr="一張含有 電子用品, 電腦 的圖片  描述是以高可信度產生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74657" y="789495"/>
              <a:ext cx="7428320" cy="52790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Shape 146"/>
          <p:cNvSpPr txBox="1"/>
          <p:nvPr/>
        </p:nvSpPr>
        <p:spPr>
          <a:xfrm>
            <a:off x="0" y="5290051"/>
            <a:ext cx="12192000" cy="1189129"/>
          </a:xfrm>
          <a:prstGeom prst="rect">
            <a:avLst/>
          </a:prstGeom>
          <a:solidFill>
            <a:srgbClr val="65B8C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電　子　商　務　情　資　系　統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-6086" y="-1695"/>
            <a:ext cx="2019643" cy="6858000"/>
          </a:xfrm>
          <a:prstGeom prst="rect">
            <a:avLst/>
          </a:prstGeom>
          <a:solidFill>
            <a:srgbClr val="65B8CC"/>
          </a:solidFill>
          <a:ln w="12700" cap="flat" cmpd="sng">
            <a:solidFill>
              <a:srgbClr val="65B8C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637380" y="488159"/>
            <a:ext cx="2752354" cy="2709275"/>
          </a:xfrm>
          <a:prstGeom prst="ellipse">
            <a:avLst/>
          </a:prstGeom>
          <a:solidFill>
            <a:srgbClr val="FFFFFF"/>
          </a:solidFill>
          <a:ln w="174625" cap="flat" cmpd="thinThick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B8CC"/>
              </a:buClr>
              <a:buSzPts val="6700"/>
              <a:buFont typeface="Arial"/>
              <a:buNone/>
            </a:pPr>
            <a:r>
              <a:rPr lang="en-US" sz="6700" b="1" i="0" u="none" strike="noStrike" cap="none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700" b="1" i="0" u="none" strike="noStrike" cap="none">
              <a:solidFill>
                <a:srgbClr val="65B8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1147666" y="1101012"/>
            <a:ext cx="4777272" cy="14835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Assignment</a:t>
            </a:r>
            <a:b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工作分配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l="46210" r="124" b="4882"/>
          <a:stretch/>
        </p:blipFill>
        <p:spPr>
          <a:xfrm flipH="1">
            <a:off x="-603591" y="1727728"/>
            <a:ext cx="2617148" cy="4638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Shape 155"/>
          <p:cNvGrpSpPr/>
          <p:nvPr/>
        </p:nvGrpSpPr>
        <p:grpSpPr>
          <a:xfrm>
            <a:off x="3257758" y="3199603"/>
            <a:ext cx="7654600" cy="3495181"/>
            <a:chOff x="0" y="426"/>
            <a:chExt cx="7654600" cy="3495181"/>
          </a:xfrm>
        </p:grpSpPr>
        <p:cxnSp>
          <p:nvCxnSpPr>
            <p:cNvPr id="156" name="Shape 156"/>
            <p:cNvCxnSpPr/>
            <p:nvPr/>
          </p:nvCxnSpPr>
          <p:spPr>
            <a:xfrm>
              <a:off x="0" y="426"/>
              <a:ext cx="765460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7" name="Shape 157"/>
            <p:cNvSpPr/>
            <p:nvPr/>
          </p:nvSpPr>
          <p:spPr>
            <a:xfrm>
              <a:off x="0" y="426"/>
              <a:ext cx="1530920" cy="699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0" y="426"/>
              <a:ext cx="1530920" cy="699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林立仁</a:t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645738" y="32170"/>
              <a:ext cx="6008861" cy="634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1645738" y="32170"/>
              <a:ext cx="6008861" cy="634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2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數據分析、網頁</a:t>
              </a:r>
              <a:endParaRPr/>
            </a:p>
          </p:txBody>
        </p:sp>
        <p:cxnSp>
          <p:nvCxnSpPr>
            <p:cNvPr id="161" name="Shape 161"/>
            <p:cNvCxnSpPr/>
            <p:nvPr/>
          </p:nvCxnSpPr>
          <p:spPr>
            <a:xfrm>
              <a:off x="1530919" y="667036"/>
              <a:ext cx="612368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2" name="Shape 162"/>
            <p:cNvCxnSpPr/>
            <p:nvPr/>
          </p:nvCxnSpPr>
          <p:spPr>
            <a:xfrm>
              <a:off x="0" y="699462"/>
              <a:ext cx="765460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63" name="Shape 163"/>
            <p:cNvSpPr/>
            <p:nvPr/>
          </p:nvSpPr>
          <p:spPr>
            <a:xfrm>
              <a:off x="0" y="699462"/>
              <a:ext cx="1530920" cy="699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0" y="699462"/>
              <a:ext cx="1530920" cy="699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陳思瑜</a:t>
              </a:r>
              <a:endParaRPr sz="2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645738" y="731206"/>
              <a:ext cx="6008861" cy="634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1645738" y="731206"/>
              <a:ext cx="6008861" cy="634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2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網頁爬蟲</a:t>
              </a:r>
              <a:endParaRPr/>
            </a:p>
          </p:txBody>
        </p:sp>
        <p:cxnSp>
          <p:nvCxnSpPr>
            <p:cNvPr id="167" name="Shape 167"/>
            <p:cNvCxnSpPr/>
            <p:nvPr/>
          </p:nvCxnSpPr>
          <p:spPr>
            <a:xfrm>
              <a:off x="1530919" y="1366072"/>
              <a:ext cx="612368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0" y="1398498"/>
              <a:ext cx="765460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69" name="Shape 169"/>
            <p:cNvSpPr/>
            <p:nvPr/>
          </p:nvSpPr>
          <p:spPr>
            <a:xfrm>
              <a:off x="0" y="1398498"/>
              <a:ext cx="1530920" cy="699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0" y="1398498"/>
              <a:ext cx="1530920" cy="699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簡利珈</a:t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645738" y="1430242"/>
              <a:ext cx="6008861" cy="634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1645738" y="1430242"/>
              <a:ext cx="6008861" cy="634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2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分類器</a:t>
              </a:r>
              <a:endParaRPr/>
            </a:p>
          </p:txBody>
        </p:sp>
        <p:cxnSp>
          <p:nvCxnSpPr>
            <p:cNvPr id="173" name="Shape 173"/>
            <p:cNvCxnSpPr/>
            <p:nvPr/>
          </p:nvCxnSpPr>
          <p:spPr>
            <a:xfrm>
              <a:off x="1530919" y="2065109"/>
              <a:ext cx="612368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0" y="2097535"/>
              <a:ext cx="765460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75" name="Shape 175"/>
            <p:cNvSpPr/>
            <p:nvPr/>
          </p:nvSpPr>
          <p:spPr>
            <a:xfrm>
              <a:off x="0" y="2097535"/>
              <a:ext cx="1530920" cy="699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0" y="2097535"/>
              <a:ext cx="1530920" cy="699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徐芷穎</a:t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645738" y="2129278"/>
              <a:ext cx="6008861" cy="634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1645738" y="2129278"/>
              <a:ext cx="6008861" cy="634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2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ＡＰＩ、分類器</a:t>
              </a:r>
              <a:endParaRPr/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1530919" y="2764145"/>
              <a:ext cx="612368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" name="Shape 180"/>
            <p:cNvCxnSpPr/>
            <p:nvPr/>
          </p:nvCxnSpPr>
          <p:spPr>
            <a:xfrm>
              <a:off x="0" y="2796571"/>
              <a:ext cx="765460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1" name="Shape 181"/>
            <p:cNvSpPr/>
            <p:nvPr/>
          </p:nvSpPr>
          <p:spPr>
            <a:xfrm>
              <a:off x="0" y="2796571"/>
              <a:ext cx="1530920" cy="699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0" y="2796571"/>
              <a:ext cx="1530920" cy="699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呂宜庭</a:t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645738" y="2828314"/>
              <a:ext cx="6008861" cy="634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1645738" y="2828314"/>
              <a:ext cx="6008861" cy="634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2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網頁</a:t>
              </a:r>
              <a:endParaRPr/>
            </a:p>
          </p:txBody>
        </p:sp>
        <p:cxnSp>
          <p:nvCxnSpPr>
            <p:cNvPr id="185" name="Shape 185"/>
            <p:cNvCxnSpPr/>
            <p:nvPr/>
          </p:nvCxnSpPr>
          <p:spPr>
            <a:xfrm>
              <a:off x="1530919" y="3463181"/>
              <a:ext cx="612368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-6086" y="-1695"/>
            <a:ext cx="2019643" cy="6858000"/>
          </a:xfrm>
          <a:prstGeom prst="rect">
            <a:avLst/>
          </a:prstGeom>
          <a:solidFill>
            <a:srgbClr val="65B8CC"/>
          </a:solidFill>
          <a:ln w="12700" cap="flat" cmpd="sng">
            <a:solidFill>
              <a:srgbClr val="65B8C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637380" y="488159"/>
            <a:ext cx="2752354" cy="2709275"/>
          </a:xfrm>
          <a:prstGeom prst="ellipse">
            <a:avLst/>
          </a:prstGeom>
          <a:solidFill>
            <a:srgbClr val="FFFFFF"/>
          </a:solidFill>
          <a:ln w="174625" cap="flat" cmpd="thinThick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B8CC"/>
              </a:buClr>
              <a:buSzPts val="6700"/>
              <a:buFont typeface="Arial"/>
              <a:buNone/>
            </a:pPr>
            <a:r>
              <a:rPr lang="en-US" sz="6700" b="1" i="0" u="none" strike="noStrike" cap="none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700" b="1" i="0" u="none" strike="noStrike" cap="none">
              <a:solidFill>
                <a:srgbClr val="65B8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147666" y="1101012"/>
            <a:ext cx="3528029" cy="14835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Gantt　Chart</a:t>
            </a:r>
            <a:b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甘特圖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l="46210" r="124" b="4882"/>
          <a:stretch/>
        </p:blipFill>
        <p:spPr>
          <a:xfrm flipH="1">
            <a:off x="-603591" y="1727728"/>
            <a:ext cx="2617148" cy="4638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Shape 194"/>
          <p:cNvGraphicFramePr/>
          <p:nvPr/>
        </p:nvGraphicFramePr>
        <p:xfrm>
          <a:off x="2669355" y="319743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{CA12C436-DD62-40E9-8986-CA32A11E3C37}</a:tableStyleId>
              </a:tblPr>
              <a:tblGrid>
                <a:gridCol w="1459325"/>
                <a:gridCol w="1459325"/>
                <a:gridCol w="1459325"/>
                <a:gridCol w="1459325"/>
                <a:gridCol w="1459325"/>
                <a:gridCol w="1459325"/>
              </a:tblGrid>
              <a:tr h="4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第03-05周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第06-08周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第11-13周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第14-16周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第17周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爬蟲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分類器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數據分析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API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8CC"/>
                    </a:solidFill>
                  </a:tcPr>
                </a:tc>
              </a:tr>
              <a:tr h="4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網頁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8CC"/>
                    </a:solidFill>
                  </a:tcPr>
                </a:tc>
              </a:tr>
              <a:tr h="4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簡報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-6086" y="-1695"/>
            <a:ext cx="12198086" cy="972251"/>
          </a:xfrm>
          <a:prstGeom prst="rect">
            <a:avLst/>
          </a:prstGeom>
          <a:solidFill>
            <a:srgbClr val="65B8CC"/>
          </a:solidFill>
          <a:ln w="12700" cap="flat" cmpd="sng">
            <a:solidFill>
              <a:srgbClr val="65B8C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-6086" y="5885749"/>
            <a:ext cx="12198086" cy="972251"/>
          </a:xfrm>
          <a:prstGeom prst="rect">
            <a:avLst/>
          </a:prstGeom>
          <a:solidFill>
            <a:srgbClr val="65B8CC"/>
          </a:solidFill>
          <a:ln w="12700" cap="flat" cmpd="sng">
            <a:solidFill>
              <a:srgbClr val="65B8C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2781213" y="337063"/>
            <a:ext cx="6629573" cy="6183873"/>
          </a:xfrm>
          <a:prstGeom prst="ellipse">
            <a:avLst/>
          </a:prstGeom>
          <a:solidFill>
            <a:srgbClr val="FFFFFF"/>
          </a:solidFill>
          <a:ln w="174625" cap="flat" cmpd="thinThick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B8CC"/>
              </a:buClr>
              <a:buSzPts val="6700"/>
              <a:buFont typeface="Arial"/>
              <a:buNone/>
            </a:pPr>
            <a:r>
              <a:rPr lang="en-US" sz="6700" b="1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700" b="1">
              <a:solidFill>
                <a:srgbClr val="65B8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Shape 203" descr="一張含有 文字 的圖片  描述是以高可信度產生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4889" y="1143286"/>
            <a:ext cx="7822222" cy="457142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5665509" y="2175232"/>
            <a:ext cx="2912883" cy="13966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5B8CC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成品展示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-6086" y="-1695"/>
            <a:ext cx="2019643" cy="6858000"/>
          </a:xfrm>
          <a:prstGeom prst="rect">
            <a:avLst/>
          </a:prstGeom>
          <a:solidFill>
            <a:srgbClr val="65B8CC"/>
          </a:solidFill>
          <a:ln w="12700" cap="flat" cmpd="sng">
            <a:solidFill>
              <a:srgbClr val="65B8C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637380" y="488159"/>
            <a:ext cx="2752354" cy="2709275"/>
          </a:xfrm>
          <a:prstGeom prst="ellipse">
            <a:avLst/>
          </a:prstGeom>
          <a:solidFill>
            <a:srgbClr val="FFFFFF"/>
          </a:solidFill>
          <a:ln w="174625" cap="flat" cmpd="thinThick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B8CC"/>
              </a:buClr>
              <a:buSzPts val="6700"/>
              <a:buFont typeface="Arial"/>
              <a:buNone/>
            </a:pPr>
            <a:r>
              <a:rPr lang="en-US" sz="6700" b="1" i="0" u="none" strike="noStrike" cap="none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700" b="1" i="0" u="none" strike="noStrike" cap="none">
              <a:solidFill>
                <a:srgbClr val="65B8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1147666" y="1101012"/>
            <a:ext cx="4777272" cy="14835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</a:pPr>
            <a:endParaRPr sz="3359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lang="en-US" sz="335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Flow Diagram</a:t>
            </a:r>
            <a:br>
              <a:rPr lang="en-US" sz="335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359" b="1">
                <a:solidFill>
                  <a:srgbClr val="65B8CC"/>
                </a:solidFill>
                <a:latin typeface="Arial"/>
                <a:ea typeface="Arial"/>
                <a:cs typeface="Arial"/>
                <a:sym typeface="Arial"/>
              </a:rPr>
              <a:t>製作流程</a:t>
            </a:r>
            <a:endParaRPr sz="3080" b="1">
              <a:solidFill>
                <a:srgbClr val="65B8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735" y="4253297"/>
            <a:ext cx="1080000" cy="10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Shape 213"/>
          <p:cNvGrpSpPr/>
          <p:nvPr/>
        </p:nvGrpSpPr>
        <p:grpSpPr>
          <a:xfrm>
            <a:off x="2323875" y="2719263"/>
            <a:ext cx="9503749" cy="3927850"/>
            <a:chOff x="11948" y="134684"/>
            <a:chExt cx="9503749" cy="3927850"/>
          </a:xfrm>
        </p:grpSpPr>
        <p:sp>
          <p:nvSpPr>
            <p:cNvPr id="214" name="Shape 214"/>
            <p:cNvSpPr/>
            <p:nvPr/>
          </p:nvSpPr>
          <p:spPr>
            <a:xfrm>
              <a:off x="2756897" y="912989"/>
              <a:ext cx="601152" cy="914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76200" cap="flat" cmpd="sng">
              <a:solidFill>
                <a:srgbClr val="65B8CC"/>
              </a:solidFill>
              <a:prstDash val="solid"/>
              <a:miter lim="800000"/>
              <a:headEnd type="none" w="med" len="med"/>
              <a:tailEnd type="triangle" w="lg" len="lg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3041679" y="955547"/>
              <a:ext cx="31587" cy="6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1948" y="134684"/>
              <a:ext cx="2746748" cy="1648048"/>
            </a:xfrm>
            <a:prstGeom prst="rect">
              <a:avLst/>
            </a:prstGeom>
            <a:solidFill>
              <a:srgbClr val="65B8CC"/>
            </a:solidFill>
            <a:ln w="12700" cap="flat" cmpd="sng">
              <a:solidFill>
                <a:srgbClr val="65B8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11948" y="134684"/>
              <a:ext cx="2746748" cy="1648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42225" tIns="142225" rIns="142225" bIns="1422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爬蟲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將電子商務的商品數據爬回來</a:t>
              </a:r>
              <a:endPara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135397" y="912989"/>
              <a:ext cx="601152" cy="914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76200" cap="flat" cmpd="sng">
              <a:solidFill>
                <a:srgbClr val="65B8CC"/>
              </a:solidFill>
              <a:prstDash val="solid"/>
              <a:miter lim="800000"/>
              <a:headEnd type="none" w="med" len="med"/>
              <a:tailEnd type="triangle" w="lg" len="lg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6420179" y="955547"/>
              <a:ext cx="31587" cy="6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3390449" y="134684"/>
              <a:ext cx="2746748" cy="1648048"/>
            </a:xfrm>
            <a:prstGeom prst="rect">
              <a:avLst/>
            </a:prstGeom>
            <a:solidFill>
              <a:srgbClr val="65B8CC"/>
            </a:solidFill>
            <a:ln w="12700" cap="flat" cmpd="sng">
              <a:solidFill>
                <a:srgbClr val="65B8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3390449" y="134684"/>
              <a:ext cx="2746748" cy="1648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42225" tIns="142225" rIns="142225" bIns="1422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分類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將商品數據進行分類</a:t>
              </a:r>
              <a:endPara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385323" y="1780933"/>
              <a:ext cx="6757000" cy="6011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lnTo>
                    <a:pt x="119999" y="63413"/>
                  </a:lnTo>
                  <a:lnTo>
                    <a:pt x="0" y="63413"/>
                  </a:lnTo>
                  <a:lnTo>
                    <a:pt x="0" y="120000"/>
                  </a:lnTo>
                </a:path>
              </a:pathLst>
            </a:custGeom>
            <a:noFill/>
            <a:ln w="76200" cap="flat" cmpd="sng">
              <a:solidFill>
                <a:srgbClr val="65B8CC"/>
              </a:solidFill>
              <a:prstDash val="solid"/>
              <a:miter lim="800000"/>
              <a:headEnd type="none" w="med" len="med"/>
              <a:tailEnd type="triangle" w="lg" len="lg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4594161" y="2078348"/>
              <a:ext cx="339323" cy="6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768949" y="134684"/>
              <a:ext cx="2746748" cy="1648048"/>
            </a:xfrm>
            <a:prstGeom prst="rect">
              <a:avLst/>
            </a:prstGeom>
            <a:solidFill>
              <a:srgbClr val="65B8CC"/>
            </a:solidFill>
            <a:ln w="12700" cap="flat" cmpd="sng">
              <a:solidFill>
                <a:srgbClr val="65B8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6768949" y="134684"/>
              <a:ext cx="2746748" cy="1648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42225" tIns="142225" rIns="142225" bIns="1422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分析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根據商品數據進行分析</a:t>
              </a:r>
              <a:endPara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2756897" y="3192790"/>
              <a:ext cx="601152" cy="914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76200" cap="flat" cmpd="sng">
              <a:solidFill>
                <a:srgbClr val="65B8CC"/>
              </a:solidFill>
              <a:prstDash val="solid"/>
              <a:miter lim="800000"/>
              <a:headEnd type="none" w="med" len="med"/>
              <a:tailEnd type="triangle" w="lg" len="lg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3041679" y="3235348"/>
              <a:ext cx="31587" cy="6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1948" y="2414486"/>
              <a:ext cx="2746748" cy="1648048"/>
            </a:xfrm>
            <a:prstGeom prst="rect">
              <a:avLst/>
            </a:prstGeom>
            <a:solidFill>
              <a:srgbClr val="65B8CC"/>
            </a:solidFill>
            <a:ln w="12700" cap="flat" cmpd="sng">
              <a:solidFill>
                <a:srgbClr val="65B8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11948" y="2414486"/>
              <a:ext cx="2746748" cy="1648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42225" tIns="142225" rIns="142225" bIns="1422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API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根據分析結果製作API</a:t>
              </a:r>
              <a:endPara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3390449" y="2414486"/>
              <a:ext cx="2746748" cy="1648048"/>
            </a:xfrm>
            <a:prstGeom prst="rect">
              <a:avLst/>
            </a:prstGeom>
            <a:solidFill>
              <a:srgbClr val="65B8CC"/>
            </a:solidFill>
            <a:ln w="12700" cap="flat" cmpd="sng">
              <a:solidFill>
                <a:srgbClr val="65B8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3390449" y="2414486"/>
              <a:ext cx="2746748" cy="1648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42225" tIns="142225" rIns="142225" bIns="1422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網頁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將內容呈現於網頁上</a:t>
              </a:r>
              <a:endPara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652366" y="0"/>
            <a:ext cx="4777272" cy="14835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蝦皮商品</a:t>
            </a:r>
            <a:endParaRPr sz="4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41489"/>
            <a:ext cx="12192000" cy="531651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3638550" y="2219325"/>
            <a:ext cx="7962900" cy="70485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652366" y="1541488"/>
            <a:ext cx="1138334" cy="296837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638550" y="2982097"/>
            <a:ext cx="1000125" cy="446903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638550" y="3486922"/>
            <a:ext cx="3457575" cy="323078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3705225" y="4857750"/>
            <a:ext cx="2000250" cy="323078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3705225" y="5543164"/>
            <a:ext cx="2457450" cy="47625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5705475" y="6286691"/>
            <a:ext cx="1066800" cy="323079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157162" y="2048068"/>
            <a:ext cx="3309938" cy="3343082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7253384" y="741783"/>
            <a:ext cx="4286250" cy="440571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https://shopee.tw/ -i.188671.626108955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7172325" y="4234459"/>
            <a:ext cx="4581525" cy="18158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使用selenium+chrome，模擬人為瀏覽網頁，等待網頁加載JS，即可取得所有的數據。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10615"/>
            <a:ext cx="12192000" cy="56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652365" y="0"/>
            <a:ext cx="10939559" cy="14835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– UserAgent、Proxy</a:t>
            </a:r>
            <a:endParaRPr sz="4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261841" y="5749205"/>
            <a:ext cx="11863484" cy="56587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Macintosh PowerPoint</Application>
  <PresentationFormat>寬螢幕</PresentationFormat>
  <Paragraphs>67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Lato</vt:lpstr>
      <vt:lpstr>Arial</vt:lpstr>
      <vt:lpstr>Calibri</vt:lpstr>
      <vt:lpstr>Office 佈景主題</vt:lpstr>
      <vt:lpstr>Ecommerce Analysis 電子商務分析</vt:lpstr>
      <vt:lpstr>目錄</vt:lpstr>
      <vt:lpstr>PowerPoint 簡報</vt:lpstr>
      <vt:lpstr> </vt:lpstr>
      <vt:lpstr> </vt:lpstr>
      <vt:lpstr>成品展示</vt:lpstr>
      <vt:lpstr> </vt:lpstr>
      <vt:lpstr>PowerPoint 簡報</vt:lpstr>
      <vt:lpstr>PowerPoint 簡報</vt:lpstr>
      <vt:lpstr>將不同網站的分類統整</vt:lpstr>
      <vt:lpstr>PowerPoint 簡報</vt:lpstr>
      <vt:lpstr>PowerPoint 簡報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Analysis 電子商務分析</dc:title>
  <cp:lastModifiedBy>Microsoft Office 使用者</cp:lastModifiedBy>
  <cp:revision>1</cp:revision>
  <dcterms:modified xsi:type="dcterms:W3CDTF">2018-01-11T03:15:58Z</dcterms:modified>
</cp:coreProperties>
</file>