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Quattrocento Sans"/>
      <p:regular r:id="rId32"/>
      <p:bold r:id="rId33"/>
      <p:italic r:id="rId34"/>
      <p:boldItalic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iIFw8Fd1ze6/oscjfd4wOMEJyo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QuattrocentoSans-bold.fntdata"/><Relationship Id="rId10" Type="http://schemas.openxmlformats.org/officeDocument/2006/relationships/slide" Target="slides/slide6.xml"/><Relationship Id="rId32" Type="http://schemas.openxmlformats.org/officeDocument/2006/relationships/font" Target="fonts/QuattrocentoSans-regular.fntdata"/><Relationship Id="rId13" Type="http://schemas.openxmlformats.org/officeDocument/2006/relationships/slide" Target="slides/slide9.xml"/><Relationship Id="rId35" Type="http://schemas.openxmlformats.org/officeDocument/2006/relationships/font" Target="fonts/QuattrocentoSans-boldItalic.fntdata"/><Relationship Id="rId12" Type="http://schemas.openxmlformats.org/officeDocument/2006/relationships/slide" Target="slides/slide8.xml"/><Relationship Id="rId34" Type="http://schemas.openxmlformats.org/officeDocument/2006/relationships/font" Target="fonts/QuattrocentoSans-italic.fntdata"/><Relationship Id="rId15" Type="http://schemas.openxmlformats.org/officeDocument/2006/relationships/slide" Target="slides/slide11.xml"/><Relationship Id="rId37" Type="http://schemas.openxmlformats.org/officeDocument/2006/relationships/font" Target="fonts/HelveticaNeue-bold.fntdata"/><Relationship Id="rId14" Type="http://schemas.openxmlformats.org/officeDocument/2006/relationships/slide" Target="slides/slide10.xml"/><Relationship Id="rId36" Type="http://schemas.openxmlformats.org/officeDocument/2006/relationships/font" Target="fonts/HelveticaNeue-regular.fntdata"/><Relationship Id="rId17" Type="http://schemas.openxmlformats.org/officeDocument/2006/relationships/slide" Target="slides/slide13.xml"/><Relationship Id="rId39" Type="http://schemas.openxmlformats.org/officeDocument/2006/relationships/font" Target="fonts/HelveticaNeue-boldItalic.fntdata"/><Relationship Id="rId16" Type="http://schemas.openxmlformats.org/officeDocument/2006/relationships/slide" Target="slides/slide12.xml"/><Relationship Id="rId38" Type="http://schemas.openxmlformats.org/officeDocument/2006/relationships/font" Target="fonts/HelveticaNeue-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 name="Shape 19"/>
        <p:cNvGrpSpPr/>
        <p:nvPr/>
      </p:nvGrpSpPr>
      <p:grpSpPr>
        <a:xfrm>
          <a:off x="0" y="0"/>
          <a:ext cx="0" cy="0"/>
          <a:chOff x="0" y="0"/>
          <a:chExt cx="0" cy="0"/>
        </a:xfrm>
      </p:grpSpPr>
      <p:sp>
        <p:nvSpPr>
          <p:cNvPr id="20" name="Google Shape;20;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2" name="Google Shape;22;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 name="Google Shape;2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5183188" y="987425"/>
            <a:ext cx="6172200" cy="4873625"/>
          </a:xfrm>
          <a:prstGeom prst="rect">
            <a:avLst/>
          </a:prstGeom>
          <a:noFill/>
          <a:ln>
            <a:noFill/>
          </a:ln>
        </p:spPr>
      </p:sp>
      <p:sp>
        <p:nvSpPr>
          <p:cNvPr id="68" name="Google Shape;68;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5.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32.png"/><Relationship Id="rId5" Type="http://schemas.openxmlformats.org/officeDocument/2006/relationships/image" Target="../media/image43.png"/><Relationship Id="rId6"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png"/><Relationship Id="rId4" Type="http://schemas.openxmlformats.org/officeDocument/2006/relationships/image" Target="../media/image38.png"/><Relationship Id="rId5"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1.png"/><Relationship Id="rId4" Type="http://schemas.openxmlformats.org/officeDocument/2006/relationships/hyperlink" Target="https://github.com/SQLPlayer/azure.datafactory.tools/blob/master/README.md" TargetMode="External"/><Relationship Id="rId5" Type="http://schemas.openxmlformats.org/officeDocument/2006/relationships/image" Target="../media/image40.png"/><Relationship Id="rId6"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2.png"/><Relationship Id="rId4" Type="http://schemas.openxmlformats.org/officeDocument/2006/relationships/image" Target="../media/image47.png"/><Relationship Id="rId5" Type="http://schemas.openxmlformats.org/officeDocument/2006/relationships/image" Target="../media/image4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5.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9.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30.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584200" y="573302"/>
            <a:ext cx="3632200" cy="5078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Overview</a:t>
            </a:r>
            <a:endParaRPr b="0" i="0" sz="4400" u="none" cap="none" strike="noStrike">
              <a:solidFill>
                <a:schemeClr val="dk1"/>
              </a:solidFill>
              <a:latin typeface="Calibri"/>
              <a:ea typeface="Calibri"/>
              <a:cs typeface="Calibri"/>
              <a:sym typeface="Calibri"/>
            </a:endParaRPr>
          </a:p>
        </p:txBody>
      </p:sp>
      <p:grpSp>
        <p:nvGrpSpPr>
          <p:cNvPr id="90" name="Google Shape;90;p1"/>
          <p:cNvGrpSpPr/>
          <p:nvPr/>
        </p:nvGrpSpPr>
        <p:grpSpPr>
          <a:xfrm>
            <a:off x="1828800" y="1542249"/>
            <a:ext cx="9448800" cy="1490616"/>
            <a:chOff x="4114800" y="3039296"/>
            <a:chExt cx="14173200" cy="2235924"/>
          </a:xfrm>
        </p:grpSpPr>
        <p:grpSp>
          <p:nvGrpSpPr>
            <p:cNvPr id="91" name="Google Shape;91;p1"/>
            <p:cNvGrpSpPr/>
            <p:nvPr/>
          </p:nvGrpSpPr>
          <p:grpSpPr>
            <a:xfrm>
              <a:off x="6477000" y="3291919"/>
              <a:ext cx="11811000" cy="1983301"/>
              <a:chOff x="6477000" y="3236765"/>
              <a:chExt cx="11811000" cy="1983301"/>
            </a:xfrm>
          </p:grpSpPr>
          <p:sp>
            <p:nvSpPr>
              <p:cNvPr id="92" name="Google Shape;92;p1"/>
              <p:cNvSpPr txBox="1"/>
              <p:nvPr/>
            </p:nvSpPr>
            <p:spPr>
              <a:xfrm>
                <a:off x="6477000" y="3850844"/>
                <a:ext cx="11811000" cy="13692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333" u="none" cap="none" strike="noStrike">
                    <a:solidFill>
                      <a:schemeClr val="dk1"/>
                    </a:solidFill>
                    <a:latin typeface="Calibri"/>
                    <a:ea typeface="Calibri"/>
                    <a:cs typeface="Calibri"/>
                    <a:sym typeface="Calibri"/>
                  </a:rPr>
                  <a:t>The continuous process of managing the life of an application through governance, development and maintenance. In addition, ALM involves various phases throughout the implementation cycle where many different participants form many different backgrounds (i.e. IT, project managers, consultants, etc.) will be involved in managing various ALM features.</a:t>
                </a:r>
                <a:endParaRPr sz="1333">
                  <a:solidFill>
                    <a:schemeClr val="dk1"/>
                  </a:solidFill>
                  <a:latin typeface="Calibri"/>
                  <a:ea typeface="Calibri"/>
                  <a:cs typeface="Calibri"/>
                  <a:sym typeface="Calibri"/>
                </a:endParaRPr>
              </a:p>
            </p:txBody>
          </p:sp>
          <p:sp>
            <p:nvSpPr>
              <p:cNvPr id="93" name="Google Shape;93;p1"/>
              <p:cNvSpPr txBox="1"/>
              <p:nvPr/>
            </p:nvSpPr>
            <p:spPr>
              <a:xfrm>
                <a:off x="6477000" y="3236765"/>
                <a:ext cx="89154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Application Lifecycle Management (ALM)</a:t>
                </a:r>
                <a:endParaRPr sz="2400">
                  <a:solidFill>
                    <a:schemeClr val="dk1"/>
                  </a:solidFill>
                  <a:latin typeface="Calibri"/>
                  <a:ea typeface="Calibri"/>
                  <a:cs typeface="Calibri"/>
                  <a:sym typeface="Calibri"/>
                </a:endParaRPr>
              </a:p>
            </p:txBody>
          </p:sp>
        </p:grpSp>
        <p:sp>
          <p:nvSpPr>
            <p:cNvPr id="94" name="Google Shape;94;p1"/>
            <p:cNvSpPr/>
            <p:nvPr/>
          </p:nvSpPr>
          <p:spPr>
            <a:xfrm>
              <a:off x="4114800" y="3039296"/>
              <a:ext cx="1827212" cy="1827212"/>
            </a:xfrm>
            <a:prstGeom prst="ellipse">
              <a:avLst/>
            </a:prstGeom>
            <a:solidFill>
              <a:schemeClr val="accent1"/>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b="1" sz="2667">
                <a:solidFill>
                  <a:schemeClr val="lt1"/>
                </a:solidFill>
                <a:latin typeface="Calibri"/>
                <a:ea typeface="Calibri"/>
                <a:cs typeface="Calibri"/>
                <a:sym typeface="Calibri"/>
              </a:endParaRPr>
            </a:p>
          </p:txBody>
        </p:sp>
      </p:grpSp>
      <p:grpSp>
        <p:nvGrpSpPr>
          <p:cNvPr id="95" name="Google Shape;95;p1"/>
          <p:cNvGrpSpPr/>
          <p:nvPr/>
        </p:nvGrpSpPr>
        <p:grpSpPr>
          <a:xfrm>
            <a:off x="1955271" y="3073468"/>
            <a:ext cx="9322329" cy="1343702"/>
            <a:chOff x="4304506" y="5132822"/>
            <a:chExt cx="13983494" cy="2015552"/>
          </a:xfrm>
        </p:grpSpPr>
        <p:sp>
          <p:nvSpPr>
            <p:cNvPr id="96" name="Google Shape;96;p1"/>
            <p:cNvSpPr/>
            <p:nvPr/>
          </p:nvSpPr>
          <p:spPr>
            <a:xfrm>
              <a:off x="4304506" y="5218497"/>
              <a:ext cx="1447800" cy="1447800"/>
            </a:xfrm>
            <a:prstGeom prst="ellipse">
              <a:avLst/>
            </a:prstGeom>
            <a:solidFill>
              <a:schemeClr val="dk2"/>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b="1" sz="1600">
                <a:solidFill>
                  <a:schemeClr val="lt1"/>
                </a:solidFill>
                <a:latin typeface="Calibri"/>
                <a:ea typeface="Calibri"/>
                <a:cs typeface="Calibri"/>
                <a:sym typeface="Calibri"/>
              </a:endParaRPr>
            </a:p>
          </p:txBody>
        </p:sp>
        <p:grpSp>
          <p:nvGrpSpPr>
            <p:cNvPr id="97" name="Google Shape;97;p1"/>
            <p:cNvGrpSpPr/>
            <p:nvPr/>
          </p:nvGrpSpPr>
          <p:grpSpPr>
            <a:xfrm>
              <a:off x="6477000" y="5132822"/>
              <a:ext cx="11811000" cy="2015552"/>
              <a:chOff x="6477000" y="5091785"/>
              <a:chExt cx="11811000" cy="2015552"/>
            </a:xfrm>
          </p:grpSpPr>
          <p:sp>
            <p:nvSpPr>
              <p:cNvPr id="98" name="Google Shape;98;p1"/>
              <p:cNvSpPr txBox="1"/>
              <p:nvPr/>
            </p:nvSpPr>
            <p:spPr>
              <a:xfrm>
                <a:off x="6477000" y="5738117"/>
                <a:ext cx="11811000" cy="1369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1"/>
                    </a:solidFill>
                    <a:latin typeface="Calibri"/>
                    <a:ea typeface="Calibri"/>
                    <a:cs typeface="Calibri"/>
                    <a:sym typeface="Calibri"/>
                  </a:rPr>
                  <a:t>Azure DevOps Services is a cloud service for collaborating on code development. It provides an integrated set of features that you access through your web browser or IDE client. Azure DevOps is the backbone tool to control and protect new and existing objects to Azure DevOps. Through collaboration in this portal, functional and technical teams can facilitate efficient task assignment and completion.</a:t>
                </a:r>
                <a:endParaRPr sz="1333">
                  <a:solidFill>
                    <a:schemeClr val="dk1"/>
                  </a:solidFill>
                  <a:latin typeface="Calibri"/>
                  <a:ea typeface="Calibri"/>
                  <a:cs typeface="Calibri"/>
                  <a:sym typeface="Calibri"/>
                </a:endParaRPr>
              </a:p>
            </p:txBody>
          </p:sp>
          <p:sp>
            <p:nvSpPr>
              <p:cNvPr id="99" name="Google Shape;99;p1"/>
              <p:cNvSpPr txBox="1"/>
              <p:nvPr/>
            </p:nvSpPr>
            <p:spPr>
              <a:xfrm>
                <a:off x="6477000" y="5091785"/>
                <a:ext cx="80010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Azure DevOps Services (Formerly VSTS)</a:t>
                </a:r>
                <a:endParaRPr sz="2400">
                  <a:solidFill>
                    <a:schemeClr val="dk1"/>
                  </a:solidFill>
                  <a:latin typeface="Calibri"/>
                  <a:ea typeface="Calibri"/>
                  <a:cs typeface="Calibri"/>
                  <a:sym typeface="Calibri"/>
                </a:endParaRPr>
              </a:p>
            </p:txBody>
          </p:sp>
        </p:grpSp>
      </p:grpSp>
      <p:grpSp>
        <p:nvGrpSpPr>
          <p:cNvPr id="100" name="Google Shape;100;p1"/>
          <p:cNvGrpSpPr/>
          <p:nvPr/>
        </p:nvGrpSpPr>
        <p:grpSpPr>
          <a:xfrm>
            <a:off x="2107671" y="4505170"/>
            <a:ext cx="9169929" cy="2142682"/>
            <a:chOff x="4533106" y="6853257"/>
            <a:chExt cx="13754894" cy="3214022"/>
          </a:xfrm>
        </p:grpSpPr>
        <p:sp>
          <p:nvSpPr>
            <p:cNvPr id="101" name="Google Shape;101;p1"/>
            <p:cNvSpPr/>
            <p:nvPr/>
          </p:nvSpPr>
          <p:spPr>
            <a:xfrm>
              <a:off x="4533106" y="7018940"/>
              <a:ext cx="990600" cy="990600"/>
            </a:xfrm>
            <a:prstGeom prst="ellipse">
              <a:avLst/>
            </a:prstGeom>
            <a:solidFill>
              <a:schemeClr val="accent2"/>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b="1" sz="1200">
                <a:solidFill>
                  <a:schemeClr val="lt1"/>
                </a:solidFill>
                <a:latin typeface="Calibri"/>
                <a:ea typeface="Calibri"/>
                <a:cs typeface="Calibri"/>
                <a:sym typeface="Calibri"/>
              </a:endParaRPr>
            </a:p>
          </p:txBody>
        </p:sp>
        <p:grpSp>
          <p:nvGrpSpPr>
            <p:cNvPr id="102" name="Google Shape;102;p1"/>
            <p:cNvGrpSpPr/>
            <p:nvPr/>
          </p:nvGrpSpPr>
          <p:grpSpPr>
            <a:xfrm>
              <a:off x="6477000" y="6853257"/>
              <a:ext cx="11811000" cy="3214022"/>
              <a:chOff x="6477000" y="6853257"/>
              <a:chExt cx="11811000" cy="3214022"/>
            </a:xfrm>
          </p:grpSpPr>
          <p:sp>
            <p:nvSpPr>
              <p:cNvPr id="103" name="Google Shape;103;p1"/>
              <p:cNvSpPr txBox="1"/>
              <p:nvPr/>
            </p:nvSpPr>
            <p:spPr>
              <a:xfrm>
                <a:off x="6477000" y="7467337"/>
                <a:ext cx="11811000" cy="25999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1"/>
                    </a:solidFill>
                    <a:latin typeface="Calibri"/>
                    <a:ea typeface="Calibri"/>
                    <a:cs typeface="Calibri"/>
                    <a:sym typeface="Calibri"/>
                  </a:rPr>
                  <a:t>Prerequisites for members of the functional group in ALM;</a:t>
                </a:r>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Must be added to the appropriate Active Directory (AD) group</a:t>
                </a:r>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Must be added to the ALM appropriate group</a:t>
                </a:r>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Link to ALM Portal Workspace</a:t>
                </a:r>
                <a:endParaRPr/>
              </a:p>
              <a:p>
                <a:pPr indent="0" lvl="0" marL="0" marR="0" rtl="0" algn="l">
                  <a:spcBef>
                    <a:spcPts val="0"/>
                  </a:spcBef>
                  <a:spcAft>
                    <a:spcPts val="0"/>
                  </a:spcAft>
                  <a:buNone/>
                </a:pPr>
                <a:r>
                  <a:rPr lang="en-US" sz="1333">
                    <a:solidFill>
                      <a:schemeClr val="dk1"/>
                    </a:solidFill>
                    <a:latin typeface="Calibri"/>
                    <a:ea typeface="Calibri"/>
                    <a:cs typeface="Calibri"/>
                    <a:sym typeface="Calibri"/>
                  </a:rPr>
                  <a:t>Tools</a:t>
                </a:r>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Internet Explorer (IE) version 9,10 or 11</a:t>
                </a:r>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Chrome version - latest</a:t>
                </a:r>
                <a:endParaRPr/>
              </a:p>
              <a:p>
                <a:pPr indent="0" lvl="0" marL="0" marR="0" rtl="0" algn="l">
                  <a:spcBef>
                    <a:spcPts val="0"/>
                  </a:spcBef>
                  <a:spcAft>
                    <a:spcPts val="0"/>
                  </a:spcAft>
                  <a:buNone/>
                </a:pPr>
                <a:r>
                  <a:t/>
                </a:r>
                <a:endParaRPr sz="1333">
                  <a:solidFill>
                    <a:schemeClr val="dk2"/>
                  </a:solidFill>
                  <a:latin typeface="Calibri"/>
                  <a:ea typeface="Calibri"/>
                  <a:cs typeface="Calibri"/>
                  <a:sym typeface="Calibri"/>
                </a:endParaRPr>
              </a:p>
            </p:txBody>
          </p:sp>
          <p:sp>
            <p:nvSpPr>
              <p:cNvPr id="104" name="Google Shape;104;p1"/>
              <p:cNvSpPr txBox="1"/>
              <p:nvPr/>
            </p:nvSpPr>
            <p:spPr>
              <a:xfrm>
                <a:off x="6477000" y="6853257"/>
                <a:ext cx="8382000"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Prerequisites and Tools</a:t>
                </a:r>
                <a:endParaRPr sz="2400">
                  <a:solidFill>
                    <a:schemeClr val="dk1"/>
                  </a:solidFill>
                  <a:latin typeface="Calibri"/>
                  <a:ea typeface="Calibri"/>
                  <a:cs typeface="Calibri"/>
                  <a:sym typeface="Calibri"/>
                </a:endParaRPr>
              </a:p>
            </p:txBody>
          </p:sp>
        </p:grpSp>
      </p:grpSp>
      <p:sp>
        <p:nvSpPr>
          <p:cNvPr id="105" name="Google Shape;105;p1"/>
          <p:cNvSpPr/>
          <p:nvPr/>
        </p:nvSpPr>
        <p:spPr>
          <a:xfrm>
            <a:off x="2166620" y="3385234"/>
            <a:ext cx="542501" cy="436363"/>
          </a:xfrm>
          <a:custGeom>
            <a:rect b="b" l="l" r="r" t="t"/>
            <a:pathLst>
              <a:path extrusionOk="0" h="144" w="176">
                <a:moveTo>
                  <a:pt x="175" y="69"/>
                </a:moveTo>
                <a:cubicBezTo>
                  <a:pt x="151" y="45"/>
                  <a:pt x="151" y="45"/>
                  <a:pt x="151" y="45"/>
                </a:cubicBezTo>
                <a:cubicBezTo>
                  <a:pt x="150" y="44"/>
                  <a:pt x="149" y="44"/>
                  <a:pt x="148" y="44"/>
                </a:cubicBezTo>
                <a:cubicBezTo>
                  <a:pt x="146" y="44"/>
                  <a:pt x="144" y="46"/>
                  <a:pt x="144" y="48"/>
                </a:cubicBezTo>
                <a:cubicBezTo>
                  <a:pt x="144" y="49"/>
                  <a:pt x="144" y="50"/>
                  <a:pt x="145" y="51"/>
                </a:cubicBezTo>
                <a:cubicBezTo>
                  <a:pt x="162" y="68"/>
                  <a:pt x="162" y="68"/>
                  <a:pt x="162" y="68"/>
                </a:cubicBezTo>
                <a:cubicBezTo>
                  <a:pt x="66" y="68"/>
                  <a:pt x="66" y="68"/>
                  <a:pt x="66" y="68"/>
                </a:cubicBezTo>
                <a:cubicBezTo>
                  <a:pt x="120" y="14"/>
                  <a:pt x="120" y="14"/>
                  <a:pt x="120" y="14"/>
                </a:cubicBezTo>
                <a:cubicBezTo>
                  <a:pt x="120" y="36"/>
                  <a:pt x="120" y="36"/>
                  <a:pt x="120" y="36"/>
                </a:cubicBezTo>
                <a:cubicBezTo>
                  <a:pt x="120" y="38"/>
                  <a:pt x="122" y="40"/>
                  <a:pt x="124" y="40"/>
                </a:cubicBezTo>
                <a:cubicBezTo>
                  <a:pt x="126" y="40"/>
                  <a:pt x="128" y="38"/>
                  <a:pt x="128" y="36"/>
                </a:cubicBezTo>
                <a:cubicBezTo>
                  <a:pt x="128" y="4"/>
                  <a:pt x="128" y="4"/>
                  <a:pt x="128" y="4"/>
                </a:cubicBezTo>
                <a:cubicBezTo>
                  <a:pt x="128" y="2"/>
                  <a:pt x="126" y="0"/>
                  <a:pt x="124" y="0"/>
                </a:cubicBezTo>
                <a:cubicBezTo>
                  <a:pt x="92" y="0"/>
                  <a:pt x="92" y="0"/>
                  <a:pt x="92" y="0"/>
                </a:cubicBezTo>
                <a:cubicBezTo>
                  <a:pt x="90" y="0"/>
                  <a:pt x="88" y="2"/>
                  <a:pt x="88" y="4"/>
                </a:cubicBezTo>
                <a:cubicBezTo>
                  <a:pt x="88" y="6"/>
                  <a:pt x="90" y="8"/>
                  <a:pt x="92" y="8"/>
                </a:cubicBezTo>
                <a:cubicBezTo>
                  <a:pt x="114" y="8"/>
                  <a:pt x="114" y="8"/>
                  <a:pt x="114" y="8"/>
                </a:cubicBezTo>
                <a:cubicBezTo>
                  <a:pt x="54" y="68"/>
                  <a:pt x="54" y="68"/>
                  <a:pt x="54" y="68"/>
                </a:cubicBezTo>
                <a:cubicBezTo>
                  <a:pt x="31" y="68"/>
                  <a:pt x="31" y="68"/>
                  <a:pt x="31" y="68"/>
                </a:cubicBezTo>
                <a:cubicBezTo>
                  <a:pt x="30" y="61"/>
                  <a:pt x="23" y="56"/>
                  <a:pt x="16" y="56"/>
                </a:cubicBezTo>
                <a:cubicBezTo>
                  <a:pt x="7" y="56"/>
                  <a:pt x="0" y="63"/>
                  <a:pt x="0" y="72"/>
                </a:cubicBezTo>
                <a:cubicBezTo>
                  <a:pt x="0" y="81"/>
                  <a:pt x="7" y="88"/>
                  <a:pt x="16" y="88"/>
                </a:cubicBezTo>
                <a:cubicBezTo>
                  <a:pt x="23" y="88"/>
                  <a:pt x="30" y="83"/>
                  <a:pt x="31" y="76"/>
                </a:cubicBezTo>
                <a:cubicBezTo>
                  <a:pt x="54" y="76"/>
                  <a:pt x="54" y="76"/>
                  <a:pt x="54" y="76"/>
                </a:cubicBezTo>
                <a:cubicBezTo>
                  <a:pt x="114" y="136"/>
                  <a:pt x="114" y="136"/>
                  <a:pt x="114" y="136"/>
                </a:cubicBezTo>
                <a:cubicBezTo>
                  <a:pt x="92" y="136"/>
                  <a:pt x="92" y="136"/>
                  <a:pt x="92" y="136"/>
                </a:cubicBezTo>
                <a:cubicBezTo>
                  <a:pt x="90" y="136"/>
                  <a:pt x="88" y="138"/>
                  <a:pt x="88" y="140"/>
                </a:cubicBezTo>
                <a:cubicBezTo>
                  <a:pt x="88" y="142"/>
                  <a:pt x="90" y="144"/>
                  <a:pt x="92" y="144"/>
                </a:cubicBezTo>
                <a:cubicBezTo>
                  <a:pt x="124" y="144"/>
                  <a:pt x="124" y="144"/>
                  <a:pt x="124" y="144"/>
                </a:cubicBezTo>
                <a:cubicBezTo>
                  <a:pt x="126" y="144"/>
                  <a:pt x="128" y="142"/>
                  <a:pt x="128" y="140"/>
                </a:cubicBezTo>
                <a:cubicBezTo>
                  <a:pt x="128" y="108"/>
                  <a:pt x="128" y="108"/>
                  <a:pt x="128" y="108"/>
                </a:cubicBezTo>
                <a:cubicBezTo>
                  <a:pt x="128" y="106"/>
                  <a:pt x="126" y="104"/>
                  <a:pt x="124" y="104"/>
                </a:cubicBezTo>
                <a:cubicBezTo>
                  <a:pt x="122" y="104"/>
                  <a:pt x="120" y="106"/>
                  <a:pt x="120" y="108"/>
                </a:cubicBezTo>
                <a:cubicBezTo>
                  <a:pt x="120" y="130"/>
                  <a:pt x="120" y="130"/>
                  <a:pt x="120" y="130"/>
                </a:cubicBezTo>
                <a:cubicBezTo>
                  <a:pt x="66" y="76"/>
                  <a:pt x="66" y="76"/>
                  <a:pt x="66" y="76"/>
                </a:cubicBezTo>
                <a:cubicBezTo>
                  <a:pt x="162" y="76"/>
                  <a:pt x="162" y="76"/>
                  <a:pt x="162" y="76"/>
                </a:cubicBezTo>
                <a:cubicBezTo>
                  <a:pt x="145" y="93"/>
                  <a:pt x="145" y="93"/>
                  <a:pt x="145" y="93"/>
                </a:cubicBezTo>
                <a:cubicBezTo>
                  <a:pt x="144" y="94"/>
                  <a:pt x="144" y="95"/>
                  <a:pt x="144" y="96"/>
                </a:cubicBezTo>
                <a:cubicBezTo>
                  <a:pt x="144" y="98"/>
                  <a:pt x="146" y="100"/>
                  <a:pt x="148" y="100"/>
                </a:cubicBezTo>
                <a:cubicBezTo>
                  <a:pt x="149" y="100"/>
                  <a:pt x="150" y="100"/>
                  <a:pt x="151" y="99"/>
                </a:cubicBezTo>
                <a:cubicBezTo>
                  <a:pt x="175" y="75"/>
                  <a:pt x="175" y="75"/>
                  <a:pt x="175" y="75"/>
                </a:cubicBezTo>
                <a:cubicBezTo>
                  <a:pt x="176" y="74"/>
                  <a:pt x="176" y="73"/>
                  <a:pt x="176" y="72"/>
                </a:cubicBezTo>
                <a:cubicBezTo>
                  <a:pt x="176" y="71"/>
                  <a:pt x="176" y="70"/>
                  <a:pt x="175" y="69"/>
                </a:cubicBezTo>
                <a:moveTo>
                  <a:pt x="16" y="80"/>
                </a:moveTo>
                <a:cubicBezTo>
                  <a:pt x="12" y="80"/>
                  <a:pt x="8" y="76"/>
                  <a:pt x="8" y="72"/>
                </a:cubicBezTo>
                <a:cubicBezTo>
                  <a:pt x="8" y="68"/>
                  <a:pt x="12" y="64"/>
                  <a:pt x="16" y="64"/>
                </a:cubicBezTo>
                <a:cubicBezTo>
                  <a:pt x="20" y="64"/>
                  <a:pt x="24" y="68"/>
                  <a:pt x="24" y="72"/>
                </a:cubicBezTo>
                <a:cubicBezTo>
                  <a:pt x="24" y="76"/>
                  <a:pt x="20" y="80"/>
                  <a:pt x="16" y="80"/>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A091B"/>
              </a:solidFill>
              <a:latin typeface="Calibri"/>
              <a:ea typeface="Calibri"/>
              <a:cs typeface="Calibri"/>
              <a:sym typeface="Calibri"/>
            </a:endParaRPr>
          </a:p>
        </p:txBody>
      </p:sp>
      <p:sp>
        <p:nvSpPr>
          <p:cNvPr id="106" name="Google Shape;106;p1"/>
          <p:cNvSpPr/>
          <p:nvPr/>
        </p:nvSpPr>
        <p:spPr>
          <a:xfrm>
            <a:off x="2107671" y="1809491"/>
            <a:ext cx="685800" cy="685800"/>
          </a:xfrm>
          <a:custGeom>
            <a:rect b="b" l="l" r="r" t="t"/>
            <a:pathLst>
              <a:path extrusionOk="0" h="176" w="176">
                <a:moveTo>
                  <a:pt x="88" y="80"/>
                </a:moveTo>
                <a:cubicBezTo>
                  <a:pt x="84" y="80"/>
                  <a:pt x="80" y="84"/>
                  <a:pt x="80" y="88"/>
                </a:cubicBezTo>
                <a:cubicBezTo>
                  <a:pt x="80" y="92"/>
                  <a:pt x="84" y="96"/>
                  <a:pt x="88" y="96"/>
                </a:cubicBezTo>
                <a:cubicBezTo>
                  <a:pt x="92" y="96"/>
                  <a:pt x="96" y="92"/>
                  <a:pt x="96" y="88"/>
                </a:cubicBezTo>
                <a:cubicBezTo>
                  <a:pt x="96" y="84"/>
                  <a:pt x="92" y="80"/>
                  <a:pt x="88" y="80"/>
                </a:cubicBezTo>
                <a:moveTo>
                  <a:pt x="176" y="88"/>
                </a:moveTo>
                <a:cubicBezTo>
                  <a:pt x="176" y="78"/>
                  <a:pt x="164" y="70"/>
                  <a:pt x="146" y="64"/>
                </a:cubicBezTo>
                <a:cubicBezTo>
                  <a:pt x="155" y="47"/>
                  <a:pt x="157" y="33"/>
                  <a:pt x="150" y="26"/>
                </a:cubicBezTo>
                <a:cubicBezTo>
                  <a:pt x="143" y="19"/>
                  <a:pt x="129" y="21"/>
                  <a:pt x="112" y="30"/>
                </a:cubicBezTo>
                <a:cubicBezTo>
                  <a:pt x="106" y="12"/>
                  <a:pt x="98" y="0"/>
                  <a:pt x="88" y="0"/>
                </a:cubicBezTo>
                <a:cubicBezTo>
                  <a:pt x="78" y="0"/>
                  <a:pt x="70" y="12"/>
                  <a:pt x="64" y="30"/>
                </a:cubicBezTo>
                <a:cubicBezTo>
                  <a:pt x="47" y="21"/>
                  <a:pt x="33" y="19"/>
                  <a:pt x="26" y="26"/>
                </a:cubicBezTo>
                <a:cubicBezTo>
                  <a:pt x="19" y="33"/>
                  <a:pt x="21" y="47"/>
                  <a:pt x="30" y="64"/>
                </a:cubicBezTo>
                <a:cubicBezTo>
                  <a:pt x="12" y="70"/>
                  <a:pt x="0" y="78"/>
                  <a:pt x="0" y="88"/>
                </a:cubicBezTo>
                <a:cubicBezTo>
                  <a:pt x="0" y="98"/>
                  <a:pt x="12" y="106"/>
                  <a:pt x="30" y="112"/>
                </a:cubicBezTo>
                <a:cubicBezTo>
                  <a:pt x="21" y="129"/>
                  <a:pt x="19" y="143"/>
                  <a:pt x="26" y="150"/>
                </a:cubicBezTo>
                <a:cubicBezTo>
                  <a:pt x="33" y="157"/>
                  <a:pt x="47" y="155"/>
                  <a:pt x="64" y="146"/>
                </a:cubicBezTo>
                <a:cubicBezTo>
                  <a:pt x="70" y="164"/>
                  <a:pt x="78" y="176"/>
                  <a:pt x="88" y="176"/>
                </a:cubicBezTo>
                <a:cubicBezTo>
                  <a:pt x="98" y="176"/>
                  <a:pt x="106" y="164"/>
                  <a:pt x="112" y="146"/>
                </a:cubicBezTo>
                <a:cubicBezTo>
                  <a:pt x="129" y="155"/>
                  <a:pt x="143" y="157"/>
                  <a:pt x="150" y="150"/>
                </a:cubicBezTo>
                <a:cubicBezTo>
                  <a:pt x="157" y="143"/>
                  <a:pt x="155" y="129"/>
                  <a:pt x="146" y="112"/>
                </a:cubicBezTo>
                <a:cubicBezTo>
                  <a:pt x="164" y="106"/>
                  <a:pt x="176" y="98"/>
                  <a:pt x="176" y="88"/>
                </a:cubicBezTo>
                <a:moveTo>
                  <a:pt x="8" y="88"/>
                </a:moveTo>
                <a:cubicBezTo>
                  <a:pt x="8" y="81"/>
                  <a:pt x="18" y="75"/>
                  <a:pt x="34" y="70"/>
                </a:cubicBezTo>
                <a:cubicBezTo>
                  <a:pt x="37" y="76"/>
                  <a:pt x="41" y="82"/>
                  <a:pt x="46" y="88"/>
                </a:cubicBezTo>
                <a:cubicBezTo>
                  <a:pt x="41" y="94"/>
                  <a:pt x="37" y="100"/>
                  <a:pt x="34" y="106"/>
                </a:cubicBezTo>
                <a:cubicBezTo>
                  <a:pt x="18" y="101"/>
                  <a:pt x="8" y="95"/>
                  <a:pt x="8" y="88"/>
                </a:cubicBezTo>
                <a:moveTo>
                  <a:pt x="56" y="75"/>
                </a:moveTo>
                <a:cubicBezTo>
                  <a:pt x="54" y="77"/>
                  <a:pt x="52" y="79"/>
                  <a:pt x="50" y="82"/>
                </a:cubicBezTo>
                <a:cubicBezTo>
                  <a:pt x="47" y="77"/>
                  <a:pt x="44" y="73"/>
                  <a:pt x="41" y="69"/>
                </a:cubicBezTo>
                <a:cubicBezTo>
                  <a:pt x="46" y="67"/>
                  <a:pt x="51" y="67"/>
                  <a:pt x="57" y="66"/>
                </a:cubicBezTo>
                <a:cubicBezTo>
                  <a:pt x="57" y="69"/>
                  <a:pt x="57" y="72"/>
                  <a:pt x="56" y="75"/>
                </a:cubicBezTo>
                <a:moveTo>
                  <a:pt x="57" y="110"/>
                </a:moveTo>
                <a:cubicBezTo>
                  <a:pt x="51" y="109"/>
                  <a:pt x="46" y="109"/>
                  <a:pt x="41" y="107"/>
                </a:cubicBezTo>
                <a:cubicBezTo>
                  <a:pt x="44" y="103"/>
                  <a:pt x="47" y="99"/>
                  <a:pt x="50" y="94"/>
                </a:cubicBezTo>
                <a:cubicBezTo>
                  <a:pt x="52" y="97"/>
                  <a:pt x="54" y="99"/>
                  <a:pt x="56" y="101"/>
                </a:cubicBezTo>
                <a:cubicBezTo>
                  <a:pt x="57" y="104"/>
                  <a:pt x="57" y="107"/>
                  <a:pt x="57" y="110"/>
                </a:cubicBezTo>
                <a:moveTo>
                  <a:pt x="31" y="145"/>
                </a:moveTo>
                <a:cubicBezTo>
                  <a:pt x="27" y="140"/>
                  <a:pt x="29" y="128"/>
                  <a:pt x="37" y="114"/>
                </a:cubicBezTo>
                <a:cubicBezTo>
                  <a:pt x="44" y="116"/>
                  <a:pt x="50" y="117"/>
                  <a:pt x="58" y="118"/>
                </a:cubicBezTo>
                <a:cubicBezTo>
                  <a:pt x="59" y="126"/>
                  <a:pt x="60" y="132"/>
                  <a:pt x="62" y="139"/>
                </a:cubicBezTo>
                <a:cubicBezTo>
                  <a:pt x="48" y="147"/>
                  <a:pt x="36" y="149"/>
                  <a:pt x="31" y="145"/>
                </a:cubicBezTo>
                <a:moveTo>
                  <a:pt x="58" y="58"/>
                </a:moveTo>
                <a:cubicBezTo>
                  <a:pt x="50" y="59"/>
                  <a:pt x="44" y="60"/>
                  <a:pt x="37" y="62"/>
                </a:cubicBezTo>
                <a:cubicBezTo>
                  <a:pt x="29" y="48"/>
                  <a:pt x="27" y="36"/>
                  <a:pt x="31" y="31"/>
                </a:cubicBezTo>
                <a:cubicBezTo>
                  <a:pt x="36" y="27"/>
                  <a:pt x="48" y="29"/>
                  <a:pt x="62" y="37"/>
                </a:cubicBezTo>
                <a:cubicBezTo>
                  <a:pt x="60" y="43"/>
                  <a:pt x="59" y="50"/>
                  <a:pt x="58" y="58"/>
                </a:cubicBezTo>
                <a:moveTo>
                  <a:pt x="110" y="57"/>
                </a:moveTo>
                <a:cubicBezTo>
                  <a:pt x="107" y="57"/>
                  <a:pt x="104" y="57"/>
                  <a:pt x="101" y="56"/>
                </a:cubicBezTo>
                <a:cubicBezTo>
                  <a:pt x="99" y="54"/>
                  <a:pt x="97" y="52"/>
                  <a:pt x="94" y="50"/>
                </a:cubicBezTo>
                <a:cubicBezTo>
                  <a:pt x="99" y="47"/>
                  <a:pt x="103" y="44"/>
                  <a:pt x="107" y="41"/>
                </a:cubicBezTo>
                <a:cubicBezTo>
                  <a:pt x="109" y="46"/>
                  <a:pt x="109" y="51"/>
                  <a:pt x="110" y="57"/>
                </a:cubicBezTo>
                <a:moveTo>
                  <a:pt x="88" y="8"/>
                </a:moveTo>
                <a:cubicBezTo>
                  <a:pt x="95" y="8"/>
                  <a:pt x="101" y="18"/>
                  <a:pt x="106" y="34"/>
                </a:cubicBezTo>
                <a:cubicBezTo>
                  <a:pt x="100" y="37"/>
                  <a:pt x="94" y="41"/>
                  <a:pt x="88" y="46"/>
                </a:cubicBezTo>
                <a:cubicBezTo>
                  <a:pt x="82" y="41"/>
                  <a:pt x="76" y="37"/>
                  <a:pt x="70" y="34"/>
                </a:cubicBezTo>
                <a:cubicBezTo>
                  <a:pt x="75" y="18"/>
                  <a:pt x="81" y="8"/>
                  <a:pt x="88" y="8"/>
                </a:cubicBezTo>
                <a:moveTo>
                  <a:pt x="69" y="41"/>
                </a:moveTo>
                <a:cubicBezTo>
                  <a:pt x="73" y="44"/>
                  <a:pt x="77" y="47"/>
                  <a:pt x="82" y="50"/>
                </a:cubicBezTo>
                <a:cubicBezTo>
                  <a:pt x="79" y="52"/>
                  <a:pt x="77" y="54"/>
                  <a:pt x="75" y="56"/>
                </a:cubicBezTo>
                <a:cubicBezTo>
                  <a:pt x="72" y="57"/>
                  <a:pt x="69" y="57"/>
                  <a:pt x="66" y="57"/>
                </a:cubicBezTo>
                <a:cubicBezTo>
                  <a:pt x="67" y="51"/>
                  <a:pt x="67" y="46"/>
                  <a:pt x="69" y="41"/>
                </a:cubicBezTo>
                <a:moveTo>
                  <a:pt x="66" y="119"/>
                </a:moveTo>
                <a:cubicBezTo>
                  <a:pt x="69" y="119"/>
                  <a:pt x="72" y="119"/>
                  <a:pt x="75" y="120"/>
                </a:cubicBezTo>
                <a:cubicBezTo>
                  <a:pt x="77" y="122"/>
                  <a:pt x="79" y="124"/>
                  <a:pt x="82" y="126"/>
                </a:cubicBezTo>
                <a:cubicBezTo>
                  <a:pt x="77" y="129"/>
                  <a:pt x="73" y="132"/>
                  <a:pt x="69" y="135"/>
                </a:cubicBezTo>
                <a:cubicBezTo>
                  <a:pt x="67" y="130"/>
                  <a:pt x="67" y="125"/>
                  <a:pt x="66" y="119"/>
                </a:cubicBezTo>
                <a:moveTo>
                  <a:pt x="88" y="168"/>
                </a:moveTo>
                <a:cubicBezTo>
                  <a:pt x="81" y="168"/>
                  <a:pt x="75" y="158"/>
                  <a:pt x="70" y="142"/>
                </a:cubicBezTo>
                <a:cubicBezTo>
                  <a:pt x="76" y="139"/>
                  <a:pt x="82" y="135"/>
                  <a:pt x="88" y="130"/>
                </a:cubicBezTo>
                <a:cubicBezTo>
                  <a:pt x="94" y="135"/>
                  <a:pt x="100" y="139"/>
                  <a:pt x="106" y="142"/>
                </a:cubicBezTo>
                <a:cubicBezTo>
                  <a:pt x="101" y="158"/>
                  <a:pt x="95" y="168"/>
                  <a:pt x="88" y="168"/>
                </a:cubicBezTo>
                <a:moveTo>
                  <a:pt x="107" y="135"/>
                </a:moveTo>
                <a:cubicBezTo>
                  <a:pt x="103" y="132"/>
                  <a:pt x="99" y="129"/>
                  <a:pt x="94" y="126"/>
                </a:cubicBezTo>
                <a:cubicBezTo>
                  <a:pt x="97" y="124"/>
                  <a:pt x="99" y="122"/>
                  <a:pt x="101" y="120"/>
                </a:cubicBezTo>
                <a:cubicBezTo>
                  <a:pt x="104" y="119"/>
                  <a:pt x="107" y="119"/>
                  <a:pt x="110" y="119"/>
                </a:cubicBezTo>
                <a:cubicBezTo>
                  <a:pt x="109" y="125"/>
                  <a:pt x="109" y="130"/>
                  <a:pt x="107" y="135"/>
                </a:cubicBezTo>
                <a:moveTo>
                  <a:pt x="112" y="98"/>
                </a:moveTo>
                <a:cubicBezTo>
                  <a:pt x="110" y="100"/>
                  <a:pt x="107" y="103"/>
                  <a:pt x="105" y="105"/>
                </a:cubicBezTo>
                <a:cubicBezTo>
                  <a:pt x="103" y="107"/>
                  <a:pt x="100" y="110"/>
                  <a:pt x="98" y="112"/>
                </a:cubicBezTo>
                <a:cubicBezTo>
                  <a:pt x="95" y="112"/>
                  <a:pt x="91" y="112"/>
                  <a:pt x="88" y="112"/>
                </a:cubicBezTo>
                <a:cubicBezTo>
                  <a:pt x="85" y="112"/>
                  <a:pt x="81" y="112"/>
                  <a:pt x="78" y="112"/>
                </a:cubicBezTo>
                <a:cubicBezTo>
                  <a:pt x="76" y="110"/>
                  <a:pt x="73" y="107"/>
                  <a:pt x="71" y="105"/>
                </a:cubicBezTo>
                <a:cubicBezTo>
                  <a:pt x="69" y="103"/>
                  <a:pt x="66" y="100"/>
                  <a:pt x="64" y="98"/>
                </a:cubicBezTo>
                <a:cubicBezTo>
                  <a:pt x="64" y="95"/>
                  <a:pt x="64" y="91"/>
                  <a:pt x="64" y="88"/>
                </a:cubicBezTo>
                <a:cubicBezTo>
                  <a:pt x="64" y="85"/>
                  <a:pt x="64" y="81"/>
                  <a:pt x="64" y="78"/>
                </a:cubicBezTo>
                <a:cubicBezTo>
                  <a:pt x="66" y="76"/>
                  <a:pt x="69" y="73"/>
                  <a:pt x="71" y="71"/>
                </a:cubicBezTo>
                <a:cubicBezTo>
                  <a:pt x="73" y="69"/>
                  <a:pt x="76" y="66"/>
                  <a:pt x="78" y="64"/>
                </a:cubicBezTo>
                <a:cubicBezTo>
                  <a:pt x="81" y="64"/>
                  <a:pt x="85" y="64"/>
                  <a:pt x="88" y="64"/>
                </a:cubicBezTo>
                <a:cubicBezTo>
                  <a:pt x="91" y="64"/>
                  <a:pt x="95" y="64"/>
                  <a:pt x="98" y="64"/>
                </a:cubicBezTo>
                <a:cubicBezTo>
                  <a:pt x="100" y="66"/>
                  <a:pt x="103" y="69"/>
                  <a:pt x="105" y="71"/>
                </a:cubicBezTo>
                <a:cubicBezTo>
                  <a:pt x="107" y="73"/>
                  <a:pt x="110" y="76"/>
                  <a:pt x="112" y="78"/>
                </a:cubicBezTo>
                <a:cubicBezTo>
                  <a:pt x="112" y="81"/>
                  <a:pt x="112" y="85"/>
                  <a:pt x="112" y="88"/>
                </a:cubicBezTo>
                <a:cubicBezTo>
                  <a:pt x="112" y="91"/>
                  <a:pt x="112" y="95"/>
                  <a:pt x="112" y="98"/>
                </a:cubicBezTo>
                <a:moveTo>
                  <a:pt x="145" y="31"/>
                </a:moveTo>
                <a:cubicBezTo>
                  <a:pt x="149" y="36"/>
                  <a:pt x="147" y="48"/>
                  <a:pt x="139" y="62"/>
                </a:cubicBezTo>
                <a:cubicBezTo>
                  <a:pt x="133" y="60"/>
                  <a:pt x="126" y="59"/>
                  <a:pt x="118" y="58"/>
                </a:cubicBezTo>
                <a:cubicBezTo>
                  <a:pt x="117" y="50"/>
                  <a:pt x="116" y="43"/>
                  <a:pt x="114" y="37"/>
                </a:cubicBezTo>
                <a:cubicBezTo>
                  <a:pt x="128" y="29"/>
                  <a:pt x="140" y="27"/>
                  <a:pt x="145" y="31"/>
                </a:cubicBezTo>
                <a:moveTo>
                  <a:pt x="126" y="82"/>
                </a:moveTo>
                <a:cubicBezTo>
                  <a:pt x="124" y="79"/>
                  <a:pt x="122" y="77"/>
                  <a:pt x="120" y="75"/>
                </a:cubicBezTo>
                <a:cubicBezTo>
                  <a:pt x="119" y="72"/>
                  <a:pt x="119" y="69"/>
                  <a:pt x="119" y="66"/>
                </a:cubicBezTo>
                <a:cubicBezTo>
                  <a:pt x="125" y="67"/>
                  <a:pt x="130" y="67"/>
                  <a:pt x="135" y="69"/>
                </a:cubicBezTo>
                <a:cubicBezTo>
                  <a:pt x="132" y="73"/>
                  <a:pt x="129" y="77"/>
                  <a:pt x="126" y="82"/>
                </a:cubicBezTo>
                <a:moveTo>
                  <a:pt x="126" y="94"/>
                </a:moveTo>
                <a:cubicBezTo>
                  <a:pt x="129" y="99"/>
                  <a:pt x="132" y="103"/>
                  <a:pt x="135" y="107"/>
                </a:cubicBezTo>
                <a:cubicBezTo>
                  <a:pt x="130" y="109"/>
                  <a:pt x="125" y="109"/>
                  <a:pt x="119" y="110"/>
                </a:cubicBezTo>
                <a:cubicBezTo>
                  <a:pt x="119" y="107"/>
                  <a:pt x="119" y="104"/>
                  <a:pt x="120" y="101"/>
                </a:cubicBezTo>
                <a:cubicBezTo>
                  <a:pt x="122" y="99"/>
                  <a:pt x="124" y="97"/>
                  <a:pt x="126" y="94"/>
                </a:cubicBezTo>
                <a:moveTo>
                  <a:pt x="145" y="145"/>
                </a:moveTo>
                <a:cubicBezTo>
                  <a:pt x="140" y="149"/>
                  <a:pt x="128" y="147"/>
                  <a:pt x="114" y="139"/>
                </a:cubicBezTo>
                <a:cubicBezTo>
                  <a:pt x="116" y="132"/>
                  <a:pt x="117" y="126"/>
                  <a:pt x="118" y="118"/>
                </a:cubicBezTo>
                <a:cubicBezTo>
                  <a:pt x="126" y="117"/>
                  <a:pt x="133" y="116"/>
                  <a:pt x="139" y="114"/>
                </a:cubicBezTo>
                <a:cubicBezTo>
                  <a:pt x="147" y="128"/>
                  <a:pt x="149" y="140"/>
                  <a:pt x="145" y="145"/>
                </a:cubicBezTo>
                <a:moveTo>
                  <a:pt x="142" y="106"/>
                </a:moveTo>
                <a:cubicBezTo>
                  <a:pt x="139" y="100"/>
                  <a:pt x="135" y="94"/>
                  <a:pt x="130" y="88"/>
                </a:cubicBezTo>
                <a:cubicBezTo>
                  <a:pt x="135" y="82"/>
                  <a:pt x="139" y="76"/>
                  <a:pt x="142" y="70"/>
                </a:cubicBezTo>
                <a:cubicBezTo>
                  <a:pt x="158" y="75"/>
                  <a:pt x="168" y="81"/>
                  <a:pt x="168" y="88"/>
                </a:cubicBezTo>
                <a:cubicBezTo>
                  <a:pt x="168" y="95"/>
                  <a:pt x="158" y="101"/>
                  <a:pt x="142" y="106"/>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A091B"/>
              </a:solidFill>
              <a:latin typeface="Calibri"/>
              <a:ea typeface="Calibri"/>
              <a:cs typeface="Calibri"/>
              <a:sym typeface="Calibri"/>
            </a:endParaRPr>
          </a:p>
        </p:txBody>
      </p:sp>
      <p:sp>
        <p:nvSpPr>
          <p:cNvPr id="107" name="Google Shape;107;p1"/>
          <p:cNvSpPr/>
          <p:nvPr/>
        </p:nvSpPr>
        <p:spPr>
          <a:xfrm>
            <a:off x="2261129" y="4748894"/>
            <a:ext cx="378883" cy="398890"/>
          </a:xfrm>
          <a:custGeom>
            <a:rect b="b" l="l" r="r" t="t"/>
            <a:pathLst>
              <a:path extrusionOk="0" h="176" w="179">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A091B"/>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10"/>
          <p:cNvPicPr preferRelativeResize="0"/>
          <p:nvPr/>
        </p:nvPicPr>
        <p:blipFill rotWithShape="1">
          <a:blip r:embed="rId3">
            <a:alphaModFix/>
          </a:blip>
          <a:srcRect b="0" l="0" r="0" t="0"/>
          <a:stretch/>
        </p:blipFill>
        <p:spPr>
          <a:xfrm>
            <a:off x="5467503" y="1435100"/>
            <a:ext cx="5414129" cy="4691069"/>
          </a:xfrm>
          <a:prstGeom prst="rect">
            <a:avLst/>
          </a:prstGeom>
          <a:solidFill>
            <a:schemeClr val="lt1"/>
          </a:solidFill>
          <a:ln>
            <a:noFill/>
          </a:ln>
        </p:spPr>
      </p:pic>
      <p:sp>
        <p:nvSpPr>
          <p:cNvPr id="303" name="Google Shape;303;p10"/>
          <p:cNvSpPr txBox="1"/>
          <p:nvPr>
            <p:ph idx="2" type="body"/>
          </p:nvPr>
        </p:nvSpPr>
        <p:spPr>
          <a:xfrm>
            <a:off x="609604" y="1435106"/>
            <a:ext cx="4011083" cy="46910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sz="1600">
                <a:solidFill>
                  <a:srgbClr val="222222"/>
                </a:solidFill>
                <a:latin typeface="Calibri"/>
                <a:ea typeface="Calibri"/>
                <a:cs typeface="Calibri"/>
                <a:sym typeface="Calibri"/>
              </a:rPr>
              <a:t>After the GitHub account has been created from the pre-requisites section, a new Git repository will also need to be created.</a:t>
            </a:r>
            <a:endParaRPr/>
          </a:p>
          <a:p>
            <a:pPr indent="0" lvl="0" marL="0" rtl="0" algn="l">
              <a:lnSpc>
                <a:spcPct val="90000"/>
              </a:lnSpc>
              <a:spcBef>
                <a:spcPts val="1000"/>
              </a:spcBef>
              <a:spcAft>
                <a:spcPts val="0"/>
              </a:spcAft>
              <a:buClr>
                <a:srgbClr val="222222"/>
              </a:buClr>
              <a:buSzPts val="1600"/>
              <a:buNone/>
            </a:pPr>
            <a:r>
              <a:rPr b="0" i="0" lang="en-US" sz="1600">
                <a:solidFill>
                  <a:srgbClr val="222222"/>
                </a:solidFill>
                <a:latin typeface="Calibri"/>
                <a:ea typeface="Calibri"/>
                <a:cs typeface="Calibri"/>
                <a:sym typeface="Calibri"/>
              </a:rPr>
              <a:t>To get stared, navigate to </a:t>
            </a:r>
            <a:r>
              <a:rPr b="1" i="0" lang="en-US" sz="1600">
                <a:solidFill>
                  <a:srgbClr val="222222"/>
                </a:solidFill>
                <a:latin typeface="Calibri"/>
                <a:ea typeface="Calibri"/>
                <a:cs typeface="Calibri"/>
                <a:sym typeface="Calibri"/>
              </a:rPr>
              <a:t>Repositories </a:t>
            </a:r>
            <a:r>
              <a:rPr b="0" i="0" lang="en-US" sz="1600">
                <a:solidFill>
                  <a:srgbClr val="222222"/>
                </a:solidFill>
                <a:latin typeface="Calibri"/>
                <a:ea typeface="Calibri"/>
                <a:cs typeface="Calibri"/>
                <a:sym typeface="Calibri"/>
              </a:rPr>
              <a:t>in the newly created GitHub account, and click </a:t>
            </a:r>
            <a:r>
              <a:rPr b="1" i="0" lang="en-US" sz="1600">
                <a:solidFill>
                  <a:srgbClr val="222222"/>
                </a:solidFill>
                <a:latin typeface="Calibri"/>
                <a:ea typeface="Calibri"/>
                <a:cs typeface="Calibri"/>
                <a:sym typeface="Calibri"/>
              </a:rPr>
              <a:t>New</a:t>
            </a:r>
            <a:r>
              <a:rPr b="0" i="0" lang="en-US" sz="1600">
                <a:solidFill>
                  <a:srgbClr val="222222"/>
                </a:solidFill>
                <a:latin typeface="Calibri"/>
                <a:ea typeface="Calibri"/>
                <a:cs typeface="Calibri"/>
                <a:sym typeface="Calibri"/>
              </a:rPr>
              <a:t>.</a:t>
            </a:r>
            <a:endParaRPr/>
          </a:p>
          <a:p>
            <a:pPr indent="0" lvl="0" marL="0" rtl="0" algn="l">
              <a:lnSpc>
                <a:spcPct val="90000"/>
              </a:lnSpc>
              <a:spcBef>
                <a:spcPts val="1000"/>
              </a:spcBef>
              <a:spcAft>
                <a:spcPts val="0"/>
              </a:spcAft>
              <a:buClr>
                <a:srgbClr val="222222"/>
              </a:buClr>
              <a:buSzPts val="1600"/>
              <a:buNone/>
            </a:pPr>
            <a:r>
              <a:rPr b="0" i="0" lang="en-US" sz="1600">
                <a:solidFill>
                  <a:srgbClr val="222222"/>
                </a:solidFill>
                <a:latin typeface="Helvetica Neue"/>
                <a:ea typeface="Helvetica Neue"/>
                <a:cs typeface="Helvetica Neue"/>
                <a:sym typeface="Helvetica Neue"/>
              </a:rPr>
              <a:t>Next enter the new </a:t>
            </a:r>
            <a:r>
              <a:rPr b="1" i="0" lang="en-US" sz="1600">
                <a:solidFill>
                  <a:srgbClr val="222222"/>
                </a:solidFill>
                <a:latin typeface="Helvetica Neue"/>
                <a:ea typeface="Helvetica Neue"/>
                <a:cs typeface="Helvetica Neue"/>
                <a:sym typeface="Helvetica Neue"/>
              </a:rPr>
              <a:t>Repository name</a:t>
            </a:r>
            <a:r>
              <a:rPr b="0" i="0" lang="en-US" sz="1600">
                <a:solidFill>
                  <a:srgbClr val="222222"/>
                </a:solidFill>
                <a:latin typeface="Helvetica Neue"/>
                <a:ea typeface="Helvetica Neue"/>
                <a:cs typeface="Helvetica Neue"/>
                <a:sym typeface="Helvetica Neue"/>
              </a:rPr>
              <a:t>, select a Visibility option </a:t>
            </a:r>
            <a:r>
              <a:rPr b="1" i="0" lang="en-US" sz="1600">
                <a:solidFill>
                  <a:srgbClr val="222222"/>
                </a:solidFill>
                <a:latin typeface="Helvetica Neue"/>
                <a:ea typeface="Helvetica Neue"/>
                <a:cs typeface="Helvetica Neue"/>
                <a:sym typeface="Helvetica Neue"/>
              </a:rPr>
              <a:t>Public vs. Private</a:t>
            </a:r>
            <a:r>
              <a:rPr b="0" i="0" lang="en-US" sz="1600">
                <a:solidFill>
                  <a:srgbClr val="222222"/>
                </a:solidFill>
                <a:latin typeface="Helvetica Neue"/>
                <a:ea typeface="Helvetica Neue"/>
                <a:cs typeface="Helvetica Neue"/>
                <a:sym typeface="Helvetica Neue"/>
              </a:rPr>
              <a:t>, enable '</a:t>
            </a:r>
            <a:r>
              <a:rPr b="1" i="0" lang="en-US" sz="1600">
                <a:solidFill>
                  <a:srgbClr val="222222"/>
                </a:solidFill>
                <a:latin typeface="Helvetica Neue"/>
                <a:ea typeface="Helvetica Neue"/>
                <a:cs typeface="Helvetica Neue"/>
                <a:sym typeface="Helvetica Neue"/>
              </a:rPr>
              <a:t>initialize this repository with a Readme</a:t>
            </a:r>
            <a:r>
              <a:rPr b="0" i="0" lang="en-US" sz="1600">
                <a:solidFill>
                  <a:srgbClr val="222222"/>
                </a:solidFill>
                <a:latin typeface="Helvetica Neue"/>
                <a:ea typeface="Helvetica Neue"/>
                <a:cs typeface="Helvetica Neue"/>
                <a:sym typeface="Helvetica Neue"/>
              </a:rPr>
              <a:t>', and click </a:t>
            </a:r>
            <a:r>
              <a:rPr b="1" i="0" lang="en-US" sz="1600">
                <a:solidFill>
                  <a:srgbClr val="222222"/>
                </a:solidFill>
                <a:latin typeface="Helvetica Neue"/>
                <a:ea typeface="Helvetica Neue"/>
                <a:cs typeface="Helvetica Neue"/>
                <a:sym typeface="Helvetica Neue"/>
              </a:rPr>
              <a:t>Create Repository</a:t>
            </a:r>
            <a:r>
              <a:rPr b="0" i="0" lang="en-US" sz="1600">
                <a:solidFill>
                  <a:srgbClr val="222222"/>
                </a:solidFill>
                <a:latin typeface="Helvetica Neue"/>
                <a:ea typeface="Helvetica Neue"/>
                <a:cs typeface="Helvetica Neue"/>
                <a:sym typeface="Helvetica Neue"/>
              </a:rPr>
              <a:t>.</a:t>
            </a:r>
            <a:endParaRPr/>
          </a:p>
          <a:p>
            <a:pPr indent="0" lvl="0" marL="0" rtl="0" algn="l">
              <a:lnSpc>
                <a:spcPct val="90000"/>
              </a:lnSpc>
              <a:spcBef>
                <a:spcPts val="1000"/>
              </a:spcBef>
              <a:spcAft>
                <a:spcPts val="0"/>
              </a:spcAft>
              <a:buClr>
                <a:schemeClr val="dk1"/>
              </a:buClr>
              <a:buSzPts val="1600"/>
              <a:buNone/>
            </a:pPr>
            <a:r>
              <a:t/>
            </a:r>
            <a:endParaRPr/>
          </a:p>
        </p:txBody>
      </p:sp>
      <p:sp>
        <p:nvSpPr>
          <p:cNvPr id="304" name="Google Shape;304;p10"/>
          <p:cNvSpPr txBox="1"/>
          <p:nvPr>
            <p:ph type="title"/>
          </p:nvPr>
        </p:nvSpPr>
        <p:spPr>
          <a:xfrm>
            <a:off x="609600" y="273050"/>
            <a:ext cx="4011613" cy="1162050"/>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rgbClr val="CC3300"/>
              </a:buClr>
              <a:buSzPts val="3200"/>
              <a:buFont typeface="Helvetica Neue"/>
              <a:buNone/>
            </a:pPr>
            <a:r>
              <a:rPr b="0" i="0" lang="en-US">
                <a:solidFill>
                  <a:srgbClr val="CC3300"/>
                </a:solidFill>
                <a:latin typeface="Helvetica Neue"/>
                <a:ea typeface="Helvetica Neue"/>
                <a:cs typeface="Helvetica Neue"/>
                <a:sym typeface="Helvetica Neue"/>
              </a:rPr>
              <a:t>Create a GitHub Repository</a:t>
            </a:r>
            <a:endParaRPr/>
          </a:p>
        </p:txBody>
      </p:sp>
      <p:sp>
        <p:nvSpPr>
          <p:cNvPr id="305" name="Google Shape;305;p10"/>
          <p:cNvSpPr/>
          <p:nvPr/>
        </p:nvSpPr>
        <p:spPr>
          <a:xfrm>
            <a:off x="8201025" y="2114550"/>
            <a:ext cx="354543" cy="380999"/>
          </a:xfrm>
          <a:prstGeom prst="flowChartConnector">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50"/>
              <a:buFont typeface="Arial"/>
              <a:buNone/>
            </a:pPr>
            <a:r>
              <a:rPr b="0" i="0" lang="en-US" sz="1050" u="none" cap="none" strike="noStrike">
                <a:solidFill>
                  <a:schemeClr val="dk1"/>
                </a:solidFill>
                <a:latin typeface="Arial"/>
                <a:ea typeface="Arial"/>
                <a:cs typeface="Arial"/>
                <a:sym typeface="Arial"/>
              </a:rPr>
              <a:t>1</a:t>
            </a:r>
            <a:endParaRPr/>
          </a:p>
        </p:txBody>
      </p:sp>
      <p:sp>
        <p:nvSpPr>
          <p:cNvPr id="306" name="Google Shape;306;p10"/>
          <p:cNvSpPr/>
          <p:nvPr/>
        </p:nvSpPr>
        <p:spPr>
          <a:xfrm>
            <a:off x="6467475" y="3028950"/>
            <a:ext cx="306918" cy="314325"/>
          </a:xfrm>
          <a:prstGeom prst="flowChartConnector">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Arial"/>
                <a:ea typeface="Arial"/>
                <a:cs typeface="Arial"/>
                <a:sym typeface="Arial"/>
              </a:rPr>
              <a:t>2</a:t>
            </a:r>
            <a:endParaRPr b="0" i="0" sz="1050" u="none" cap="none" strike="noStrike">
              <a:solidFill>
                <a:schemeClr val="dk1"/>
              </a:solidFill>
              <a:latin typeface="Arial"/>
              <a:ea typeface="Arial"/>
              <a:cs typeface="Arial"/>
              <a:sym typeface="Arial"/>
            </a:endParaRPr>
          </a:p>
        </p:txBody>
      </p:sp>
      <p:sp>
        <p:nvSpPr>
          <p:cNvPr id="307" name="Google Shape;307;p10"/>
          <p:cNvSpPr/>
          <p:nvPr/>
        </p:nvSpPr>
        <p:spPr>
          <a:xfrm>
            <a:off x="7038975" y="3724275"/>
            <a:ext cx="285750" cy="276225"/>
          </a:xfrm>
          <a:prstGeom prst="flowChartConnector">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50"/>
              <a:buFont typeface="Arial"/>
              <a:buNone/>
            </a:pPr>
            <a:r>
              <a:rPr b="0" i="0" lang="en-US" sz="1050" u="none" cap="none" strike="noStrike">
                <a:solidFill>
                  <a:schemeClr val="dk1"/>
                </a:solidFill>
                <a:latin typeface="Arial"/>
                <a:ea typeface="Arial"/>
                <a:cs typeface="Arial"/>
                <a:sym typeface="Arial"/>
              </a:rPr>
              <a:t>3</a:t>
            </a:r>
            <a:endParaRPr/>
          </a:p>
        </p:txBody>
      </p:sp>
      <p:sp>
        <p:nvSpPr>
          <p:cNvPr id="308" name="Google Shape;308;p10"/>
          <p:cNvSpPr/>
          <p:nvPr/>
        </p:nvSpPr>
        <p:spPr>
          <a:xfrm>
            <a:off x="6696075" y="5772150"/>
            <a:ext cx="285750" cy="276225"/>
          </a:xfrm>
          <a:prstGeom prst="flowChartConnector">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50"/>
              <a:buFont typeface="Arial"/>
              <a:buNone/>
            </a:pPr>
            <a:r>
              <a:rPr lang="en-US" sz="1050">
                <a:solidFill>
                  <a:schemeClr val="dk1"/>
                </a:solidFill>
                <a:latin typeface="Arial"/>
                <a:ea typeface="Arial"/>
                <a:cs typeface="Arial"/>
                <a:sym typeface="Arial"/>
              </a:rPr>
              <a:t>4</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1"/>
          <p:cNvSpPr txBox="1"/>
          <p:nvPr>
            <p:ph type="title"/>
          </p:nvPr>
        </p:nvSpPr>
        <p:spPr>
          <a:xfrm>
            <a:off x="839788" y="457200"/>
            <a:ext cx="3932237" cy="78105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CC3300"/>
              </a:buClr>
              <a:buSzPct val="100000"/>
              <a:buFont typeface="Helvetica Neue"/>
              <a:buNone/>
            </a:pPr>
            <a:r>
              <a:rPr b="0" i="0" lang="en-US">
                <a:solidFill>
                  <a:srgbClr val="CC3300"/>
                </a:solidFill>
                <a:latin typeface="Helvetica Neue"/>
                <a:ea typeface="Helvetica Neue"/>
                <a:cs typeface="Helvetica Neue"/>
                <a:sym typeface="Helvetica Neue"/>
              </a:rPr>
              <a:t>Create a GitHub Repository</a:t>
            </a:r>
            <a:endParaRPr/>
          </a:p>
        </p:txBody>
      </p:sp>
      <p:pic>
        <p:nvPicPr>
          <p:cNvPr id="314" name="Google Shape;314;p11"/>
          <p:cNvPicPr preferRelativeResize="0"/>
          <p:nvPr>
            <p:ph idx="1" type="body"/>
          </p:nvPr>
        </p:nvPicPr>
        <p:blipFill rotWithShape="1">
          <a:blip r:embed="rId3">
            <a:alphaModFix/>
          </a:blip>
          <a:srcRect b="0" l="0" r="0" t="0"/>
          <a:stretch/>
        </p:blipFill>
        <p:spPr>
          <a:xfrm>
            <a:off x="4767259" y="1090956"/>
            <a:ext cx="6815137" cy="1937994"/>
          </a:xfrm>
          <a:prstGeom prst="rect">
            <a:avLst/>
          </a:prstGeom>
          <a:noFill/>
          <a:ln>
            <a:noFill/>
          </a:ln>
        </p:spPr>
      </p:pic>
      <p:sp>
        <p:nvSpPr>
          <p:cNvPr id="315" name="Google Shape;315;p11"/>
          <p:cNvSpPr txBox="1"/>
          <p:nvPr>
            <p:ph idx="2" type="body"/>
          </p:nvPr>
        </p:nvSpPr>
        <p:spPr>
          <a:xfrm>
            <a:off x="609604" y="1435106"/>
            <a:ext cx="4011083" cy="15938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400"/>
              <a:buNone/>
            </a:pPr>
            <a:r>
              <a:rPr b="0" i="0" lang="en-US" sz="1400">
                <a:solidFill>
                  <a:srgbClr val="222222"/>
                </a:solidFill>
                <a:latin typeface="Helvetica Neue"/>
                <a:ea typeface="Helvetica Neue"/>
                <a:cs typeface="Helvetica Neue"/>
                <a:sym typeface="Helvetica Neue"/>
              </a:rPr>
              <a:t>Once the repository has been created, the Readme file will be viewable, and the master branch will be associated with the repo.</a:t>
            </a:r>
            <a:endParaRPr b="0" i="0" sz="1400">
              <a:solidFill>
                <a:srgbClr val="222222"/>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600"/>
              <a:buNone/>
            </a:pPr>
            <a:r>
              <a:t/>
            </a:r>
            <a:endParaRPr/>
          </a:p>
        </p:txBody>
      </p:sp>
      <p:sp>
        <p:nvSpPr>
          <p:cNvPr id="316" name="Google Shape;316;p11"/>
          <p:cNvSpPr txBox="1"/>
          <p:nvPr/>
        </p:nvSpPr>
        <p:spPr>
          <a:xfrm>
            <a:off x="381000" y="318718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CC3300"/>
                </a:solidFill>
                <a:latin typeface="Helvetica Neue"/>
                <a:ea typeface="Helvetica Neue"/>
                <a:cs typeface="Helvetica Neue"/>
                <a:sym typeface="Helvetica Neue"/>
              </a:rPr>
              <a:t>Create a Data Factory</a:t>
            </a:r>
            <a:endParaRPr/>
          </a:p>
        </p:txBody>
      </p:sp>
      <p:sp>
        <p:nvSpPr>
          <p:cNvPr id="317" name="Google Shape;317;p11"/>
          <p:cNvSpPr txBox="1"/>
          <p:nvPr/>
        </p:nvSpPr>
        <p:spPr>
          <a:xfrm>
            <a:off x="361954" y="3740156"/>
            <a:ext cx="4011083" cy="1593843"/>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Clr>
                <a:schemeClr val="dk1"/>
              </a:buClr>
              <a:buSzPts val="1400"/>
              <a:buFont typeface="Noto Sans Symbols"/>
              <a:buNone/>
            </a:pPr>
            <a:r>
              <a:rPr b="0" i="0" lang="en-US" sz="1400">
                <a:solidFill>
                  <a:srgbClr val="222222"/>
                </a:solidFill>
                <a:latin typeface="Calibri"/>
                <a:ea typeface="Calibri"/>
                <a:cs typeface="Calibri"/>
                <a:sym typeface="Calibri"/>
              </a:rPr>
              <a:t>While creating the new Data Factory from the pre-requisites section, ensure that GIT is Enabled.</a:t>
            </a:r>
            <a:endParaRPr/>
          </a:p>
          <a:p>
            <a:pPr indent="0" lvl="0" marL="0" marR="0" rtl="0" algn="l">
              <a:spcBef>
                <a:spcPts val="700"/>
              </a:spcBef>
              <a:spcAft>
                <a:spcPts val="0"/>
              </a:spcAft>
              <a:buClr>
                <a:schemeClr val="dk1"/>
              </a:buClr>
              <a:buSzPts val="1400"/>
              <a:buFont typeface="Noto Sans Symbols"/>
              <a:buNone/>
            </a:pPr>
            <a:r>
              <a:rPr b="0" i="0" lang="en-US" sz="1400">
                <a:solidFill>
                  <a:srgbClr val="222222"/>
                </a:solidFill>
                <a:latin typeface="Calibri"/>
                <a:ea typeface="Calibri"/>
                <a:cs typeface="Calibri"/>
                <a:sym typeface="Calibri"/>
              </a:rPr>
              <a:t>Enter the necessary details related to the GIT account and Repo.</a:t>
            </a:r>
            <a:endParaRPr/>
          </a:p>
          <a:p>
            <a:pPr indent="0" lvl="0" marL="0" marR="0" rtl="0" algn="l">
              <a:spcBef>
                <a:spcPts val="700"/>
              </a:spcBef>
              <a:spcAft>
                <a:spcPts val="0"/>
              </a:spcAft>
              <a:buClr>
                <a:schemeClr val="dk1"/>
              </a:buClr>
              <a:buSzPts val="1400"/>
              <a:buFont typeface="Noto Sans Symbols"/>
              <a:buNone/>
            </a:pPr>
            <a:r>
              <a:rPr b="0" i="0" lang="en-US" sz="1400">
                <a:solidFill>
                  <a:srgbClr val="222222"/>
                </a:solidFill>
                <a:latin typeface="Calibri"/>
                <a:ea typeface="Calibri"/>
                <a:cs typeface="Calibri"/>
                <a:sym typeface="Calibri"/>
              </a:rPr>
              <a:t>Click </a:t>
            </a:r>
            <a:r>
              <a:rPr b="1" i="0" lang="en-US" sz="1400">
                <a:solidFill>
                  <a:srgbClr val="222222"/>
                </a:solidFill>
                <a:latin typeface="Calibri"/>
                <a:ea typeface="Calibri"/>
                <a:cs typeface="Calibri"/>
                <a:sym typeface="Calibri"/>
              </a:rPr>
              <a:t>Create</a:t>
            </a:r>
            <a:r>
              <a:rPr b="0" i="0" lang="en-US" sz="1400">
                <a:solidFill>
                  <a:srgbClr val="222222"/>
                </a:solidFill>
                <a:latin typeface="Calibri"/>
                <a:ea typeface="Calibri"/>
                <a:cs typeface="Calibri"/>
                <a:sym typeface="Calibri"/>
              </a:rPr>
              <a:t> to provision the DEV Data Factory.</a:t>
            </a:r>
            <a:endParaRPr/>
          </a:p>
          <a:p>
            <a:pPr indent="0" lvl="0" marL="0" marR="0" rtl="0" algn="l">
              <a:spcBef>
                <a:spcPts val="700"/>
              </a:spcBef>
              <a:spcAft>
                <a:spcPts val="0"/>
              </a:spcAft>
              <a:buClr>
                <a:schemeClr val="dk1"/>
              </a:buClr>
              <a:buSzPts val="1400"/>
              <a:buFont typeface="Noto Sans Symbols"/>
              <a:buNone/>
            </a:pP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pic>
        <p:nvPicPr>
          <p:cNvPr id="318" name="Google Shape;318;p11"/>
          <p:cNvPicPr preferRelativeResize="0"/>
          <p:nvPr/>
        </p:nvPicPr>
        <p:blipFill rotWithShape="1">
          <a:blip r:embed="rId4">
            <a:alphaModFix/>
          </a:blip>
          <a:srcRect b="0" l="0" r="0" t="0"/>
          <a:stretch/>
        </p:blipFill>
        <p:spPr>
          <a:xfrm>
            <a:off x="4774406" y="3187184"/>
            <a:ext cx="6815136" cy="3239915"/>
          </a:xfrm>
          <a:prstGeom prst="rect">
            <a:avLst/>
          </a:prstGeom>
          <a:noFill/>
          <a:ln>
            <a:noFill/>
          </a:ln>
        </p:spPr>
      </p:pic>
      <p:sp>
        <p:nvSpPr>
          <p:cNvPr id="319" name="Google Shape;319;p11"/>
          <p:cNvSpPr/>
          <p:nvPr/>
        </p:nvSpPr>
        <p:spPr>
          <a:xfrm>
            <a:off x="8020050" y="4276725"/>
            <a:ext cx="190500"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320" name="Google Shape;320;p11"/>
          <p:cNvSpPr/>
          <p:nvPr/>
        </p:nvSpPr>
        <p:spPr>
          <a:xfrm>
            <a:off x="10229850" y="4362450"/>
            <a:ext cx="190500"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321" name="Google Shape;321;p11"/>
          <p:cNvSpPr/>
          <p:nvPr/>
        </p:nvSpPr>
        <p:spPr>
          <a:xfrm>
            <a:off x="8524875" y="4543425"/>
            <a:ext cx="241568"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sp>
        <p:nvSpPr>
          <p:cNvPr id="322" name="Google Shape;322;p11"/>
          <p:cNvSpPr/>
          <p:nvPr/>
        </p:nvSpPr>
        <p:spPr>
          <a:xfrm>
            <a:off x="9029700" y="4695825"/>
            <a:ext cx="241568"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4</a:t>
            </a:r>
            <a:endParaRPr/>
          </a:p>
        </p:txBody>
      </p:sp>
      <p:sp>
        <p:nvSpPr>
          <p:cNvPr id="323" name="Google Shape;323;p11"/>
          <p:cNvSpPr/>
          <p:nvPr/>
        </p:nvSpPr>
        <p:spPr>
          <a:xfrm>
            <a:off x="5905500" y="6096000"/>
            <a:ext cx="241568"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6</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12"/>
          <p:cNvPicPr preferRelativeResize="0"/>
          <p:nvPr>
            <p:ph idx="1" type="body"/>
          </p:nvPr>
        </p:nvPicPr>
        <p:blipFill rotWithShape="1">
          <a:blip r:embed="rId3">
            <a:alphaModFix/>
          </a:blip>
          <a:srcRect b="0" l="0" r="0" t="0"/>
          <a:stretch/>
        </p:blipFill>
        <p:spPr>
          <a:xfrm>
            <a:off x="4767259" y="658735"/>
            <a:ext cx="6815137" cy="2556957"/>
          </a:xfrm>
          <a:prstGeom prst="rect">
            <a:avLst/>
          </a:prstGeom>
          <a:noFill/>
          <a:ln>
            <a:noFill/>
          </a:ln>
        </p:spPr>
      </p:pic>
      <p:sp>
        <p:nvSpPr>
          <p:cNvPr id="329" name="Google Shape;329;p12"/>
          <p:cNvSpPr txBox="1"/>
          <p:nvPr>
            <p:ph idx="2" type="body"/>
          </p:nvPr>
        </p:nvSpPr>
        <p:spPr>
          <a:xfrm>
            <a:off x="609604" y="658735"/>
            <a:ext cx="4011083" cy="27702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Navigate to the newly created DEV Data Factory in the desired resource group.</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Click </a:t>
            </a:r>
            <a:r>
              <a:rPr b="1" i="0" lang="en-US">
                <a:solidFill>
                  <a:srgbClr val="222222"/>
                </a:solidFill>
                <a:latin typeface="Helvetica Neue"/>
                <a:ea typeface="Helvetica Neue"/>
                <a:cs typeface="Helvetica Neue"/>
                <a:sym typeface="Helvetica Neue"/>
              </a:rPr>
              <a:t>Open Azure Data Factory Studio</a:t>
            </a:r>
            <a:r>
              <a:rPr b="0" i="0" lang="en-US">
                <a:solidFill>
                  <a:srgbClr val="222222"/>
                </a:solidFill>
                <a:latin typeface="Helvetica Neue"/>
                <a:ea typeface="Helvetica Neue"/>
                <a:cs typeface="Helvetica Neue"/>
                <a:sym typeface="Helvetica Neue"/>
              </a:rPr>
              <a:t> to launch the Data Factory authoring UI.</a:t>
            </a:r>
            <a:endParaRPr/>
          </a:p>
        </p:txBody>
      </p:sp>
      <p:cxnSp>
        <p:nvCxnSpPr>
          <p:cNvPr id="330" name="Google Shape;330;p12"/>
          <p:cNvCxnSpPr/>
          <p:nvPr/>
        </p:nvCxnSpPr>
        <p:spPr>
          <a:xfrm flipH="1">
            <a:off x="7400925" y="2217896"/>
            <a:ext cx="171450" cy="450533"/>
          </a:xfrm>
          <a:prstGeom prst="straightConnector1">
            <a:avLst/>
          </a:prstGeom>
          <a:solidFill>
            <a:schemeClr val="accent1"/>
          </a:solidFill>
          <a:ln cap="flat" cmpd="sng" w="9525">
            <a:solidFill>
              <a:srgbClr val="FF0000"/>
            </a:solidFill>
            <a:prstDash val="solid"/>
            <a:round/>
            <a:headEnd len="sm" w="sm" type="none"/>
            <a:tailEnd len="med" w="med" type="triangle"/>
          </a:ln>
        </p:spPr>
      </p:cxnSp>
      <p:sp>
        <p:nvSpPr>
          <p:cNvPr id="331" name="Google Shape;331;p12"/>
          <p:cNvSpPr txBox="1"/>
          <p:nvPr/>
        </p:nvSpPr>
        <p:spPr>
          <a:xfrm>
            <a:off x="333375" y="3272909"/>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CC3300"/>
                </a:solidFill>
                <a:latin typeface="Helvetica Neue"/>
                <a:ea typeface="Helvetica Neue"/>
                <a:cs typeface="Helvetica Neue"/>
                <a:sym typeface="Helvetica Neue"/>
              </a:rPr>
              <a:t>Log into GitHub from Data Factory</a:t>
            </a:r>
            <a:endParaRPr/>
          </a:p>
        </p:txBody>
      </p:sp>
      <p:sp>
        <p:nvSpPr>
          <p:cNvPr id="332" name="Google Shape;332;p12"/>
          <p:cNvSpPr txBox="1"/>
          <p:nvPr/>
        </p:nvSpPr>
        <p:spPr>
          <a:xfrm>
            <a:off x="514350" y="3629025"/>
            <a:ext cx="410633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When the DEV Data Factory is launched, click </a:t>
            </a:r>
            <a:r>
              <a:rPr b="1" i="0" lang="en-US" sz="1800">
                <a:solidFill>
                  <a:srgbClr val="222222"/>
                </a:solidFill>
                <a:latin typeface="Helvetica Neue"/>
                <a:ea typeface="Helvetica Neue"/>
                <a:cs typeface="Helvetica Neue"/>
                <a:sym typeface="Helvetica Neue"/>
              </a:rPr>
              <a:t>Log into GitHub</a:t>
            </a:r>
            <a:r>
              <a:rPr b="0" i="0" lang="en-US" sz="1800">
                <a:solidFill>
                  <a:srgbClr val="222222"/>
                </a:solidFill>
                <a:latin typeface="Helvetica Neue"/>
                <a:ea typeface="Helvetica Neue"/>
                <a:cs typeface="Helvetica Neue"/>
                <a:sym typeface="Helvetica Neue"/>
              </a:rPr>
              <a:t> to connect to the GitHub Account.</a:t>
            </a:r>
            <a:endParaRPr/>
          </a:p>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Next, Click the </a:t>
            </a:r>
            <a:r>
              <a:rPr b="1" i="0" lang="en-US" sz="1800">
                <a:solidFill>
                  <a:srgbClr val="222222"/>
                </a:solidFill>
                <a:latin typeface="Helvetica Neue"/>
                <a:ea typeface="Helvetica Neue"/>
                <a:cs typeface="Helvetica Neue"/>
                <a:sym typeface="Helvetica Neue"/>
              </a:rPr>
              <a:t>Git repo settings</a:t>
            </a:r>
            <a:r>
              <a:rPr b="0" i="0" lang="en-US" sz="1800">
                <a:solidFill>
                  <a:srgbClr val="222222"/>
                </a:solidFill>
                <a:latin typeface="Helvetica Neue"/>
                <a:ea typeface="Helvetica Neue"/>
                <a:cs typeface="Helvetica Neue"/>
                <a:sym typeface="Helvetica Neue"/>
              </a:rPr>
              <a:t>. Next click the </a:t>
            </a:r>
            <a:r>
              <a:rPr b="1" i="0" lang="en-US" sz="1800">
                <a:solidFill>
                  <a:srgbClr val="222222"/>
                </a:solidFill>
                <a:latin typeface="Helvetica Neue"/>
                <a:ea typeface="Helvetica Neue"/>
                <a:cs typeface="Helvetica Neue"/>
                <a:sym typeface="Helvetica Neue"/>
              </a:rPr>
              <a:t>Git configuration</a:t>
            </a:r>
            <a:r>
              <a:rPr b="0" i="0" lang="en-US" sz="1800">
                <a:solidFill>
                  <a:srgbClr val="222222"/>
                </a:solidFill>
                <a:latin typeface="Helvetica Neue"/>
                <a:ea typeface="Helvetica Neue"/>
                <a:cs typeface="Helvetica Neue"/>
                <a:sym typeface="Helvetica Neue"/>
              </a:rPr>
              <a:t> section of the connections to either Edit, Disconnect, or Verify the Git repository. We can verify Git repo connection details from this tab.</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333" name="Google Shape;333;p12"/>
          <p:cNvPicPr preferRelativeResize="0"/>
          <p:nvPr/>
        </p:nvPicPr>
        <p:blipFill rotWithShape="1">
          <a:blip r:embed="rId4">
            <a:alphaModFix/>
          </a:blip>
          <a:srcRect b="0" l="0" r="0" t="0"/>
          <a:stretch/>
        </p:blipFill>
        <p:spPr>
          <a:xfrm>
            <a:off x="4776784" y="3294836"/>
            <a:ext cx="3438525" cy="3182317"/>
          </a:xfrm>
          <a:prstGeom prst="rect">
            <a:avLst/>
          </a:prstGeom>
          <a:noFill/>
          <a:ln>
            <a:noFill/>
          </a:ln>
        </p:spPr>
      </p:pic>
      <p:cxnSp>
        <p:nvCxnSpPr>
          <p:cNvPr id="334" name="Google Shape;334;p12"/>
          <p:cNvCxnSpPr/>
          <p:nvPr/>
        </p:nvCxnSpPr>
        <p:spPr>
          <a:xfrm flipH="1">
            <a:off x="5105400" y="5912403"/>
            <a:ext cx="114300" cy="286862"/>
          </a:xfrm>
          <a:prstGeom prst="straightConnector1">
            <a:avLst/>
          </a:prstGeom>
          <a:solidFill>
            <a:schemeClr val="accent1"/>
          </a:solidFill>
          <a:ln cap="flat" cmpd="sng" w="9525">
            <a:solidFill>
              <a:srgbClr val="FF0000"/>
            </a:solidFill>
            <a:prstDash val="solid"/>
            <a:round/>
            <a:headEnd len="sm" w="sm" type="none"/>
            <a:tailEnd len="med" w="med" type="triangle"/>
          </a:ln>
        </p:spPr>
      </p:cxnSp>
      <p:pic>
        <p:nvPicPr>
          <p:cNvPr id="335" name="Google Shape;335;p12"/>
          <p:cNvPicPr preferRelativeResize="0"/>
          <p:nvPr/>
        </p:nvPicPr>
        <p:blipFill rotWithShape="1">
          <a:blip r:embed="rId5">
            <a:alphaModFix/>
          </a:blip>
          <a:srcRect b="0" l="0" r="0" t="0"/>
          <a:stretch/>
        </p:blipFill>
        <p:spPr>
          <a:xfrm>
            <a:off x="8371406" y="3254038"/>
            <a:ext cx="3367087" cy="3223116"/>
          </a:xfrm>
          <a:prstGeom prst="rect">
            <a:avLst/>
          </a:prstGeom>
          <a:noFill/>
          <a:ln>
            <a:noFill/>
          </a:ln>
        </p:spPr>
      </p:pic>
      <p:cxnSp>
        <p:nvCxnSpPr>
          <p:cNvPr id="336" name="Google Shape;336;p12"/>
          <p:cNvCxnSpPr/>
          <p:nvPr/>
        </p:nvCxnSpPr>
        <p:spPr>
          <a:xfrm flipH="1">
            <a:off x="8991600" y="4464603"/>
            <a:ext cx="114300" cy="286862"/>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13"/>
          <p:cNvPicPr preferRelativeResize="0"/>
          <p:nvPr>
            <p:ph idx="1" type="body"/>
          </p:nvPr>
        </p:nvPicPr>
        <p:blipFill rotWithShape="1">
          <a:blip r:embed="rId3">
            <a:alphaModFix/>
          </a:blip>
          <a:srcRect b="0" l="0" r="0" t="0"/>
          <a:stretch/>
        </p:blipFill>
        <p:spPr>
          <a:xfrm>
            <a:off x="5003006" y="503240"/>
            <a:ext cx="5981700" cy="762000"/>
          </a:xfrm>
          <a:prstGeom prst="rect">
            <a:avLst/>
          </a:prstGeom>
          <a:noFill/>
          <a:ln>
            <a:noFill/>
          </a:ln>
        </p:spPr>
      </p:pic>
      <p:sp>
        <p:nvSpPr>
          <p:cNvPr id="342" name="Google Shape;342;p13"/>
          <p:cNvSpPr txBox="1"/>
          <p:nvPr>
            <p:ph idx="2" type="body"/>
          </p:nvPr>
        </p:nvSpPr>
        <p:spPr>
          <a:xfrm>
            <a:off x="609604" y="557221"/>
            <a:ext cx="4011083" cy="708019"/>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rgbClr val="222222"/>
              </a:buClr>
              <a:buSzPct val="100000"/>
              <a:buNone/>
            </a:pPr>
            <a:r>
              <a:rPr b="0" i="0" lang="en-US">
                <a:solidFill>
                  <a:srgbClr val="222222"/>
                </a:solidFill>
                <a:latin typeface="Calibri"/>
                <a:ea typeface="Calibri"/>
                <a:cs typeface="Calibri"/>
                <a:sym typeface="Calibri"/>
              </a:rPr>
              <a:t>Finally, we can also see that the GitHub master branch has been selected in the top left corner of the Data Factory UI.</a:t>
            </a:r>
            <a:endParaRPr/>
          </a:p>
          <a:p>
            <a:pPr indent="0" lvl="0" marL="0" rtl="0" algn="l">
              <a:lnSpc>
                <a:spcPct val="90000"/>
              </a:lnSpc>
              <a:spcBef>
                <a:spcPts val="1000"/>
              </a:spcBef>
              <a:spcAft>
                <a:spcPts val="0"/>
              </a:spcAft>
              <a:buClr>
                <a:schemeClr val="dk1"/>
              </a:buClr>
              <a:buSzPct val="100000"/>
              <a:buNone/>
            </a:pPr>
            <a:br>
              <a:rPr lang="en-US">
                <a:latin typeface="Calibri"/>
                <a:ea typeface="Calibri"/>
                <a:cs typeface="Calibri"/>
                <a:sym typeface="Calibri"/>
              </a:rPr>
            </a:br>
            <a:endParaRPr>
              <a:latin typeface="Calibri"/>
              <a:ea typeface="Calibri"/>
              <a:cs typeface="Calibri"/>
              <a:sym typeface="Calibri"/>
            </a:endParaRPr>
          </a:p>
        </p:txBody>
      </p:sp>
      <p:sp>
        <p:nvSpPr>
          <p:cNvPr id="343" name="Google Shape;343;p13"/>
          <p:cNvSpPr txBox="1"/>
          <p:nvPr/>
        </p:nvSpPr>
        <p:spPr>
          <a:xfrm>
            <a:off x="409575" y="1377433"/>
            <a:ext cx="42111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CC3300"/>
                </a:solidFill>
                <a:latin typeface="Helvetica Neue"/>
                <a:ea typeface="Helvetica Neue"/>
                <a:cs typeface="Helvetica Neue"/>
                <a:sym typeface="Helvetica Neue"/>
              </a:rPr>
              <a:t>Create a </a:t>
            </a:r>
            <a:r>
              <a:rPr lang="en-US" sz="1800">
                <a:solidFill>
                  <a:srgbClr val="CC3300"/>
                </a:solidFill>
                <a:latin typeface="Helvetica Neue"/>
                <a:ea typeface="Helvetica Neue"/>
                <a:cs typeface="Helvetica Neue"/>
                <a:sym typeface="Helvetica Neue"/>
              </a:rPr>
              <a:t>Dev</a:t>
            </a:r>
            <a:r>
              <a:rPr b="0" i="0" lang="en-US" sz="1800">
                <a:solidFill>
                  <a:srgbClr val="CC3300"/>
                </a:solidFill>
                <a:latin typeface="Helvetica Neue"/>
                <a:ea typeface="Helvetica Neue"/>
                <a:cs typeface="Helvetica Neue"/>
                <a:sym typeface="Helvetica Neue"/>
              </a:rPr>
              <a:t> Data Factory Pipeline</a:t>
            </a:r>
            <a:endParaRPr/>
          </a:p>
        </p:txBody>
      </p:sp>
      <p:sp>
        <p:nvSpPr>
          <p:cNvPr id="344" name="Google Shape;344;p13"/>
          <p:cNvSpPr txBox="1"/>
          <p:nvPr/>
        </p:nvSpPr>
        <p:spPr>
          <a:xfrm>
            <a:off x="409575" y="1914525"/>
            <a:ext cx="377190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Now the Data Factory has been connected to the GitHub Repo, let's create a Dev pipeline.</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To create a pipeline, click the pencil icon, next click the plus icon, and finally click </a:t>
            </a:r>
            <a:r>
              <a:rPr b="1" i="0" lang="en-US" sz="1400">
                <a:solidFill>
                  <a:srgbClr val="222222"/>
                </a:solidFill>
                <a:latin typeface="Calibri"/>
                <a:ea typeface="Calibri"/>
                <a:cs typeface="Calibri"/>
                <a:sym typeface="Calibri"/>
              </a:rPr>
              <a:t>Pipeline</a:t>
            </a:r>
            <a:r>
              <a:rPr b="0" i="0" lang="en-US" sz="1400">
                <a:solidFill>
                  <a:srgbClr val="222222"/>
                </a:solidFill>
                <a:latin typeface="Calibri"/>
                <a:ea typeface="Calibri"/>
                <a:cs typeface="Calibri"/>
                <a:sym typeface="Calibri"/>
              </a:rPr>
              <a:t> from the list of options.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45" name="Google Shape;345;p13"/>
          <p:cNvPicPr preferRelativeResize="0"/>
          <p:nvPr/>
        </p:nvPicPr>
        <p:blipFill rotWithShape="1">
          <a:blip r:embed="rId4">
            <a:alphaModFix/>
          </a:blip>
          <a:srcRect b="0" l="0" r="0" t="0"/>
          <a:stretch/>
        </p:blipFill>
        <p:spPr>
          <a:xfrm>
            <a:off x="4910137" y="1651695"/>
            <a:ext cx="6074569" cy="2005905"/>
          </a:xfrm>
          <a:prstGeom prst="rect">
            <a:avLst/>
          </a:prstGeom>
          <a:noFill/>
          <a:ln>
            <a:noFill/>
          </a:ln>
        </p:spPr>
      </p:pic>
      <p:sp>
        <p:nvSpPr>
          <p:cNvPr id="346" name="Google Shape;346;p13"/>
          <p:cNvSpPr/>
          <p:nvPr/>
        </p:nvSpPr>
        <p:spPr>
          <a:xfrm>
            <a:off x="5286375" y="2521297"/>
            <a:ext cx="190500"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347" name="Google Shape;347;p13"/>
          <p:cNvSpPr/>
          <p:nvPr/>
        </p:nvSpPr>
        <p:spPr>
          <a:xfrm>
            <a:off x="8524874" y="2435572"/>
            <a:ext cx="257175"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348" name="Google Shape;348;p13"/>
          <p:cNvSpPr/>
          <p:nvPr/>
        </p:nvSpPr>
        <p:spPr>
          <a:xfrm>
            <a:off x="9659540" y="2484164"/>
            <a:ext cx="190500" cy="245715"/>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sp>
        <p:nvSpPr>
          <p:cNvPr id="349" name="Google Shape;349;p13"/>
          <p:cNvSpPr txBox="1"/>
          <p:nvPr/>
        </p:nvSpPr>
        <p:spPr>
          <a:xfrm>
            <a:off x="409575" y="3971925"/>
            <a:ext cx="3638550"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Select an activity from the list of options. To keep this demo simple, I have selected a </a:t>
            </a:r>
            <a:r>
              <a:rPr b="1" i="0" lang="en-US" sz="1400">
                <a:solidFill>
                  <a:srgbClr val="222222"/>
                </a:solidFill>
                <a:latin typeface="Calibri"/>
                <a:ea typeface="Calibri"/>
                <a:cs typeface="Calibri"/>
                <a:sym typeface="Calibri"/>
              </a:rPr>
              <a:t>Wait </a:t>
            </a:r>
            <a:r>
              <a:rPr b="0" i="0" lang="en-US" sz="1400">
                <a:solidFill>
                  <a:srgbClr val="222222"/>
                </a:solidFill>
                <a:latin typeface="Calibri"/>
                <a:ea typeface="Calibri"/>
                <a:cs typeface="Calibri"/>
                <a:sym typeface="Calibri"/>
              </a:rPr>
              <a:t>activity.</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Click save and publish to check in the pipeline to the Master GitHub branch.</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50" name="Google Shape;350;p13"/>
          <p:cNvPicPr preferRelativeResize="0"/>
          <p:nvPr/>
        </p:nvPicPr>
        <p:blipFill rotWithShape="1">
          <a:blip r:embed="rId5">
            <a:alphaModFix/>
          </a:blip>
          <a:srcRect b="0" l="0" r="0" t="0"/>
          <a:stretch/>
        </p:blipFill>
        <p:spPr>
          <a:xfrm>
            <a:off x="4910137" y="3748980"/>
            <a:ext cx="6074569" cy="2527995"/>
          </a:xfrm>
          <a:prstGeom prst="rect">
            <a:avLst/>
          </a:prstGeom>
          <a:noFill/>
          <a:ln>
            <a:noFill/>
          </a:ln>
        </p:spPr>
      </p:pic>
      <p:sp>
        <p:nvSpPr>
          <p:cNvPr id="351" name="Google Shape;351;p13"/>
          <p:cNvSpPr/>
          <p:nvPr/>
        </p:nvSpPr>
        <p:spPr>
          <a:xfrm>
            <a:off x="7267575" y="6102697"/>
            <a:ext cx="190500" cy="171450"/>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352" name="Google Shape;352;p13"/>
          <p:cNvSpPr/>
          <p:nvPr/>
        </p:nvSpPr>
        <p:spPr>
          <a:xfrm>
            <a:off x="9648824" y="5416896"/>
            <a:ext cx="201215" cy="183803"/>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14"/>
          <p:cNvPicPr preferRelativeResize="0"/>
          <p:nvPr>
            <p:ph idx="1" type="body"/>
          </p:nvPr>
        </p:nvPicPr>
        <p:blipFill rotWithShape="1">
          <a:blip r:embed="rId3">
            <a:alphaModFix/>
          </a:blip>
          <a:srcRect b="0" l="0" r="0" t="0"/>
          <a:stretch/>
        </p:blipFill>
        <p:spPr>
          <a:xfrm>
            <a:off x="4568299" y="741365"/>
            <a:ext cx="6815137" cy="2041519"/>
          </a:xfrm>
          <a:prstGeom prst="rect">
            <a:avLst/>
          </a:prstGeom>
          <a:noFill/>
          <a:ln>
            <a:noFill/>
          </a:ln>
        </p:spPr>
      </p:pic>
      <p:sp>
        <p:nvSpPr>
          <p:cNvPr id="358" name="Google Shape;358;p14"/>
          <p:cNvSpPr txBox="1"/>
          <p:nvPr>
            <p:ph idx="2" type="body"/>
          </p:nvPr>
        </p:nvSpPr>
        <p:spPr>
          <a:xfrm>
            <a:off x="609605" y="741365"/>
            <a:ext cx="3886196" cy="20891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Once the ADF pipeline has been checked in, navigate back to the GitHub account repo to ensure that the pipeline has been committed.</a:t>
            </a:r>
            <a:endParaRPr>
              <a:latin typeface="Calibri"/>
              <a:ea typeface="Calibri"/>
              <a:cs typeface="Calibri"/>
              <a:sym typeface="Calibri"/>
            </a:endParaRPr>
          </a:p>
        </p:txBody>
      </p:sp>
      <p:sp>
        <p:nvSpPr>
          <p:cNvPr id="359" name="Google Shape;359;p14"/>
          <p:cNvSpPr/>
          <p:nvPr/>
        </p:nvSpPr>
        <p:spPr>
          <a:xfrm>
            <a:off x="5619750" y="741365"/>
            <a:ext cx="1104900" cy="295275"/>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Calibri"/>
              <a:buNone/>
            </a:pPr>
            <a:r>
              <a:t/>
            </a:r>
            <a:endParaRPr b="0" i="0" sz="3600" u="none" cap="none" strike="noStrike">
              <a:solidFill>
                <a:schemeClr val="dk1"/>
              </a:solidFill>
              <a:latin typeface="Arial"/>
              <a:ea typeface="Arial"/>
              <a:cs typeface="Arial"/>
              <a:sym typeface="Arial"/>
            </a:endParaRPr>
          </a:p>
        </p:txBody>
      </p:sp>
      <p:sp>
        <p:nvSpPr>
          <p:cNvPr id="360" name="Google Shape;360;p14"/>
          <p:cNvSpPr/>
          <p:nvPr/>
        </p:nvSpPr>
        <p:spPr>
          <a:xfrm>
            <a:off x="5829300" y="2238375"/>
            <a:ext cx="5381625" cy="219075"/>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Calibri"/>
              <a:buNone/>
            </a:pPr>
            <a:r>
              <a:t/>
            </a:r>
            <a:endParaRPr b="0" i="0" sz="3600" u="none" cap="none" strike="noStrike">
              <a:solidFill>
                <a:schemeClr val="dk1"/>
              </a:solidFill>
              <a:latin typeface="Arial"/>
              <a:ea typeface="Arial"/>
              <a:cs typeface="Arial"/>
              <a:sym typeface="Arial"/>
            </a:endParaRPr>
          </a:p>
        </p:txBody>
      </p:sp>
      <p:sp>
        <p:nvSpPr>
          <p:cNvPr id="361" name="Google Shape;361;p14"/>
          <p:cNvSpPr txBox="1"/>
          <p:nvPr/>
        </p:nvSpPr>
        <p:spPr>
          <a:xfrm>
            <a:off x="114300" y="2830509"/>
            <a:ext cx="4453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CC3300"/>
                </a:solidFill>
                <a:latin typeface="Helvetica Neue"/>
                <a:ea typeface="Helvetica Neue"/>
                <a:cs typeface="Helvetica Neue"/>
                <a:sym typeface="Helvetica Neue"/>
              </a:rPr>
              <a:t>Create a DevOps Project</a:t>
            </a:r>
            <a:endParaRPr/>
          </a:p>
        </p:txBody>
      </p:sp>
      <p:sp>
        <p:nvSpPr>
          <p:cNvPr id="362" name="Google Shape;362;p14"/>
          <p:cNvSpPr txBox="1"/>
          <p:nvPr/>
        </p:nvSpPr>
        <p:spPr>
          <a:xfrm>
            <a:off x="247650" y="3429000"/>
            <a:ext cx="2943225"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After creating an Azure DevOps Account from the pre-requisites section, we'll need to creating a DevOps project along with a Build and Release pipeline.</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Let's get started by creating a new project with the following details.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63" name="Google Shape;363;p14"/>
          <p:cNvPicPr preferRelativeResize="0"/>
          <p:nvPr/>
        </p:nvPicPr>
        <p:blipFill rotWithShape="1">
          <a:blip r:embed="rId4">
            <a:alphaModFix/>
          </a:blip>
          <a:srcRect b="0" l="0" r="0" t="0"/>
          <a:stretch/>
        </p:blipFill>
        <p:spPr>
          <a:xfrm>
            <a:off x="4568298" y="2830509"/>
            <a:ext cx="6815137" cy="3579816"/>
          </a:xfrm>
          <a:prstGeom prst="rect">
            <a:avLst/>
          </a:prstGeom>
          <a:noFill/>
          <a:ln>
            <a:noFill/>
          </a:ln>
        </p:spPr>
      </p:pic>
      <p:sp>
        <p:nvSpPr>
          <p:cNvPr id="364" name="Google Shape;364;p14"/>
          <p:cNvSpPr/>
          <p:nvPr/>
        </p:nvSpPr>
        <p:spPr>
          <a:xfrm>
            <a:off x="6477000" y="315752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365" name="Google Shape;365;p14"/>
          <p:cNvSpPr/>
          <p:nvPr/>
        </p:nvSpPr>
        <p:spPr>
          <a:xfrm>
            <a:off x="8772525" y="4336941"/>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366" name="Google Shape;366;p14"/>
          <p:cNvSpPr/>
          <p:nvPr/>
        </p:nvSpPr>
        <p:spPr>
          <a:xfrm>
            <a:off x="6296025" y="5699016"/>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sp>
        <p:nvSpPr>
          <p:cNvPr id="367" name="Google Shape;367;p14"/>
          <p:cNvSpPr/>
          <p:nvPr/>
        </p:nvSpPr>
        <p:spPr>
          <a:xfrm>
            <a:off x="10706100" y="5918091"/>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5"/>
          <p:cNvSpPr txBox="1"/>
          <p:nvPr>
            <p:ph type="title"/>
          </p:nvPr>
        </p:nvSpPr>
        <p:spPr>
          <a:xfrm>
            <a:off x="309801" y="-148971"/>
            <a:ext cx="4325461" cy="193624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CC3300"/>
              </a:buClr>
              <a:buSzPts val="3200"/>
              <a:buFont typeface="Helvetica Neue"/>
              <a:buNone/>
            </a:pPr>
            <a:r>
              <a:rPr b="0" i="0" lang="en-US">
                <a:solidFill>
                  <a:srgbClr val="CC3300"/>
                </a:solidFill>
                <a:latin typeface="Helvetica Neue"/>
                <a:ea typeface="Helvetica Neue"/>
                <a:cs typeface="Helvetica Neue"/>
                <a:sym typeface="Helvetica Neue"/>
              </a:rPr>
              <a:t>Create a DevOps Build Pipeline</a:t>
            </a:r>
            <a:br>
              <a:rPr b="0" i="0" lang="en-US">
                <a:solidFill>
                  <a:srgbClr val="CC3300"/>
                </a:solidFill>
                <a:latin typeface="Helvetica Neue"/>
                <a:ea typeface="Helvetica Neue"/>
                <a:cs typeface="Helvetica Neue"/>
                <a:sym typeface="Helvetica Neue"/>
              </a:rPr>
            </a:br>
            <a:endParaRPr/>
          </a:p>
        </p:txBody>
      </p:sp>
      <p:pic>
        <p:nvPicPr>
          <p:cNvPr id="373" name="Google Shape;373;p15"/>
          <p:cNvPicPr preferRelativeResize="0"/>
          <p:nvPr>
            <p:ph idx="1" type="body"/>
          </p:nvPr>
        </p:nvPicPr>
        <p:blipFill rotWithShape="1">
          <a:blip r:embed="rId3">
            <a:alphaModFix/>
          </a:blip>
          <a:srcRect b="0" l="0" r="0" t="0"/>
          <a:stretch/>
        </p:blipFill>
        <p:spPr>
          <a:xfrm>
            <a:off x="4767259" y="854078"/>
            <a:ext cx="6815137" cy="2229341"/>
          </a:xfrm>
          <a:prstGeom prst="rect">
            <a:avLst/>
          </a:prstGeom>
          <a:noFill/>
          <a:ln>
            <a:noFill/>
          </a:ln>
        </p:spPr>
      </p:pic>
      <p:sp>
        <p:nvSpPr>
          <p:cNvPr id="374" name="Google Shape;374;p15"/>
          <p:cNvSpPr txBox="1"/>
          <p:nvPr>
            <p:ph idx="2" type="body"/>
          </p:nvPr>
        </p:nvSpPr>
        <p:spPr>
          <a:xfrm>
            <a:off x="609604" y="1435106"/>
            <a:ext cx="4011083" cy="164831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Now it's time to create a DevOps Build Pipeline. This can be done by navigating to</a:t>
            </a:r>
            <a:r>
              <a:rPr b="1" i="0" lang="en-US">
                <a:solidFill>
                  <a:srgbClr val="222222"/>
                </a:solidFill>
                <a:latin typeface="Calibri"/>
                <a:ea typeface="Calibri"/>
                <a:cs typeface="Calibri"/>
                <a:sym typeface="Calibri"/>
              </a:rPr>
              <a:t> Pipelines</a:t>
            </a:r>
            <a:r>
              <a:rPr b="0" i="0" lang="en-US">
                <a:solidFill>
                  <a:srgbClr val="222222"/>
                </a:solidFill>
                <a:latin typeface="Calibri"/>
                <a:ea typeface="Calibri"/>
                <a:cs typeface="Calibri"/>
                <a:sym typeface="Calibri"/>
              </a:rPr>
              <a:t> tab of the project.</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Calibri"/>
                <a:ea typeface="Calibri"/>
                <a:cs typeface="Calibri"/>
                <a:sym typeface="Calibri"/>
              </a:rPr>
              <a:t>Select </a:t>
            </a:r>
            <a:r>
              <a:rPr b="1" i="0" lang="en-US">
                <a:solidFill>
                  <a:srgbClr val="222222"/>
                </a:solidFill>
                <a:latin typeface="Calibri"/>
                <a:ea typeface="Calibri"/>
                <a:cs typeface="Calibri"/>
                <a:sym typeface="Calibri"/>
              </a:rPr>
              <a:t>Pipelines</a:t>
            </a:r>
            <a:r>
              <a:rPr b="0" i="0" lang="en-US">
                <a:solidFill>
                  <a:srgbClr val="222222"/>
                </a:solidFill>
                <a:latin typeface="Calibri"/>
                <a:ea typeface="Calibri"/>
                <a:cs typeface="Calibri"/>
                <a:sym typeface="Calibri"/>
              </a:rPr>
              <a:t> from the list of options.</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Create your first project pipeline by clicking </a:t>
            </a:r>
            <a:r>
              <a:rPr b="1" i="0" lang="en-US">
                <a:solidFill>
                  <a:srgbClr val="222222"/>
                </a:solidFill>
                <a:latin typeface="Helvetica Neue"/>
                <a:ea typeface="Helvetica Neue"/>
                <a:cs typeface="Helvetica Neue"/>
                <a:sym typeface="Helvetica Neue"/>
              </a:rPr>
              <a:t>Create Pipeline.</a:t>
            </a:r>
            <a:endParaRPr b="0" i="0">
              <a:solidFill>
                <a:srgbClr val="222222"/>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600"/>
              <a:buNone/>
            </a:pPr>
            <a:r>
              <a:t/>
            </a:r>
            <a:endParaRPr>
              <a:latin typeface="Calibri"/>
              <a:ea typeface="Calibri"/>
              <a:cs typeface="Calibri"/>
              <a:sym typeface="Calibri"/>
            </a:endParaRPr>
          </a:p>
        </p:txBody>
      </p:sp>
      <p:sp>
        <p:nvSpPr>
          <p:cNvPr id="375" name="Google Shape;375;p15"/>
          <p:cNvSpPr/>
          <p:nvPr/>
        </p:nvSpPr>
        <p:spPr>
          <a:xfrm>
            <a:off x="5391150" y="87152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376" name="Google Shape;376;p15"/>
          <p:cNvSpPr/>
          <p:nvPr/>
        </p:nvSpPr>
        <p:spPr>
          <a:xfrm>
            <a:off x="5886450" y="115727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377" name="Google Shape;377;p15"/>
          <p:cNvSpPr/>
          <p:nvPr/>
        </p:nvSpPr>
        <p:spPr>
          <a:xfrm>
            <a:off x="9086850" y="2009224"/>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cxnSp>
        <p:nvCxnSpPr>
          <p:cNvPr id="378" name="Google Shape;378;p15"/>
          <p:cNvCxnSpPr/>
          <p:nvPr/>
        </p:nvCxnSpPr>
        <p:spPr>
          <a:xfrm>
            <a:off x="9334500" y="2247900"/>
            <a:ext cx="342900" cy="246140"/>
          </a:xfrm>
          <a:prstGeom prst="straightConnector1">
            <a:avLst/>
          </a:prstGeom>
          <a:solidFill>
            <a:schemeClr val="accent1"/>
          </a:solidFill>
          <a:ln cap="flat" cmpd="sng" w="9525">
            <a:solidFill>
              <a:srgbClr val="FF0000"/>
            </a:solidFill>
            <a:prstDash val="solid"/>
            <a:round/>
            <a:headEnd len="sm" w="sm" type="none"/>
            <a:tailEnd len="med" w="med" type="triangle"/>
          </a:ln>
        </p:spPr>
      </p:cxnSp>
      <p:sp>
        <p:nvSpPr>
          <p:cNvPr id="379" name="Google Shape;379;p15"/>
          <p:cNvSpPr txBox="1"/>
          <p:nvPr/>
        </p:nvSpPr>
        <p:spPr>
          <a:xfrm>
            <a:off x="609604" y="3429000"/>
            <a:ext cx="371474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When prompted to select where your code is, click </a:t>
            </a:r>
            <a:r>
              <a:rPr b="1" i="0" lang="en-US" sz="1400">
                <a:solidFill>
                  <a:srgbClr val="222222"/>
                </a:solidFill>
                <a:latin typeface="Calibri"/>
                <a:ea typeface="Calibri"/>
                <a:cs typeface="Calibri"/>
                <a:sym typeface="Calibri"/>
              </a:rPr>
              <a:t>Use the classic editor</a:t>
            </a:r>
            <a:r>
              <a:rPr b="0" i="0" lang="en-US" sz="1400">
                <a:solidFill>
                  <a:srgbClr val="222222"/>
                </a:solidFill>
                <a:latin typeface="Calibri"/>
                <a:ea typeface="Calibri"/>
                <a:cs typeface="Calibri"/>
                <a:sym typeface="Calibri"/>
              </a:rPr>
              <a:t> toward the bottom.</a:t>
            </a:r>
            <a:endParaRPr sz="1400">
              <a:solidFill>
                <a:schemeClr val="dk1"/>
              </a:solidFill>
              <a:latin typeface="Calibri"/>
              <a:ea typeface="Calibri"/>
              <a:cs typeface="Calibri"/>
              <a:sym typeface="Calibri"/>
            </a:endParaRPr>
          </a:p>
        </p:txBody>
      </p:sp>
      <p:pic>
        <p:nvPicPr>
          <p:cNvPr id="380" name="Google Shape;380;p15"/>
          <p:cNvPicPr preferRelativeResize="0"/>
          <p:nvPr/>
        </p:nvPicPr>
        <p:blipFill rotWithShape="1">
          <a:blip r:embed="rId4">
            <a:alphaModFix/>
          </a:blip>
          <a:srcRect b="0" l="0" r="0" t="0"/>
          <a:stretch/>
        </p:blipFill>
        <p:spPr>
          <a:xfrm>
            <a:off x="4767259" y="3276290"/>
            <a:ext cx="6815137" cy="3248335"/>
          </a:xfrm>
          <a:prstGeom prst="rect">
            <a:avLst/>
          </a:prstGeom>
          <a:noFill/>
          <a:ln>
            <a:noFill/>
          </a:ln>
        </p:spPr>
      </p:pic>
      <p:cxnSp>
        <p:nvCxnSpPr>
          <p:cNvPr id="381" name="Google Shape;381;p15"/>
          <p:cNvCxnSpPr/>
          <p:nvPr/>
        </p:nvCxnSpPr>
        <p:spPr>
          <a:xfrm flipH="1">
            <a:off x="7593802" y="5795127"/>
            <a:ext cx="581025" cy="417590"/>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16"/>
          <p:cNvPicPr preferRelativeResize="0"/>
          <p:nvPr>
            <p:ph idx="1" type="body"/>
          </p:nvPr>
        </p:nvPicPr>
        <p:blipFill rotWithShape="1">
          <a:blip r:embed="rId3">
            <a:alphaModFix/>
          </a:blip>
          <a:srcRect b="0" l="0" r="0" t="0"/>
          <a:stretch/>
        </p:blipFill>
        <p:spPr>
          <a:xfrm>
            <a:off x="4620687" y="562700"/>
            <a:ext cx="6815137" cy="2611892"/>
          </a:xfrm>
          <a:prstGeom prst="rect">
            <a:avLst/>
          </a:prstGeom>
          <a:noFill/>
          <a:ln>
            <a:noFill/>
          </a:ln>
        </p:spPr>
      </p:pic>
      <p:sp>
        <p:nvSpPr>
          <p:cNvPr id="387" name="Google Shape;387;p16"/>
          <p:cNvSpPr txBox="1"/>
          <p:nvPr>
            <p:ph idx="2" type="body"/>
          </p:nvPr>
        </p:nvSpPr>
        <p:spPr>
          <a:xfrm>
            <a:off x="609604" y="562701"/>
            <a:ext cx="3857621" cy="26118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Select the following GitHub source, enter the connection name and click </a:t>
            </a:r>
            <a:r>
              <a:rPr b="1" i="0" lang="en-US">
                <a:solidFill>
                  <a:srgbClr val="222222"/>
                </a:solidFill>
                <a:latin typeface="Calibri"/>
                <a:ea typeface="Calibri"/>
                <a:cs typeface="Calibri"/>
                <a:sym typeface="Calibri"/>
              </a:rPr>
              <a:t>Authorize using OAuth</a:t>
            </a:r>
            <a:r>
              <a:rPr b="0" i="0" lang="en-US">
                <a:solidFill>
                  <a:srgbClr val="222222"/>
                </a:solidFill>
                <a:latin typeface="Calibri"/>
                <a:ea typeface="Calibri"/>
                <a:cs typeface="Calibri"/>
                <a:sym typeface="Calibri"/>
              </a:rPr>
              <a:t>.</a:t>
            </a:r>
            <a:endParaRPr>
              <a:latin typeface="Calibri"/>
              <a:ea typeface="Calibri"/>
              <a:cs typeface="Calibri"/>
              <a:sym typeface="Calibri"/>
            </a:endParaRPr>
          </a:p>
        </p:txBody>
      </p:sp>
      <p:sp>
        <p:nvSpPr>
          <p:cNvPr id="388" name="Google Shape;388;p16"/>
          <p:cNvSpPr/>
          <p:nvPr/>
        </p:nvSpPr>
        <p:spPr>
          <a:xfrm>
            <a:off x="8162925" y="92867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389" name="Google Shape;389;p16"/>
          <p:cNvSpPr/>
          <p:nvPr/>
        </p:nvSpPr>
        <p:spPr>
          <a:xfrm>
            <a:off x="9525000" y="2100252"/>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390" name="Google Shape;390;p16"/>
          <p:cNvSpPr/>
          <p:nvPr/>
        </p:nvSpPr>
        <p:spPr>
          <a:xfrm>
            <a:off x="8467725" y="2386002"/>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sp>
        <p:nvSpPr>
          <p:cNvPr id="391" name="Google Shape;391;p16"/>
          <p:cNvSpPr txBox="1"/>
          <p:nvPr/>
        </p:nvSpPr>
        <p:spPr>
          <a:xfrm>
            <a:off x="333375" y="3524250"/>
            <a:ext cx="428731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Authorize Azure Pipelines using OAuth will display a UI for further verification. Once the authorization verification process is complete, click </a:t>
            </a:r>
            <a:r>
              <a:rPr b="1" i="0" lang="en-US" sz="1400">
                <a:solidFill>
                  <a:srgbClr val="222222"/>
                </a:solidFill>
                <a:latin typeface="Calibri"/>
                <a:ea typeface="Calibri"/>
                <a:cs typeface="Calibri"/>
                <a:sym typeface="Calibri"/>
              </a:rPr>
              <a:t>Authorize Azure Pipelines</a:t>
            </a:r>
            <a:r>
              <a:rPr b="0" i="0" lang="en-US" sz="1400">
                <a:solidFill>
                  <a:srgbClr val="222222"/>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pic>
        <p:nvPicPr>
          <p:cNvPr id="392" name="Google Shape;392;p16"/>
          <p:cNvPicPr preferRelativeResize="0"/>
          <p:nvPr/>
        </p:nvPicPr>
        <p:blipFill rotWithShape="1">
          <a:blip r:embed="rId4">
            <a:alphaModFix/>
          </a:blip>
          <a:srcRect b="0" l="0" r="0" t="0"/>
          <a:stretch/>
        </p:blipFill>
        <p:spPr>
          <a:xfrm>
            <a:off x="4620687" y="3381375"/>
            <a:ext cx="6815137" cy="2913925"/>
          </a:xfrm>
          <a:prstGeom prst="rect">
            <a:avLst/>
          </a:prstGeom>
          <a:noFill/>
          <a:ln>
            <a:noFill/>
          </a:ln>
        </p:spPr>
      </p:pic>
      <p:cxnSp>
        <p:nvCxnSpPr>
          <p:cNvPr id="393" name="Google Shape;393;p16"/>
          <p:cNvCxnSpPr/>
          <p:nvPr/>
        </p:nvCxnSpPr>
        <p:spPr>
          <a:xfrm flipH="1">
            <a:off x="8715375" y="5147427"/>
            <a:ext cx="581025" cy="417590"/>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17"/>
          <p:cNvPicPr preferRelativeResize="0"/>
          <p:nvPr>
            <p:ph idx="1" type="body"/>
          </p:nvPr>
        </p:nvPicPr>
        <p:blipFill rotWithShape="1">
          <a:blip r:embed="rId3">
            <a:alphaModFix/>
          </a:blip>
          <a:srcRect b="0" l="0" r="0" t="0"/>
          <a:stretch/>
        </p:blipFill>
        <p:spPr>
          <a:xfrm>
            <a:off x="4620687" y="1002355"/>
            <a:ext cx="6815137" cy="1807520"/>
          </a:xfrm>
          <a:prstGeom prst="rect">
            <a:avLst/>
          </a:prstGeom>
          <a:noFill/>
          <a:ln>
            <a:noFill/>
          </a:ln>
        </p:spPr>
      </p:pic>
      <p:sp>
        <p:nvSpPr>
          <p:cNvPr id="399" name="Google Shape;399;p17"/>
          <p:cNvSpPr txBox="1"/>
          <p:nvPr>
            <p:ph idx="2" type="body"/>
          </p:nvPr>
        </p:nvSpPr>
        <p:spPr>
          <a:xfrm>
            <a:off x="609605" y="1002356"/>
            <a:ext cx="3829046" cy="18075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After the Azure Pipelines are authorized using OAuth, the authorized connections along with the repo and default branch will be listed as follows and can be changed by clicking the </a:t>
            </a:r>
            <a:r>
              <a:rPr b="1" i="0" lang="en-US">
                <a:solidFill>
                  <a:srgbClr val="222222"/>
                </a:solidFill>
                <a:latin typeface="Calibri"/>
                <a:ea typeface="Calibri"/>
                <a:cs typeface="Calibri"/>
                <a:sym typeface="Calibri"/>
              </a:rPr>
              <a:t>…</a:t>
            </a:r>
            <a:r>
              <a:rPr b="0" i="0" lang="en-US">
                <a:solidFill>
                  <a:srgbClr val="222222"/>
                </a:solidFill>
                <a:latin typeface="Calibri"/>
                <a:ea typeface="Calibri"/>
                <a:cs typeface="Calibri"/>
                <a:sym typeface="Calibri"/>
              </a:rPr>
              <a:t> icon.</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Calibri"/>
                <a:ea typeface="Calibri"/>
                <a:cs typeface="Calibri"/>
                <a:sym typeface="Calibri"/>
              </a:rPr>
              <a:t>Click </a:t>
            </a:r>
            <a:r>
              <a:rPr b="1" i="0" lang="en-US">
                <a:solidFill>
                  <a:srgbClr val="222222"/>
                </a:solidFill>
                <a:latin typeface="Calibri"/>
                <a:ea typeface="Calibri"/>
                <a:cs typeface="Calibri"/>
                <a:sym typeface="Calibri"/>
              </a:rPr>
              <a:t>Continue</a:t>
            </a:r>
            <a:r>
              <a:rPr b="0" i="0" lang="en-US">
                <a:solidFill>
                  <a:srgbClr val="222222"/>
                </a:solidFill>
                <a:latin typeface="Calibri"/>
                <a:ea typeface="Calibri"/>
                <a:cs typeface="Calibri"/>
                <a:sym typeface="Calibri"/>
              </a:rPr>
              <a:t> to proceed.</a:t>
            </a:r>
            <a:endParaRPr/>
          </a:p>
          <a:p>
            <a:pPr indent="0" lvl="0" marL="0" rtl="0" algn="l">
              <a:lnSpc>
                <a:spcPct val="90000"/>
              </a:lnSpc>
              <a:spcBef>
                <a:spcPts val="1000"/>
              </a:spcBef>
              <a:spcAft>
                <a:spcPts val="0"/>
              </a:spcAft>
              <a:buClr>
                <a:schemeClr val="dk1"/>
              </a:buClr>
              <a:buSzPts val="1600"/>
              <a:buNone/>
            </a:pPr>
            <a:r>
              <a:t/>
            </a:r>
            <a:endParaRPr>
              <a:latin typeface="Calibri"/>
              <a:ea typeface="Calibri"/>
              <a:cs typeface="Calibri"/>
              <a:sym typeface="Calibri"/>
            </a:endParaRPr>
          </a:p>
        </p:txBody>
      </p:sp>
      <p:sp>
        <p:nvSpPr>
          <p:cNvPr id="400" name="Google Shape;400;p17"/>
          <p:cNvSpPr/>
          <p:nvPr/>
        </p:nvSpPr>
        <p:spPr>
          <a:xfrm>
            <a:off x="8115300" y="155732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401" name="Google Shape;401;p17"/>
          <p:cNvSpPr/>
          <p:nvPr/>
        </p:nvSpPr>
        <p:spPr>
          <a:xfrm>
            <a:off x="8210550" y="207167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402" name="Google Shape;402;p17"/>
          <p:cNvSpPr/>
          <p:nvPr/>
        </p:nvSpPr>
        <p:spPr>
          <a:xfrm>
            <a:off x="5743575" y="2488401"/>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sp>
        <p:nvSpPr>
          <p:cNvPr id="403" name="Google Shape;403;p17"/>
          <p:cNvSpPr txBox="1"/>
          <p:nvPr/>
        </p:nvSpPr>
        <p:spPr>
          <a:xfrm>
            <a:off x="523875" y="3133725"/>
            <a:ext cx="382904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When prompted to choose a template, select </a:t>
            </a:r>
            <a:r>
              <a:rPr b="1" i="0" lang="en-US" sz="1400">
                <a:solidFill>
                  <a:srgbClr val="222222"/>
                </a:solidFill>
                <a:latin typeface="Calibri"/>
                <a:ea typeface="Calibri"/>
                <a:cs typeface="Calibri"/>
                <a:sym typeface="Calibri"/>
              </a:rPr>
              <a:t>Empty job</a:t>
            </a:r>
            <a:r>
              <a:rPr b="0" i="0" lang="en-US" sz="1400">
                <a:solidFill>
                  <a:srgbClr val="222222"/>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pic>
        <p:nvPicPr>
          <p:cNvPr id="404" name="Google Shape;404;p17"/>
          <p:cNvPicPr preferRelativeResize="0"/>
          <p:nvPr/>
        </p:nvPicPr>
        <p:blipFill rotWithShape="1">
          <a:blip r:embed="rId4">
            <a:alphaModFix/>
          </a:blip>
          <a:srcRect b="0" l="0" r="0" t="0"/>
          <a:stretch/>
        </p:blipFill>
        <p:spPr>
          <a:xfrm>
            <a:off x="4620687" y="2852873"/>
            <a:ext cx="6815137" cy="2157205"/>
          </a:xfrm>
          <a:prstGeom prst="rect">
            <a:avLst/>
          </a:prstGeom>
          <a:noFill/>
          <a:ln>
            <a:noFill/>
          </a:ln>
        </p:spPr>
      </p:pic>
      <p:cxnSp>
        <p:nvCxnSpPr>
          <p:cNvPr id="405" name="Google Shape;405;p17"/>
          <p:cNvCxnSpPr/>
          <p:nvPr/>
        </p:nvCxnSpPr>
        <p:spPr>
          <a:xfrm flipH="1">
            <a:off x="9496425" y="3009900"/>
            <a:ext cx="390525" cy="260563"/>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18"/>
          <p:cNvPicPr preferRelativeResize="0"/>
          <p:nvPr>
            <p:ph idx="1" type="body"/>
          </p:nvPr>
        </p:nvPicPr>
        <p:blipFill rotWithShape="1">
          <a:blip r:embed="rId3">
            <a:alphaModFix/>
          </a:blip>
          <a:srcRect b="0" l="0" r="0" t="0"/>
          <a:stretch/>
        </p:blipFill>
        <p:spPr>
          <a:xfrm>
            <a:off x="4767259" y="1435107"/>
            <a:ext cx="6815137" cy="2632068"/>
          </a:xfrm>
          <a:prstGeom prst="rect">
            <a:avLst/>
          </a:prstGeom>
          <a:noFill/>
          <a:ln>
            <a:noFill/>
          </a:ln>
        </p:spPr>
      </p:pic>
      <p:sp>
        <p:nvSpPr>
          <p:cNvPr id="411" name="Google Shape;411;p18"/>
          <p:cNvSpPr txBox="1"/>
          <p:nvPr>
            <p:ph idx="2" type="body"/>
          </p:nvPr>
        </p:nvSpPr>
        <p:spPr>
          <a:xfrm>
            <a:off x="609604" y="1435106"/>
            <a:ext cx="4011083" cy="263206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The Build Pipeline tab will contain the following details.</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Calibri"/>
                <a:ea typeface="Calibri"/>
                <a:cs typeface="Calibri"/>
                <a:sym typeface="Calibri"/>
              </a:rPr>
              <a:t>Configure and select the Name, Agent pool and Agent Specification.</a:t>
            </a:r>
            <a:endParaRPr/>
          </a:p>
          <a:p>
            <a:pPr indent="0" lvl="0" marL="0" rtl="0" algn="l">
              <a:lnSpc>
                <a:spcPct val="90000"/>
              </a:lnSpc>
              <a:spcBef>
                <a:spcPts val="1000"/>
              </a:spcBef>
              <a:spcAft>
                <a:spcPts val="0"/>
              </a:spcAft>
              <a:buClr>
                <a:schemeClr val="dk1"/>
              </a:buClr>
              <a:buSzPts val="1600"/>
              <a:buNone/>
            </a:pPr>
            <a:r>
              <a:t/>
            </a:r>
            <a:endParaRPr>
              <a:latin typeface="Calibri"/>
              <a:ea typeface="Calibri"/>
              <a:cs typeface="Calibri"/>
              <a:sym typeface="Calibri"/>
            </a:endParaRPr>
          </a:p>
        </p:txBody>
      </p:sp>
      <p:sp>
        <p:nvSpPr>
          <p:cNvPr id="412" name="Google Shape;412;p18"/>
          <p:cNvSpPr/>
          <p:nvPr/>
        </p:nvSpPr>
        <p:spPr>
          <a:xfrm>
            <a:off x="6915150" y="2024052"/>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413" name="Google Shape;413;p18"/>
          <p:cNvSpPr/>
          <p:nvPr/>
        </p:nvSpPr>
        <p:spPr>
          <a:xfrm>
            <a:off x="9191625" y="2214552"/>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414" name="Google Shape;414;p18"/>
          <p:cNvSpPr/>
          <p:nvPr/>
        </p:nvSpPr>
        <p:spPr>
          <a:xfrm>
            <a:off x="9648825" y="2638029"/>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sp>
        <p:nvSpPr>
          <p:cNvPr id="415" name="Google Shape;415;p18"/>
          <p:cNvSpPr/>
          <p:nvPr/>
        </p:nvSpPr>
        <p:spPr>
          <a:xfrm>
            <a:off x="8458200" y="2976552"/>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4</a:t>
            </a:r>
            <a:endParaRPr/>
          </a:p>
        </p:txBody>
      </p:sp>
      <p:sp>
        <p:nvSpPr>
          <p:cNvPr id="416" name="Google Shape;416;p18"/>
          <p:cNvSpPr txBox="1"/>
          <p:nvPr/>
        </p:nvSpPr>
        <p:spPr>
          <a:xfrm>
            <a:off x="609604" y="4581525"/>
            <a:ext cx="361949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Click the </a:t>
            </a:r>
            <a:r>
              <a:rPr b="1" i="0" lang="en-US" sz="1800">
                <a:solidFill>
                  <a:srgbClr val="222222"/>
                </a:solidFill>
                <a:latin typeface="Helvetica Neue"/>
                <a:ea typeface="Helvetica Neue"/>
                <a:cs typeface="Helvetica Neue"/>
                <a:sym typeface="Helvetica Neue"/>
              </a:rPr>
              <a:t>+</a:t>
            </a:r>
            <a:r>
              <a:rPr b="0" i="0" lang="en-US" sz="1800">
                <a:solidFill>
                  <a:srgbClr val="222222"/>
                </a:solidFill>
                <a:latin typeface="Helvetica Neue"/>
                <a:ea typeface="Helvetica Neue"/>
                <a:cs typeface="Helvetica Neue"/>
                <a:sym typeface="Helvetica Neue"/>
              </a:rPr>
              <a:t> icon by Agent job 1 to add a task to the job. and </a:t>
            </a:r>
            <a:endParaRPr/>
          </a:p>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Search for '</a:t>
            </a:r>
            <a:r>
              <a:rPr b="1" i="0" lang="en-US" sz="1800">
                <a:solidFill>
                  <a:srgbClr val="222222"/>
                </a:solidFill>
                <a:latin typeface="Helvetica Neue"/>
                <a:ea typeface="Helvetica Neue"/>
                <a:cs typeface="Helvetica Neue"/>
                <a:sym typeface="Helvetica Neue"/>
              </a:rPr>
              <a:t>publish build artifacts</a:t>
            </a:r>
            <a:r>
              <a:rPr b="0" i="0" lang="en-US" sz="1800">
                <a:solidFill>
                  <a:srgbClr val="222222"/>
                </a:solidFill>
                <a:latin typeface="Helvetica Neue"/>
                <a:ea typeface="Helvetica Neue"/>
                <a:cs typeface="Helvetica Neue"/>
                <a:sym typeface="Helvetica Neue"/>
              </a:rPr>
              <a:t>' and add the task to the Build pipeline.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id="417" name="Google Shape;417;p18"/>
          <p:cNvPicPr preferRelativeResize="0"/>
          <p:nvPr/>
        </p:nvPicPr>
        <p:blipFill rotWithShape="1">
          <a:blip r:embed="rId4">
            <a:alphaModFix/>
          </a:blip>
          <a:srcRect b="0" l="0" r="0" t="0"/>
          <a:stretch/>
        </p:blipFill>
        <p:spPr>
          <a:xfrm>
            <a:off x="4767259" y="4090767"/>
            <a:ext cx="6815137" cy="2405284"/>
          </a:xfrm>
          <a:prstGeom prst="rect">
            <a:avLst/>
          </a:prstGeom>
          <a:noFill/>
          <a:ln>
            <a:noFill/>
          </a:ln>
        </p:spPr>
      </p:pic>
      <p:sp>
        <p:nvSpPr>
          <p:cNvPr id="418" name="Google Shape;418;p18"/>
          <p:cNvSpPr/>
          <p:nvPr/>
        </p:nvSpPr>
        <p:spPr>
          <a:xfrm>
            <a:off x="11287125" y="475772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419" name="Google Shape;419;p18"/>
          <p:cNvSpPr/>
          <p:nvPr/>
        </p:nvSpPr>
        <p:spPr>
          <a:xfrm>
            <a:off x="10810875" y="548162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19"/>
          <p:cNvPicPr preferRelativeResize="0"/>
          <p:nvPr>
            <p:ph idx="1" type="body"/>
          </p:nvPr>
        </p:nvPicPr>
        <p:blipFill rotWithShape="1">
          <a:blip r:embed="rId3">
            <a:alphaModFix/>
          </a:blip>
          <a:srcRect b="0" l="0" r="0" t="0"/>
          <a:stretch/>
        </p:blipFill>
        <p:spPr>
          <a:xfrm>
            <a:off x="4767259" y="673106"/>
            <a:ext cx="6815137" cy="2917819"/>
          </a:xfrm>
          <a:prstGeom prst="rect">
            <a:avLst/>
          </a:prstGeom>
          <a:noFill/>
          <a:ln>
            <a:noFill/>
          </a:ln>
        </p:spPr>
      </p:pic>
      <p:sp>
        <p:nvSpPr>
          <p:cNvPr id="425" name="Google Shape;425;p19"/>
          <p:cNvSpPr txBox="1"/>
          <p:nvPr>
            <p:ph idx="2" type="body"/>
          </p:nvPr>
        </p:nvSpPr>
        <p:spPr>
          <a:xfrm>
            <a:off x="609604" y="673106"/>
            <a:ext cx="4011083" cy="29178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In the Publish build artifacts UI, enter the following details.</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Also browse and select the path to publish.</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Click </a:t>
            </a:r>
            <a:r>
              <a:rPr b="1" i="0" lang="en-US">
                <a:solidFill>
                  <a:srgbClr val="222222"/>
                </a:solidFill>
                <a:latin typeface="Helvetica Neue"/>
                <a:ea typeface="Helvetica Neue"/>
                <a:cs typeface="Helvetica Neue"/>
                <a:sym typeface="Helvetica Neue"/>
              </a:rPr>
              <a:t>OK</a:t>
            </a:r>
            <a:r>
              <a:rPr b="0" i="0" lang="en-US">
                <a:solidFill>
                  <a:srgbClr val="222222"/>
                </a:solidFill>
                <a:latin typeface="Helvetica Neue"/>
                <a:ea typeface="Helvetica Neue"/>
                <a:cs typeface="Helvetica Neue"/>
                <a:sym typeface="Helvetica Neue"/>
              </a:rPr>
              <a:t> after the path is selected.</a:t>
            </a:r>
            <a:endParaRPr/>
          </a:p>
          <a:p>
            <a:pPr indent="0" lvl="0" marL="0" rtl="0" algn="l">
              <a:lnSpc>
                <a:spcPct val="90000"/>
              </a:lnSpc>
              <a:spcBef>
                <a:spcPts val="1000"/>
              </a:spcBef>
              <a:spcAft>
                <a:spcPts val="0"/>
              </a:spcAft>
              <a:buClr>
                <a:schemeClr val="dk1"/>
              </a:buClr>
              <a:buSzPts val="1600"/>
              <a:buNone/>
            </a:pPr>
            <a:r>
              <a:t/>
            </a:r>
            <a:endParaRPr/>
          </a:p>
        </p:txBody>
      </p:sp>
      <p:cxnSp>
        <p:nvCxnSpPr>
          <p:cNvPr id="426" name="Google Shape;426;p19"/>
          <p:cNvCxnSpPr/>
          <p:nvPr/>
        </p:nvCxnSpPr>
        <p:spPr>
          <a:xfrm flipH="1" rot="10800000">
            <a:off x="11058525" y="2132015"/>
            <a:ext cx="304800" cy="363535"/>
          </a:xfrm>
          <a:prstGeom prst="straightConnector1">
            <a:avLst/>
          </a:prstGeom>
          <a:solidFill>
            <a:schemeClr val="accent1"/>
          </a:solidFill>
          <a:ln cap="flat" cmpd="sng" w="9525">
            <a:solidFill>
              <a:srgbClr val="FF0000"/>
            </a:solidFill>
            <a:prstDash val="solid"/>
            <a:round/>
            <a:headEnd len="sm" w="sm" type="none"/>
            <a:tailEnd len="med" w="med" type="triangle"/>
          </a:ln>
        </p:spPr>
      </p:cxnSp>
      <p:sp>
        <p:nvSpPr>
          <p:cNvPr id="427" name="Google Shape;427;p19"/>
          <p:cNvSpPr txBox="1"/>
          <p:nvPr/>
        </p:nvSpPr>
        <p:spPr>
          <a:xfrm>
            <a:off x="266700" y="4143375"/>
            <a:ext cx="282892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Click </a:t>
            </a:r>
            <a:r>
              <a:rPr b="1" i="0" lang="en-US" sz="1800">
                <a:solidFill>
                  <a:srgbClr val="222222"/>
                </a:solidFill>
                <a:latin typeface="Helvetica Neue"/>
                <a:ea typeface="Helvetica Neue"/>
                <a:cs typeface="Helvetica Neue"/>
                <a:sym typeface="Helvetica Neue"/>
              </a:rPr>
              <a:t>Save &amp; queue </a:t>
            </a:r>
            <a:r>
              <a:rPr b="0" i="0" lang="en-US" sz="1800">
                <a:solidFill>
                  <a:srgbClr val="222222"/>
                </a:solidFill>
                <a:latin typeface="Helvetica Neue"/>
                <a:ea typeface="Helvetica Neue"/>
                <a:cs typeface="Helvetica Neue"/>
                <a:sym typeface="Helvetica Neue"/>
              </a:rPr>
              <a:t>to prepare the pipeline to run.</a:t>
            </a:r>
            <a:endParaRPr sz="1800">
              <a:solidFill>
                <a:schemeClr val="dk1"/>
              </a:solidFill>
              <a:latin typeface="Calibri"/>
              <a:ea typeface="Calibri"/>
              <a:cs typeface="Calibri"/>
              <a:sym typeface="Calibri"/>
            </a:endParaRPr>
          </a:p>
        </p:txBody>
      </p:sp>
      <p:pic>
        <p:nvPicPr>
          <p:cNvPr id="428" name="Google Shape;428;p19"/>
          <p:cNvPicPr preferRelativeResize="0"/>
          <p:nvPr/>
        </p:nvPicPr>
        <p:blipFill rotWithShape="1">
          <a:blip r:embed="rId4">
            <a:alphaModFix/>
          </a:blip>
          <a:srcRect b="0" l="0" r="0" t="0"/>
          <a:stretch/>
        </p:blipFill>
        <p:spPr>
          <a:xfrm>
            <a:off x="4767258" y="3954459"/>
            <a:ext cx="6785093" cy="2427291"/>
          </a:xfrm>
          <a:prstGeom prst="rect">
            <a:avLst/>
          </a:prstGeom>
          <a:noFill/>
          <a:ln>
            <a:noFill/>
          </a:ln>
        </p:spPr>
      </p:pic>
      <p:cxnSp>
        <p:nvCxnSpPr>
          <p:cNvPr id="429" name="Google Shape;429;p19"/>
          <p:cNvCxnSpPr/>
          <p:nvPr/>
        </p:nvCxnSpPr>
        <p:spPr>
          <a:xfrm rot="10800000">
            <a:off x="7410450" y="4429125"/>
            <a:ext cx="238125" cy="295275"/>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nvSpPr>
        <p:spPr>
          <a:xfrm>
            <a:off x="584200" y="573302"/>
            <a:ext cx="3632200" cy="5078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Terminology</a:t>
            </a:r>
            <a:endParaRPr sz="4400">
              <a:solidFill>
                <a:schemeClr val="accent1"/>
              </a:solidFill>
              <a:latin typeface="Calibri"/>
              <a:ea typeface="Calibri"/>
              <a:cs typeface="Calibri"/>
              <a:sym typeface="Calibri"/>
            </a:endParaRPr>
          </a:p>
        </p:txBody>
      </p:sp>
      <p:grpSp>
        <p:nvGrpSpPr>
          <p:cNvPr id="113" name="Google Shape;113;p2"/>
          <p:cNvGrpSpPr/>
          <p:nvPr/>
        </p:nvGrpSpPr>
        <p:grpSpPr>
          <a:xfrm>
            <a:off x="5873798" y="1711955"/>
            <a:ext cx="5336302" cy="1136699"/>
            <a:chOff x="3600450" y="2545252"/>
            <a:chExt cx="12749014" cy="1705050"/>
          </a:xfrm>
        </p:grpSpPr>
        <p:grpSp>
          <p:nvGrpSpPr>
            <p:cNvPr id="114" name="Google Shape;114;p2"/>
            <p:cNvGrpSpPr/>
            <p:nvPr/>
          </p:nvGrpSpPr>
          <p:grpSpPr>
            <a:xfrm>
              <a:off x="3817289" y="2545252"/>
              <a:ext cx="12532175" cy="1705050"/>
              <a:chOff x="3817289" y="2545252"/>
              <a:chExt cx="12532175" cy="1705050"/>
            </a:xfrm>
          </p:grpSpPr>
          <p:sp>
            <p:nvSpPr>
              <p:cNvPr id="115" name="Google Shape;115;p2"/>
              <p:cNvSpPr txBox="1"/>
              <p:nvPr/>
            </p:nvSpPr>
            <p:spPr>
              <a:xfrm>
                <a:off x="3817289" y="2545252"/>
                <a:ext cx="7592936" cy="692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Quattrocento Sans"/>
                    <a:ea typeface="Quattrocento Sans"/>
                    <a:cs typeface="Quattrocento Sans"/>
                    <a:sym typeface="Quattrocento Sans"/>
                  </a:rPr>
                  <a:t>Task</a:t>
                </a:r>
                <a:endParaRPr sz="2400">
                  <a:solidFill>
                    <a:srgbClr val="0070C0"/>
                  </a:solidFill>
                  <a:latin typeface="Quattrocento Sans"/>
                  <a:ea typeface="Quattrocento Sans"/>
                  <a:cs typeface="Quattrocento Sans"/>
                  <a:sym typeface="Quattrocento Sans"/>
                </a:endParaRPr>
              </a:p>
            </p:txBody>
          </p:sp>
          <p:sp>
            <p:nvSpPr>
              <p:cNvPr id="116" name="Google Shape;116;p2"/>
              <p:cNvSpPr txBox="1"/>
              <p:nvPr/>
            </p:nvSpPr>
            <p:spPr>
              <a:xfrm>
                <a:off x="3922904" y="3188760"/>
                <a:ext cx="12426560" cy="10615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1"/>
                    </a:solidFill>
                    <a:latin typeface="Quattrocento Sans"/>
                    <a:ea typeface="Quattrocento Sans"/>
                    <a:cs typeface="Quattrocento Sans"/>
                    <a:sym typeface="Quattrocento Sans"/>
                  </a:rPr>
                  <a:t>A packaged script or procedure which includes a set of inputs for a build or release. A build or release deployment will include many tasks, which run in a particular sequence. </a:t>
                </a:r>
                <a:endParaRPr sz="1333">
                  <a:solidFill>
                    <a:schemeClr val="dk1"/>
                  </a:solidFill>
                  <a:latin typeface="Quattrocento Sans"/>
                  <a:ea typeface="Quattrocento Sans"/>
                  <a:cs typeface="Quattrocento Sans"/>
                  <a:sym typeface="Quattrocento Sans"/>
                </a:endParaRPr>
              </a:p>
            </p:txBody>
          </p:sp>
        </p:grpSp>
        <p:cxnSp>
          <p:nvCxnSpPr>
            <p:cNvPr id="117" name="Google Shape;117;p2"/>
            <p:cNvCxnSpPr/>
            <p:nvPr/>
          </p:nvCxnSpPr>
          <p:spPr>
            <a:xfrm>
              <a:off x="3600450" y="2805832"/>
              <a:ext cx="0" cy="1134703"/>
            </a:xfrm>
            <a:prstGeom prst="straightConnector1">
              <a:avLst/>
            </a:prstGeom>
            <a:noFill/>
            <a:ln cap="sq" cmpd="sng" w="25400">
              <a:solidFill>
                <a:schemeClr val="accent2"/>
              </a:solidFill>
              <a:prstDash val="solid"/>
              <a:bevel/>
              <a:headEnd len="sm" w="sm" type="none"/>
              <a:tailEnd len="sm" w="sm" type="none"/>
            </a:ln>
          </p:spPr>
        </p:cxnSp>
      </p:grpSp>
      <p:sp>
        <p:nvSpPr>
          <p:cNvPr id="118" name="Google Shape;118;p2"/>
          <p:cNvSpPr txBox="1"/>
          <p:nvPr/>
        </p:nvSpPr>
        <p:spPr>
          <a:xfrm>
            <a:off x="2508441" y="1731662"/>
            <a:ext cx="317814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0070C0"/>
                </a:solidFill>
                <a:latin typeface="Quattrocento Sans"/>
                <a:ea typeface="Quattrocento Sans"/>
                <a:cs typeface="Quattrocento Sans"/>
                <a:sym typeface="Quattrocento Sans"/>
              </a:rPr>
              <a:t>Project</a:t>
            </a:r>
            <a:endParaRPr sz="2400">
              <a:solidFill>
                <a:srgbClr val="0070C0"/>
              </a:solidFill>
              <a:latin typeface="Quattrocento Sans"/>
              <a:ea typeface="Quattrocento Sans"/>
              <a:cs typeface="Quattrocento Sans"/>
              <a:sym typeface="Quattrocento Sans"/>
            </a:endParaRPr>
          </a:p>
        </p:txBody>
      </p:sp>
      <p:sp>
        <p:nvSpPr>
          <p:cNvPr id="119" name="Google Shape;119;p2"/>
          <p:cNvSpPr txBox="1"/>
          <p:nvPr/>
        </p:nvSpPr>
        <p:spPr>
          <a:xfrm>
            <a:off x="485252" y="2151683"/>
            <a:ext cx="5201334" cy="111793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333">
                <a:solidFill>
                  <a:schemeClr val="dk1"/>
                </a:solidFill>
                <a:latin typeface="Quattrocento Sans"/>
                <a:ea typeface="Quattrocento Sans"/>
                <a:cs typeface="Quattrocento Sans"/>
                <a:sym typeface="Quattrocento Sans"/>
              </a:rPr>
              <a:t>Created to represent a fundamental container of where data is stored when added to Azure DevOps. Provides a central repository for source code and offers a place for people to plan, track progress and collaborate on building software solutions </a:t>
            </a:r>
            <a:endParaRPr sz="1333">
              <a:solidFill>
                <a:schemeClr val="dk1"/>
              </a:solidFill>
              <a:latin typeface="Quattrocento Sans"/>
              <a:ea typeface="Quattrocento Sans"/>
              <a:cs typeface="Quattrocento Sans"/>
              <a:sym typeface="Quattrocento Sans"/>
            </a:endParaRPr>
          </a:p>
          <a:p>
            <a:pPr indent="0" lvl="0" marL="0" marR="0" rtl="0" algn="r">
              <a:spcBef>
                <a:spcPts val="0"/>
              </a:spcBef>
              <a:spcAft>
                <a:spcPts val="0"/>
              </a:spcAft>
              <a:buNone/>
            </a:pPr>
            <a:r>
              <a:t/>
            </a:r>
            <a:endParaRPr sz="1333">
              <a:solidFill>
                <a:schemeClr val="dk1"/>
              </a:solidFill>
              <a:latin typeface="Quattrocento Sans"/>
              <a:ea typeface="Quattrocento Sans"/>
              <a:cs typeface="Quattrocento Sans"/>
              <a:sym typeface="Quattrocento Sans"/>
            </a:endParaRPr>
          </a:p>
        </p:txBody>
      </p:sp>
      <p:grpSp>
        <p:nvGrpSpPr>
          <p:cNvPr id="120" name="Google Shape;120;p2"/>
          <p:cNvGrpSpPr/>
          <p:nvPr/>
        </p:nvGrpSpPr>
        <p:grpSpPr>
          <a:xfrm>
            <a:off x="5888432" y="3162571"/>
            <a:ext cx="5321668" cy="1088859"/>
            <a:chOff x="3600450" y="2612814"/>
            <a:chExt cx="12714052" cy="1633289"/>
          </a:xfrm>
        </p:grpSpPr>
        <p:grpSp>
          <p:nvGrpSpPr>
            <p:cNvPr id="121" name="Google Shape;121;p2"/>
            <p:cNvGrpSpPr/>
            <p:nvPr/>
          </p:nvGrpSpPr>
          <p:grpSpPr>
            <a:xfrm>
              <a:off x="3807189" y="2612814"/>
              <a:ext cx="12507313" cy="1633289"/>
              <a:chOff x="3807189" y="2612814"/>
              <a:chExt cx="12507313" cy="1633289"/>
            </a:xfrm>
          </p:grpSpPr>
          <p:sp>
            <p:nvSpPr>
              <p:cNvPr id="122" name="Google Shape;122;p2"/>
              <p:cNvSpPr txBox="1"/>
              <p:nvPr/>
            </p:nvSpPr>
            <p:spPr>
              <a:xfrm>
                <a:off x="3807189" y="2612814"/>
                <a:ext cx="9511897" cy="692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Quattrocento Sans"/>
                    <a:ea typeface="Quattrocento Sans"/>
                    <a:cs typeface="Quattrocento Sans"/>
                    <a:sym typeface="Quattrocento Sans"/>
                  </a:rPr>
                  <a:t>Work Items</a:t>
                </a:r>
                <a:endParaRPr sz="2400">
                  <a:solidFill>
                    <a:srgbClr val="0070C0"/>
                  </a:solidFill>
                  <a:latin typeface="Quattrocento Sans"/>
                  <a:ea typeface="Quattrocento Sans"/>
                  <a:cs typeface="Quattrocento Sans"/>
                  <a:sym typeface="Quattrocento Sans"/>
                </a:endParaRPr>
              </a:p>
            </p:txBody>
          </p:sp>
          <p:sp>
            <p:nvSpPr>
              <p:cNvPr id="123" name="Google Shape;123;p2"/>
              <p:cNvSpPr txBox="1"/>
              <p:nvPr/>
            </p:nvSpPr>
            <p:spPr>
              <a:xfrm>
                <a:off x="3887941" y="3184562"/>
                <a:ext cx="12426561" cy="1061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1"/>
                    </a:solidFill>
                    <a:latin typeface="Quattrocento Sans"/>
                    <a:ea typeface="Quattrocento Sans"/>
                    <a:cs typeface="Quattrocento Sans"/>
                    <a:sym typeface="Quattrocento Sans"/>
                  </a:rPr>
                  <a:t>Used to track different types of work. Also assigned a specific type (Work item type). Different Work item types are available depending on the process being used (Agile, Scrum or CMMI).</a:t>
                </a:r>
                <a:endParaRPr sz="1333">
                  <a:solidFill>
                    <a:schemeClr val="dk1"/>
                  </a:solidFill>
                  <a:latin typeface="Quattrocento Sans"/>
                  <a:ea typeface="Quattrocento Sans"/>
                  <a:cs typeface="Quattrocento Sans"/>
                  <a:sym typeface="Quattrocento Sans"/>
                </a:endParaRPr>
              </a:p>
            </p:txBody>
          </p:sp>
        </p:grpSp>
        <p:cxnSp>
          <p:nvCxnSpPr>
            <p:cNvPr id="124" name="Google Shape;124;p2"/>
            <p:cNvCxnSpPr/>
            <p:nvPr/>
          </p:nvCxnSpPr>
          <p:spPr>
            <a:xfrm>
              <a:off x="3600450" y="2805832"/>
              <a:ext cx="0" cy="1134703"/>
            </a:xfrm>
            <a:prstGeom prst="straightConnector1">
              <a:avLst/>
            </a:prstGeom>
            <a:noFill/>
            <a:ln cap="sq" cmpd="sng" w="25400">
              <a:solidFill>
                <a:schemeClr val="accent2"/>
              </a:solidFill>
              <a:prstDash val="solid"/>
              <a:bevel/>
              <a:headEnd len="sm" w="sm" type="none"/>
              <a:tailEnd len="sm" w="sm" type="none"/>
            </a:ln>
          </p:spPr>
        </p:cxnSp>
      </p:grpSp>
      <p:grpSp>
        <p:nvGrpSpPr>
          <p:cNvPr id="125" name="Google Shape;125;p2"/>
          <p:cNvGrpSpPr/>
          <p:nvPr/>
        </p:nvGrpSpPr>
        <p:grpSpPr>
          <a:xfrm>
            <a:off x="527547" y="3162572"/>
            <a:ext cx="5201334" cy="1040149"/>
            <a:chOff x="3996543" y="2517173"/>
            <a:chExt cx="12426561" cy="1560223"/>
          </a:xfrm>
        </p:grpSpPr>
        <p:sp>
          <p:nvSpPr>
            <p:cNvPr id="126" name="Google Shape;126;p2"/>
            <p:cNvSpPr txBox="1"/>
            <p:nvPr/>
          </p:nvSpPr>
          <p:spPr>
            <a:xfrm>
              <a:off x="6911184" y="2517173"/>
              <a:ext cx="9511920" cy="6924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0070C0"/>
                  </a:solidFill>
                  <a:latin typeface="Quattrocento Sans"/>
                  <a:ea typeface="Quattrocento Sans"/>
                  <a:cs typeface="Quattrocento Sans"/>
                  <a:sym typeface="Quattrocento Sans"/>
                </a:rPr>
                <a:t>Bug</a:t>
              </a:r>
              <a:endParaRPr sz="2400">
                <a:solidFill>
                  <a:srgbClr val="0070C0"/>
                </a:solidFill>
                <a:latin typeface="Quattrocento Sans"/>
                <a:ea typeface="Quattrocento Sans"/>
                <a:cs typeface="Quattrocento Sans"/>
                <a:sym typeface="Quattrocento Sans"/>
              </a:endParaRPr>
            </a:p>
          </p:txBody>
        </p:sp>
        <p:sp>
          <p:nvSpPr>
            <p:cNvPr id="127" name="Google Shape;127;p2"/>
            <p:cNvSpPr txBox="1"/>
            <p:nvPr/>
          </p:nvSpPr>
          <p:spPr>
            <a:xfrm>
              <a:off x="3996543" y="3323537"/>
              <a:ext cx="12426561" cy="75385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333">
                  <a:solidFill>
                    <a:schemeClr val="dk1"/>
                  </a:solidFill>
                  <a:latin typeface="Quattrocento Sans"/>
                  <a:ea typeface="Quattrocento Sans"/>
                  <a:cs typeface="Quattrocento Sans"/>
                  <a:sym typeface="Quattrocento Sans"/>
                </a:rPr>
                <a:t>Used to capture and record software issues or defects in code. Ability to prioritize, assign and track progress of recorded bugs.</a:t>
              </a:r>
              <a:endParaRPr sz="1333">
                <a:solidFill>
                  <a:schemeClr val="dk1"/>
                </a:solidFill>
                <a:latin typeface="Quattrocento Sans"/>
                <a:ea typeface="Quattrocento Sans"/>
                <a:cs typeface="Quattrocento Sans"/>
                <a:sym typeface="Quattrocento Sans"/>
              </a:endParaRPr>
            </a:p>
          </p:txBody>
        </p:sp>
      </p:grpSp>
      <p:grpSp>
        <p:nvGrpSpPr>
          <p:cNvPr id="128" name="Google Shape;128;p2"/>
          <p:cNvGrpSpPr/>
          <p:nvPr/>
        </p:nvGrpSpPr>
        <p:grpSpPr>
          <a:xfrm>
            <a:off x="5900166" y="4473560"/>
            <a:ext cx="5336302" cy="1501899"/>
            <a:chOff x="3600450" y="2612814"/>
            <a:chExt cx="12749014" cy="2252849"/>
          </a:xfrm>
        </p:grpSpPr>
        <p:grpSp>
          <p:nvGrpSpPr>
            <p:cNvPr id="129" name="Google Shape;129;p2"/>
            <p:cNvGrpSpPr/>
            <p:nvPr/>
          </p:nvGrpSpPr>
          <p:grpSpPr>
            <a:xfrm>
              <a:off x="3807191" y="2612814"/>
              <a:ext cx="12542273" cy="2252849"/>
              <a:chOff x="3807191" y="2612814"/>
              <a:chExt cx="12542273" cy="2252849"/>
            </a:xfrm>
          </p:grpSpPr>
          <p:sp>
            <p:nvSpPr>
              <p:cNvPr id="130" name="Google Shape;130;p2"/>
              <p:cNvSpPr txBox="1"/>
              <p:nvPr/>
            </p:nvSpPr>
            <p:spPr>
              <a:xfrm>
                <a:off x="3807191" y="2612814"/>
                <a:ext cx="7592937" cy="692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Quattrocento Sans"/>
                    <a:ea typeface="Quattrocento Sans"/>
                    <a:cs typeface="Quattrocento Sans"/>
                    <a:sym typeface="Quattrocento Sans"/>
                  </a:rPr>
                  <a:t>Backlog</a:t>
                </a:r>
                <a:endParaRPr sz="2400">
                  <a:solidFill>
                    <a:srgbClr val="0070C0"/>
                  </a:solidFill>
                  <a:latin typeface="Quattrocento Sans"/>
                  <a:ea typeface="Quattrocento Sans"/>
                  <a:cs typeface="Quattrocento Sans"/>
                  <a:sym typeface="Quattrocento Sans"/>
                </a:endParaRPr>
              </a:p>
            </p:txBody>
          </p:sp>
          <p:sp>
            <p:nvSpPr>
              <p:cNvPr id="131" name="Google Shape;131;p2"/>
              <p:cNvSpPr txBox="1"/>
              <p:nvPr/>
            </p:nvSpPr>
            <p:spPr>
              <a:xfrm>
                <a:off x="3922905" y="3188760"/>
                <a:ext cx="12426559" cy="16769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1"/>
                    </a:solidFill>
                    <a:latin typeface="Quattrocento Sans"/>
                    <a:ea typeface="Quattrocento Sans"/>
                    <a:cs typeface="Quattrocento Sans"/>
                    <a:sym typeface="Quattrocento Sans"/>
                  </a:rPr>
                  <a:t>Consists of a list of work items and serves as a central repository for information that needs to be tracked and shared with the team. Backlog items can be prioritized, assigned to team members and also used to track dependencies. Backlog often corresponds to the project plan.</a:t>
                </a:r>
                <a:endParaRPr sz="1333">
                  <a:solidFill>
                    <a:schemeClr val="dk1"/>
                  </a:solidFill>
                  <a:latin typeface="Quattrocento Sans"/>
                  <a:ea typeface="Quattrocento Sans"/>
                  <a:cs typeface="Quattrocento Sans"/>
                  <a:sym typeface="Quattrocento Sans"/>
                </a:endParaRPr>
              </a:p>
            </p:txBody>
          </p:sp>
        </p:grpSp>
        <p:cxnSp>
          <p:nvCxnSpPr>
            <p:cNvPr id="132" name="Google Shape;132;p2"/>
            <p:cNvCxnSpPr/>
            <p:nvPr/>
          </p:nvCxnSpPr>
          <p:spPr>
            <a:xfrm>
              <a:off x="3600450" y="2805832"/>
              <a:ext cx="0" cy="1134703"/>
            </a:xfrm>
            <a:prstGeom prst="straightConnector1">
              <a:avLst/>
            </a:prstGeom>
            <a:noFill/>
            <a:ln cap="sq" cmpd="sng" w="25400">
              <a:solidFill>
                <a:schemeClr val="accent2"/>
              </a:solidFill>
              <a:prstDash val="solid"/>
              <a:bevel/>
              <a:headEnd len="sm" w="sm" type="none"/>
              <a:tailEnd len="sm" w="sm" type="none"/>
            </a:ln>
          </p:spPr>
        </p:cxnSp>
      </p:grpSp>
      <p:sp>
        <p:nvSpPr>
          <p:cNvPr id="133" name="Google Shape;133;p2"/>
          <p:cNvSpPr txBox="1"/>
          <p:nvPr/>
        </p:nvSpPr>
        <p:spPr>
          <a:xfrm>
            <a:off x="2587055" y="4474820"/>
            <a:ext cx="3178144"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0070C0"/>
                </a:solidFill>
                <a:latin typeface="Quattrocento Sans"/>
                <a:ea typeface="Quattrocento Sans"/>
                <a:cs typeface="Quattrocento Sans"/>
                <a:sym typeface="Quattrocento Sans"/>
              </a:rPr>
              <a:t>Impediment</a:t>
            </a:r>
            <a:endParaRPr sz="2400">
              <a:solidFill>
                <a:srgbClr val="0070C0"/>
              </a:solidFill>
              <a:latin typeface="Quattrocento Sans"/>
              <a:ea typeface="Quattrocento Sans"/>
              <a:cs typeface="Quattrocento Sans"/>
              <a:sym typeface="Quattrocento Sans"/>
            </a:endParaRPr>
          </a:p>
        </p:txBody>
      </p:sp>
      <p:sp>
        <p:nvSpPr>
          <p:cNvPr id="134" name="Google Shape;134;p2"/>
          <p:cNvSpPr txBox="1"/>
          <p:nvPr/>
        </p:nvSpPr>
        <p:spPr>
          <a:xfrm>
            <a:off x="571786" y="4924412"/>
            <a:ext cx="5201334" cy="91281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333">
                <a:solidFill>
                  <a:schemeClr val="dk1"/>
                </a:solidFill>
                <a:latin typeface="Quattrocento Sans"/>
                <a:ea typeface="Quattrocento Sans"/>
                <a:cs typeface="Quattrocento Sans"/>
                <a:sym typeface="Quattrocento Sans"/>
              </a:rPr>
              <a:t>A work item type which represents unplanned activities. Used to track items that may cause problems with delivering one or more requirements.</a:t>
            </a:r>
            <a:endParaRPr sz="1333">
              <a:solidFill>
                <a:schemeClr val="dk1"/>
              </a:solidFill>
              <a:latin typeface="Quattrocento Sans"/>
              <a:ea typeface="Quattrocento Sans"/>
              <a:cs typeface="Quattrocento Sans"/>
              <a:sym typeface="Quattrocento Sans"/>
            </a:endParaRPr>
          </a:p>
          <a:p>
            <a:pPr indent="0" lvl="0" marL="0" marR="0" rtl="0" algn="r">
              <a:spcBef>
                <a:spcPts val="0"/>
              </a:spcBef>
              <a:spcAft>
                <a:spcPts val="0"/>
              </a:spcAft>
              <a:buNone/>
            </a:pPr>
            <a:r>
              <a:t/>
            </a:r>
            <a:endParaRPr sz="1333">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20"/>
          <p:cNvPicPr preferRelativeResize="0"/>
          <p:nvPr>
            <p:ph idx="1" type="body"/>
          </p:nvPr>
        </p:nvPicPr>
        <p:blipFill rotWithShape="1">
          <a:blip r:embed="rId3">
            <a:alphaModFix/>
          </a:blip>
          <a:srcRect b="0" l="0" r="0" t="0"/>
          <a:stretch/>
        </p:blipFill>
        <p:spPr>
          <a:xfrm>
            <a:off x="6344989" y="438150"/>
            <a:ext cx="4180135" cy="2505075"/>
          </a:xfrm>
          <a:prstGeom prst="rect">
            <a:avLst/>
          </a:prstGeom>
          <a:noFill/>
          <a:ln>
            <a:noFill/>
          </a:ln>
        </p:spPr>
      </p:pic>
      <p:sp>
        <p:nvSpPr>
          <p:cNvPr id="435" name="Google Shape;435;p20"/>
          <p:cNvSpPr txBox="1"/>
          <p:nvPr>
            <p:ph idx="2" type="body"/>
          </p:nvPr>
        </p:nvSpPr>
        <p:spPr>
          <a:xfrm>
            <a:off x="609604" y="596906"/>
            <a:ext cx="4011083" cy="23463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Finally, run the Build pipeline by clicking </a:t>
            </a:r>
            <a:r>
              <a:rPr b="1" i="0" lang="en-US">
                <a:solidFill>
                  <a:srgbClr val="222222"/>
                </a:solidFill>
                <a:latin typeface="Helvetica Neue"/>
                <a:ea typeface="Helvetica Neue"/>
                <a:cs typeface="Helvetica Neue"/>
                <a:sym typeface="Helvetica Neue"/>
              </a:rPr>
              <a:t>Save and run</a:t>
            </a:r>
            <a:r>
              <a:rPr b="0" i="0" lang="en-US">
                <a:solidFill>
                  <a:srgbClr val="222222"/>
                </a:solidFill>
                <a:latin typeface="Helvetica Neue"/>
                <a:ea typeface="Helvetica Neue"/>
                <a:cs typeface="Helvetica Neue"/>
                <a:sym typeface="Helvetica Neue"/>
              </a:rPr>
              <a:t>.</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Note the pipeline run summary which indicates the repo, run date/times, and validation that the pipeline has been successfully published.</a:t>
            </a:r>
            <a:endParaRPr/>
          </a:p>
        </p:txBody>
      </p:sp>
      <p:cxnSp>
        <p:nvCxnSpPr>
          <p:cNvPr id="436" name="Google Shape;436;p20"/>
          <p:cNvCxnSpPr/>
          <p:nvPr/>
        </p:nvCxnSpPr>
        <p:spPr>
          <a:xfrm>
            <a:off x="9277350" y="2321727"/>
            <a:ext cx="190500" cy="440523"/>
          </a:xfrm>
          <a:prstGeom prst="straightConnector1">
            <a:avLst/>
          </a:prstGeom>
          <a:solidFill>
            <a:schemeClr val="accent1"/>
          </a:solidFill>
          <a:ln cap="flat" cmpd="sng" w="9525">
            <a:solidFill>
              <a:srgbClr val="FF0000"/>
            </a:solidFill>
            <a:prstDash val="solid"/>
            <a:round/>
            <a:headEnd len="sm" w="sm" type="none"/>
            <a:tailEnd len="med" w="med" type="triangle"/>
          </a:ln>
        </p:spPr>
      </p:cxnSp>
      <p:sp>
        <p:nvSpPr>
          <p:cNvPr id="437" name="Google Shape;437;p20"/>
          <p:cNvSpPr txBox="1"/>
          <p:nvPr/>
        </p:nvSpPr>
        <p:spPr>
          <a:xfrm>
            <a:off x="609604" y="1809750"/>
            <a:ext cx="418013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Helvetica Neue"/>
                <a:ea typeface="Helvetica Neue"/>
                <a:cs typeface="Helvetica Neue"/>
                <a:sym typeface="Helvetica Neue"/>
              </a:rPr>
              <a:t>Notice that the demopipeline has been published in JSON format, which confirms that the build pipeline has successfully been published and is ready for release.</a:t>
            </a:r>
            <a:endParaRPr sz="1400">
              <a:solidFill>
                <a:schemeClr val="dk1"/>
              </a:solidFill>
              <a:latin typeface="Calibri"/>
              <a:ea typeface="Calibri"/>
              <a:cs typeface="Calibri"/>
              <a:sym typeface="Calibri"/>
            </a:endParaRPr>
          </a:p>
        </p:txBody>
      </p:sp>
      <p:pic>
        <p:nvPicPr>
          <p:cNvPr id="438" name="Google Shape;438;p20"/>
          <p:cNvPicPr preferRelativeResize="0"/>
          <p:nvPr/>
        </p:nvPicPr>
        <p:blipFill rotWithShape="1">
          <a:blip r:embed="rId4">
            <a:alphaModFix/>
          </a:blip>
          <a:srcRect b="0" l="0" r="0" t="0"/>
          <a:stretch/>
        </p:blipFill>
        <p:spPr>
          <a:xfrm>
            <a:off x="6096000" y="3166548"/>
            <a:ext cx="5485061" cy="1724026"/>
          </a:xfrm>
          <a:prstGeom prst="rect">
            <a:avLst/>
          </a:prstGeom>
          <a:noFill/>
          <a:ln>
            <a:noFill/>
          </a:ln>
        </p:spPr>
      </p:pic>
      <p:sp>
        <p:nvSpPr>
          <p:cNvPr id="439" name="Google Shape;439;p20"/>
          <p:cNvSpPr/>
          <p:nvPr/>
        </p:nvSpPr>
        <p:spPr>
          <a:xfrm>
            <a:off x="9372600" y="4762250"/>
            <a:ext cx="400050" cy="129103"/>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600"/>
              <a:buFont typeface="Calibri"/>
              <a:buNone/>
            </a:pPr>
            <a:r>
              <a:t/>
            </a:r>
            <a:endParaRPr b="0" i="0" sz="3600" u="none" cap="none" strike="noStrike">
              <a:solidFill>
                <a:schemeClr val="dk1"/>
              </a:solidFill>
              <a:latin typeface="Arial"/>
              <a:ea typeface="Arial"/>
              <a:cs typeface="Arial"/>
              <a:sym typeface="Arial"/>
            </a:endParaRPr>
          </a:p>
        </p:txBody>
      </p:sp>
      <p:cxnSp>
        <p:nvCxnSpPr>
          <p:cNvPr id="440" name="Google Shape;440;p20"/>
          <p:cNvCxnSpPr/>
          <p:nvPr/>
        </p:nvCxnSpPr>
        <p:spPr>
          <a:xfrm flipH="1" rot="10800000">
            <a:off x="9210675" y="4341027"/>
            <a:ext cx="257175" cy="304800"/>
          </a:xfrm>
          <a:prstGeom prst="straightConnector1">
            <a:avLst/>
          </a:prstGeom>
          <a:solidFill>
            <a:schemeClr val="accent1"/>
          </a:solidFill>
          <a:ln cap="flat" cmpd="sng" w="9525">
            <a:solidFill>
              <a:srgbClr val="FF0000"/>
            </a:solidFill>
            <a:prstDash val="solid"/>
            <a:round/>
            <a:headEnd len="sm" w="sm" type="none"/>
            <a:tailEnd len="med" w="med" type="triangle"/>
          </a:ln>
        </p:spPr>
      </p:cxnSp>
      <p:sp>
        <p:nvSpPr>
          <p:cNvPr id="441" name="Google Shape;441;p20"/>
          <p:cNvSpPr txBox="1"/>
          <p:nvPr/>
        </p:nvSpPr>
        <p:spPr>
          <a:xfrm>
            <a:off x="714375" y="3457575"/>
            <a:ext cx="390631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Click the following </a:t>
            </a:r>
            <a:r>
              <a:rPr b="1" i="0" lang="en-US" sz="1400">
                <a:solidFill>
                  <a:srgbClr val="222222"/>
                </a:solidFill>
                <a:latin typeface="Calibri"/>
                <a:ea typeface="Calibri"/>
                <a:cs typeface="Calibri"/>
                <a:sym typeface="Calibri"/>
              </a:rPr>
              <a:t>published</a:t>
            </a:r>
            <a:r>
              <a:rPr b="0" i="0" lang="en-US" sz="1400">
                <a:solidFill>
                  <a:srgbClr val="222222"/>
                </a:solidFill>
                <a:latin typeface="Calibri"/>
                <a:ea typeface="Calibri"/>
                <a:cs typeface="Calibri"/>
                <a:sym typeface="Calibri"/>
              </a:rPr>
              <a:t> icon for more detail.</a:t>
            </a:r>
            <a:endParaRPr sz="1400">
              <a:solidFill>
                <a:schemeClr val="dk1"/>
              </a:solidFill>
              <a:latin typeface="Calibri"/>
              <a:ea typeface="Calibri"/>
              <a:cs typeface="Calibri"/>
              <a:sym typeface="Calibri"/>
            </a:endParaRPr>
          </a:p>
        </p:txBody>
      </p:sp>
      <p:sp>
        <p:nvSpPr>
          <p:cNvPr id="442" name="Google Shape;442;p20"/>
          <p:cNvSpPr txBox="1"/>
          <p:nvPr/>
        </p:nvSpPr>
        <p:spPr>
          <a:xfrm>
            <a:off x="609604" y="5276850"/>
            <a:ext cx="418013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Notice that the demopipeline has been published in JSON format, which confirms that the build pipeline has successfully been published and is ready for release.</a:t>
            </a:r>
            <a:endParaRPr sz="1800">
              <a:solidFill>
                <a:schemeClr val="dk1"/>
              </a:solidFill>
              <a:latin typeface="Calibri"/>
              <a:ea typeface="Calibri"/>
              <a:cs typeface="Calibri"/>
              <a:sym typeface="Calibri"/>
            </a:endParaRPr>
          </a:p>
        </p:txBody>
      </p:sp>
      <p:pic>
        <p:nvPicPr>
          <p:cNvPr id="443" name="Google Shape;443;p20"/>
          <p:cNvPicPr preferRelativeResize="0"/>
          <p:nvPr/>
        </p:nvPicPr>
        <p:blipFill rotWithShape="1">
          <a:blip r:embed="rId5">
            <a:alphaModFix/>
          </a:blip>
          <a:srcRect b="0" l="0" r="0" t="0"/>
          <a:stretch/>
        </p:blipFill>
        <p:spPr>
          <a:xfrm>
            <a:off x="6096000" y="5006997"/>
            <a:ext cx="5485061" cy="14128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1"/>
          <p:cNvSpPr txBox="1"/>
          <p:nvPr>
            <p:ph idx="2" type="body"/>
          </p:nvPr>
        </p:nvSpPr>
        <p:spPr>
          <a:xfrm>
            <a:off x="609604" y="615956"/>
            <a:ext cx="4011083" cy="21655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CC3300"/>
              </a:buClr>
              <a:buSzPts val="1600"/>
              <a:buNone/>
            </a:pPr>
            <a:r>
              <a:rPr b="0" i="0" lang="en-US">
                <a:solidFill>
                  <a:srgbClr val="CC3300"/>
                </a:solidFill>
                <a:latin typeface="Helvetica Neue"/>
                <a:ea typeface="Helvetica Neue"/>
                <a:cs typeface="Helvetica Neue"/>
                <a:sym typeface="Helvetica Neue"/>
              </a:rPr>
              <a:t>Create a DevOps Release Pipeline</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Now that the Build Pipeline has been created and published, we are ready to create the Release pipeline next.</a:t>
            </a:r>
            <a:endParaRPr/>
          </a:p>
          <a:p>
            <a:pPr indent="0" lvl="0" marL="0" rtl="0" algn="l">
              <a:lnSpc>
                <a:spcPct val="90000"/>
              </a:lnSpc>
              <a:spcBef>
                <a:spcPts val="100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To do this, click the pipelines icon, and select </a:t>
            </a:r>
            <a:r>
              <a:rPr b="1" i="0" lang="en-US">
                <a:solidFill>
                  <a:srgbClr val="222222"/>
                </a:solidFill>
                <a:latin typeface="Helvetica Neue"/>
                <a:ea typeface="Helvetica Neue"/>
                <a:cs typeface="Helvetica Neue"/>
                <a:sym typeface="Helvetica Neue"/>
              </a:rPr>
              <a:t>Releases</a:t>
            </a:r>
            <a:r>
              <a:rPr b="0" i="0" lang="en-US">
                <a:solidFill>
                  <a:srgbClr val="222222"/>
                </a:solidFill>
                <a:latin typeface="Helvetica Neue"/>
                <a:ea typeface="Helvetica Neue"/>
                <a:cs typeface="Helvetica Neue"/>
                <a:sym typeface="Helvetica Neue"/>
              </a:rPr>
              <a:t>.</a:t>
            </a:r>
            <a:endParaRPr/>
          </a:p>
          <a:p>
            <a:pPr indent="0" lvl="0" marL="0" rtl="0" algn="l">
              <a:lnSpc>
                <a:spcPct val="90000"/>
              </a:lnSpc>
              <a:spcBef>
                <a:spcPts val="1000"/>
              </a:spcBef>
              <a:spcAft>
                <a:spcPts val="0"/>
              </a:spcAft>
              <a:buClr>
                <a:schemeClr val="dk1"/>
              </a:buClr>
              <a:buSzPts val="1600"/>
              <a:buNone/>
            </a:pPr>
            <a:r>
              <a:t/>
            </a:r>
            <a:endParaRPr/>
          </a:p>
        </p:txBody>
      </p:sp>
      <p:pic>
        <p:nvPicPr>
          <p:cNvPr descr="Steps to create ADO Release Pipeline." id="449" name="Google Shape;449;p21"/>
          <p:cNvPicPr preferRelativeResize="0"/>
          <p:nvPr>
            <p:ph idx="1" type="body"/>
          </p:nvPr>
        </p:nvPicPr>
        <p:blipFill rotWithShape="1">
          <a:blip r:embed="rId3">
            <a:alphaModFix/>
          </a:blip>
          <a:srcRect b="0" l="0" r="0" t="0"/>
          <a:stretch/>
        </p:blipFill>
        <p:spPr>
          <a:xfrm>
            <a:off x="4798217" y="615957"/>
            <a:ext cx="3933825" cy="2165592"/>
          </a:xfrm>
          <a:prstGeom prst="rect">
            <a:avLst/>
          </a:prstGeom>
          <a:noFill/>
          <a:ln>
            <a:noFill/>
          </a:ln>
        </p:spPr>
      </p:pic>
      <p:sp>
        <p:nvSpPr>
          <p:cNvPr id="450" name="Google Shape;450;p21"/>
          <p:cNvSpPr txBox="1"/>
          <p:nvPr/>
        </p:nvSpPr>
        <p:spPr>
          <a:xfrm>
            <a:off x="542925" y="3295650"/>
            <a:ext cx="367665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Azure DevOps will let you know that there a no release pipelines found.</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Go ahead and click </a:t>
            </a:r>
            <a:r>
              <a:rPr b="1" i="0" lang="en-US" sz="1400">
                <a:solidFill>
                  <a:srgbClr val="222222"/>
                </a:solidFill>
                <a:latin typeface="Calibri"/>
                <a:ea typeface="Calibri"/>
                <a:cs typeface="Calibri"/>
                <a:sym typeface="Calibri"/>
              </a:rPr>
              <a:t>New Pipeline</a:t>
            </a:r>
            <a:r>
              <a:rPr b="0" i="0" lang="en-US" sz="1400">
                <a:solidFill>
                  <a:srgbClr val="222222"/>
                </a:solidFill>
                <a:latin typeface="Calibri"/>
                <a:ea typeface="Calibri"/>
                <a:cs typeface="Calibri"/>
                <a:sym typeface="Calibri"/>
              </a:rPr>
              <a: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descr="Step to create a new ADO Release Pipleline." id="451" name="Google Shape;451;p21"/>
          <p:cNvPicPr preferRelativeResize="0"/>
          <p:nvPr/>
        </p:nvPicPr>
        <p:blipFill rotWithShape="1">
          <a:blip r:embed="rId4">
            <a:alphaModFix/>
          </a:blip>
          <a:srcRect b="0" l="0" r="0" t="0"/>
          <a:stretch/>
        </p:blipFill>
        <p:spPr>
          <a:xfrm>
            <a:off x="4798218" y="2781549"/>
            <a:ext cx="3933825" cy="1390401"/>
          </a:xfrm>
          <a:prstGeom prst="rect">
            <a:avLst/>
          </a:prstGeom>
          <a:noFill/>
          <a:ln>
            <a:noFill/>
          </a:ln>
        </p:spPr>
      </p:pic>
      <p:sp>
        <p:nvSpPr>
          <p:cNvPr id="452" name="Google Shape;452;p21"/>
          <p:cNvSpPr txBox="1"/>
          <p:nvPr/>
        </p:nvSpPr>
        <p:spPr>
          <a:xfrm>
            <a:off x="400050" y="4733925"/>
            <a:ext cx="32004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When prompted to select a template, click </a:t>
            </a:r>
            <a:r>
              <a:rPr b="1" i="0" lang="en-US" sz="1400">
                <a:solidFill>
                  <a:srgbClr val="222222"/>
                </a:solidFill>
                <a:latin typeface="Calibri"/>
                <a:ea typeface="Calibri"/>
                <a:cs typeface="Calibri"/>
                <a:sym typeface="Calibri"/>
              </a:rPr>
              <a:t>Empty job</a:t>
            </a:r>
            <a:r>
              <a:rPr b="0" i="0" lang="en-US" sz="1400">
                <a:solidFill>
                  <a:srgbClr val="222222"/>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pic>
        <p:nvPicPr>
          <p:cNvPr descr="Step to create a empty job for release pipeline." id="453" name="Google Shape;453;p21"/>
          <p:cNvPicPr preferRelativeResize="0"/>
          <p:nvPr/>
        </p:nvPicPr>
        <p:blipFill rotWithShape="1">
          <a:blip r:embed="rId5">
            <a:alphaModFix/>
          </a:blip>
          <a:srcRect b="0" l="0" r="0" t="0"/>
          <a:stretch/>
        </p:blipFill>
        <p:spPr>
          <a:xfrm>
            <a:off x="5019675" y="4328864"/>
            <a:ext cx="3712368" cy="981075"/>
          </a:xfrm>
          <a:prstGeom prst="rect">
            <a:avLst/>
          </a:prstGeom>
          <a:noFill/>
          <a:ln>
            <a:noFill/>
          </a:ln>
        </p:spPr>
      </p:pic>
      <p:sp>
        <p:nvSpPr>
          <p:cNvPr id="454" name="Google Shape;454;p21"/>
          <p:cNvSpPr txBox="1"/>
          <p:nvPr/>
        </p:nvSpPr>
        <p:spPr>
          <a:xfrm>
            <a:off x="542925" y="5572125"/>
            <a:ext cx="2924175"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Enter a Stage name and verify the Stage Owner. For my scenario, I will select PROD.</a:t>
            </a:r>
            <a:endParaRPr sz="1400">
              <a:solidFill>
                <a:schemeClr val="dk1"/>
              </a:solidFill>
              <a:latin typeface="Calibri"/>
              <a:ea typeface="Calibri"/>
              <a:cs typeface="Calibri"/>
              <a:sym typeface="Calibri"/>
            </a:endParaRPr>
          </a:p>
        </p:txBody>
      </p:sp>
      <p:pic>
        <p:nvPicPr>
          <p:cNvPr id="455" name="Google Shape;455;p21"/>
          <p:cNvPicPr preferRelativeResize="0"/>
          <p:nvPr/>
        </p:nvPicPr>
        <p:blipFill rotWithShape="1">
          <a:blip r:embed="rId6">
            <a:alphaModFix/>
          </a:blip>
          <a:srcRect b="0" l="0" r="0" t="0"/>
          <a:stretch/>
        </p:blipFill>
        <p:spPr>
          <a:xfrm>
            <a:off x="5091772" y="5154389"/>
            <a:ext cx="3933825" cy="1390401"/>
          </a:xfrm>
          <a:prstGeom prst="rect">
            <a:avLst/>
          </a:prstGeom>
          <a:noFill/>
          <a:ln>
            <a:noFill/>
          </a:ln>
        </p:spPr>
      </p:pic>
      <p:cxnSp>
        <p:nvCxnSpPr>
          <p:cNvPr id="456" name="Google Shape;456;p21"/>
          <p:cNvCxnSpPr/>
          <p:nvPr/>
        </p:nvCxnSpPr>
        <p:spPr>
          <a:xfrm flipH="1">
            <a:off x="5686425" y="5781675"/>
            <a:ext cx="257175" cy="353789"/>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2"/>
          <p:cNvSpPr txBox="1"/>
          <p:nvPr>
            <p:ph idx="2" type="body"/>
          </p:nvPr>
        </p:nvSpPr>
        <p:spPr>
          <a:xfrm>
            <a:off x="609604" y="606431"/>
            <a:ext cx="4011083" cy="70801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Next, let's go ahead and </a:t>
            </a:r>
            <a:r>
              <a:rPr b="1" i="0" lang="en-US">
                <a:solidFill>
                  <a:srgbClr val="222222"/>
                </a:solidFill>
                <a:latin typeface="Helvetica Neue"/>
                <a:ea typeface="Helvetica Neue"/>
                <a:cs typeface="Helvetica Neue"/>
                <a:sym typeface="Helvetica Neue"/>
              </a:rPr>
              <a:t>Add an artifact</a:t>
            </a:r>
            <a:r>
              <a:rPr b="0" i="0" lang="en-US">
                <a:solidFill>
                  <a:srgbClr val="222222"/>
                </a:solidFill>
                <a:latin typeface="Helvetica Neue"/>
                <a:ea typeface="Helvetica Neue"/>
                <a:cs typeface="Helvetica Neue"/>
                <a:sym typeface="Helvetica Neue"/>
              </a:rPr>
              <a:t>.</a:t>
            </a:r>
            <a:endParaRPr/>
          </a:p>
        </p:txBody>
      </p:sp>
      <p:pic>
        <p:nvPicPr>
          <p:cNvPr descr="Step to add ADO release Artifact." id="462" name="Google Shape;462;p22"/>
          <p:cNvPicPr preferRelativeResize="0"/>
          <p:nvPr>
            <p:ph idx="1" type="body"/>
          </p:nvPr>
        </p:nvPicPr>
        <p:blipFill rotWithShape="1">
          <a:blip r:embed="rId3">
            <a:alphaModFix/>
          </a:blip>
          <a:srcRect b="0" l="0" r="0" t="0"/>
          <a:stretch/>
        </p:blipFill>
        <p:spPr>
          <a:xfrm>
            <a:off x="5079206" y="499269"/>
            <a:ext cx="4667250" cy="1805781"/>
          </a:xfrm>
          <a:prstGeom prst="rect">
            <a:avLst/>
          </a:prstGeom>
          <a:noFill/>
          <a:ln>
            <a:noFill/>
          </a:ln>
        </p:spPr>
      </p:pic>
      <p:sp>
        <p:nvSpPr>
          <p:cNvPr id="463" name="Google Shape;463;p22"/>
          <p:cNvSpPr txBox="1"/>
          <p:nvPr/>
        </p:nvSpPr>
        <p:spPr>
          <a:xfrm>
            <a:off x="323850" y="2876550"/>
            <a:ext cx="3876675"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Ensure that the source time is </a:t>
            </a:r>
            <a:r>
              <a:rPr b="1" i="0" lang="en-US" sz="1400">
                <a:solidFill>
                  <a:srgbClr val="222222"/>
                </a:solidFill>
                <a:latin typeface="Calibri"/>
                <a:ea typeface="Calibri"/>
                <a:cs typeface="Calibri"/>
                <a:sym typeface="Calibri"/>
              </a:rPr>
              <a:t>Build </a:t>
            </a:r>
            <a:r>
              <a:rPr b="0" i="0" lang="en-US" sz="1400">
                <a:solidFill>
                  <a:srgbClr val="222222"/>
                </a:solidFill>
                <a:latin typeface="Calibri"/>
                <a:ea typeface="Calibri"/>
                <a:cs typeface="Calibri"/>
                <a:sym typeface="Calibri"/>
              </a:rPr>
              <a:t>and that the correct </a:t>
            </a:r>
            <a:r>
              <a:rPr b="1" i="0" lang="en-US" sz="1400">
                <a:solidFill>
                  <a:srgbClr val="222222"/>
                </a:solidFill>
                <a:latin typeface="Calibri"/>
                <a:ea typeface="Calibri"/>
                <a:cs typeface="Calibri"/>
                <a:sym typeface="Calibri"/>
              </a:rPr>
              <a:t>Source (build pipeline)</a:t>
            </a:r>
            <a:r>
              <a:rPr b="0" i="0" lang="en-US" sz="1400">
                <a:solidFill>
                  <a:srgbClr val="222222"/>
                </a:solidFill>
                <a:latin typeface="Calibri"/>
                <a:ea typeface="Calibri"/>
                <a:cs typeface="Calibri"/>
                <a:sym typeface="Calibri"/>
              </a:rPr>
              <a:t> is selected.</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Click </a:t>
            </a:r>
            <a:r>
              <a:rPr b="1" i="0" lang="en-US" sz="1400">
                <a:solidFill>
                  <a:srgbClr val="222222"/>
                </a:solidFill>
                <a:latin typeface="Calibri"/>
                <a:ea typeface="Calibri"/>
                <a:cs typeface="Calibri"/>
                <a:sym typeface="Calibri"/>
              </a:rPr>
              <a:t>Add</a:t>
            </a:r>
            <a:r>
              <a:rPr b="0" i="0" lang="en-US" sz="1400">
                <a:solidFill>
                  <a:srgbClr val="222222"/>
                </a:solidFill>
                <a:latin typeface="Calibri"/>
                <a:ea typeface="Calibri"/>
                <a:cs typeface="Calibri"/>
                <a:sym typeface="Calibri"/>
              </a:rPr>
              <a:t> to add the selected artifact.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464" name="Google Shape;464;p22"/>
          <p:cNvPicPr preferRelativeResize="0"/>
          <p:nvPr/>
        </p:nvPicPr>
        <p:blipFill rotWithShape="1">
          <a:blip r:embed="rId4">
            <a:alphaModFix/>
          </a:blip>
          <a:srcRect b="0" l="0" r="0" t="0"/>
          <a:stretch/>
        </p:blipFill>
        <p:spPr>
          <a:xfrm>
            <a:off x="5079206" y="2476500"/>
            <a:ext cx="4735115" cy="2219325"/>
          </a:xfrm>
          <a:prstGeom prst="rect">
            <a:avLst/>
          </a:prstGeom>
          <a:noFill/>
          <a:ln>
            <a:noFill/>
          </a:ln>
        </p:spPr>
      </p:pic>
      <p:sp>
        <p:nvSpPr>
          <p:cNvPr id="465" name="Google Shape;465;p22"/>
          <p:cNvSpPr txBox="1"/>
          <p:nvPr/>
        </p:nvSpPr>
        <p:spPr>
          <a:xfrm>
            <a:off x="400050" y="4810125"/>
            <a:ext cx="3876675"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In the Stages section where we have the PROD stage which was created earlier, notice that there is 1 job and no tasks associated with it yet.</a:t>
            </a:r>
            <a:endParaRPr/>
          </a:p>
          <a:p>
            <a:pPr indent="0" lvl="0" marL="0" marR="0" rtl="0" algn="l">
              <a:spcBef>
                <a:spcPts val="0"/>
              </a:spcBef>
              <a:spcAft>
                <a:spcPts val="0"/>
              </a:spcAft>
              <a:buNone/>
            </a:pPr>
            <a:r>
              <a:rPr b="0" i="0" lang="en-US" sz="1800">
                <a:solidFill>
                  <a:srgbClr val="222222"/>
                </a:solidFill>
                <a:latin typeface="Helvetica Neue"/>
                <a:ea typeface="Helvetica Neue"/>
                <a:cs typeface="Helvetica Neue"/>
                <a:sym typeface="Helvetica Neue"/>
              </a:rPr>
              <a:t>Click to view the stage tasks.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466" name="Google Shape;466;p22"/>
          <p:cNvCxnSpPr/>
          <p:nvPr/>
        </p:nvCxnSpPr>
        <p:spPr>
          <a:xfrm flipH="1">
            <a:off x="6496050" y="3352800"/>
            <a:ext cx="257175" cy="353789"/>
          </a:xfrm>
          <a:prstGeom prst="straightConnector1">
            <a:avLst/>
          </a:prstGeom>
          <a:solidFill>
            <a:schemeClr val="accent1"/>
          </a:solidFill>
          <a:ln cap="flat" cmpd="sng" w="9525">
            <a:solidFill>
              <a:srgbClr val="FF0000"/>
            </a:solidFill>
            <a:prstDash val="solid"/>
            <a:round/>
            <a:headEnd len="sm" w="sm" type="none"/>
            <a:tailEnd len="med" w="med" type="triangle"/>
          </a:ln>
        </p:spPr>
      </p:cxnSp>
      <p:pic>
        <p:nvPicPr>
          <p:cNvPr id="467" name="Google Shape;467;p22"/>
          <p:cNvPicPr preferRelativeResize="0"/>
          <p:nvPr/>
        </p:nvPicPr>
        <p:blipFill rotWithShape="1">
          <a:blip r:embed="rId5">
            <a:alphaModFix/>
          </a:blip>
          <a:srcRect b="0" l="0" r="0" t="0"/>
          <a:stretch/>
        </p:blipFill>
        <p:spPr>
          <a:xfrm>
            <a:off x="5079207" y="4753248"/>
            <a:ext cx="4735114" cy="1904727"/>
          </a:xfrm>
          <a:prstGeom prst="rect">
            <a:avLst/>
          </a:prstGeom>
          <a:noFill/>
          <a:ln>
            <a:noFill/>
          </a:ln>
        </p:spPr>
      </p:pic>
      <p:cxnSp>
        <p:nvCxnSpPr>
          <p:cNvPr id="468" name="Google Shape;468;p22"/>
          <p:cNvCxnSpPr/>
          <p:nvPr/>
        </p:nvCxnSpPr>
        <p:spPr>
          <a:xfrm flipH="1">
            <a:off x="8077200" y="5381625"/>
            <a:ext cx="257175" cy="353789"/>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23"/>
          <p:cNvPicPr preferRelativeResize="0"/>
          <p:nvPr>
            <p:ph idx="1" type="body"/>
          </p:nvPr>
        </p:nvPicPr>
        <p:blipFill rotWithShape="1">
          <a:blip r:embed="rId3">
            <a:alphaModFix/>
          </a:blip>
          <a:srcRect b="0" l="0" r="0" t="0"/>
          <a:stretch/>
        </p:blipFill>
        <p:spPr>
          <a:xfrm>
            <a:off x="4620687" y="587381"/>
            <a:ext cx="6815137" cy="1626728"/>
          </a:xfrm>
          <a:prstGeom prst="rect">
            <a:avLst/>
          </a:prstGeom>
          <a:noFill/>
          <a:ln>
            <a:noFill/>
          </a:ln>
        </p:spPr>
      </p:pic>
      <p:sp>
        <p:nvSpPr>
          <p:cNvPr id="474" name="Google Shape;474;p23"/>
          <p:cNvSpPr txBox="1"/>
          <p:nvPr>
            <p:ph idx="2" type="body"/>
          </p:nvPr>
        </p:nvSpPr>
        <p:spPr>
          <a:xfrm>
            <a:off x="609605" y="587382"/>
            <a:ext cx="3638546" cy="162672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Search for </a:t>
            </a:r>
            <a:r>
              <a:rPr b="1" i="0" lang="en-US">
                <a:solidFill>
                  <a:srgbClr val="222222"/>
                </a:solidFill>
                <a:latin typeface="Calibri"/>
                <a:ea typeface="Calibri"/>
                <a:cs typeface="Calibri"/>
                <a:sym typeface="Calibri"/>
              </a:rPr>
              <a:t>adf</a:t>
            </a:r>
            <a:r>
              <a:rPr b="0" i="0" lang="en-US">
                <a:solidFill>
                  <a:srgbClr val="222222"/>
                </a:solidFill>
                <a:latin typeface="Calibri"/>
                <a:ea typeface="Calibri"/>
                <a:cs typeface="Calibri"/>
                <a:sym typeface="Calibri"/>
              </a:rPr>
              <a:t> and click </a:t>
            </a:r>
            <a:r>
              <a:rPr b="1" i="0" lang="en-US">
                <a:solidFill>
                  <a:srgbClr val="222222"/>
                </a:solidFill>
                <a:latin typeface="Calibri"/>
                <a:ea typeface="Calibri"/>
                <a:cs typeface="Calibri"/>
                <a:sym typeface="Calibri"/>
              </a:rPr>
              <a:t>Get it free</a:t>
            </a:r>
            <a:r>
              <a:rPr b="0" i="0" lang="en-US">
                <a:solidFill>
                  <a:srgbClr val="222222"/>
                </a:solidFill>
                <a:latin typeface="Calibri"/>
                <a:ea typeface="Calibri"/>
                <a:cs typeface="Calibri"/>
                <a:sym typeface="Calibri"/>
              </a:rPr>
              <a:t> to download the Deploy Azure Data Factory task.</a:t>
            </a:r>
            <a:endParaRPr>
              <a:latin typeface="Calibri"/>
              <a:ea typeface="Calibri"/>
              <a:cs typeface="Calibri"/>
              <a:sym typeface="Calibri"/>
            </a:endParaRPr>
          </a:p>
        </p:txBody>
      </p:sp>
      <p:sp>
        <p:nvSpPr>
          <p:cNvPr id="475" name="Google Shape;475;p23"/>
          <p:cNvSpPr/>
          <p:nvPr/>
        </p:nvSpPr>
        <p:spPr>
          <a:xfrm>
            <a:off x="6638925" y="136682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476" name="Google Shape;476;p23"/>
          <p:cNvSpPr/>
          <p:nvPr/>
        </p:nvSpPr>
        <p:spPr>
          <a:xfrm>
            <a:off x="10744200" y="111917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477" name="Google Shape;477;p23"/>
          <p:cNvSpPr/>
          <p:nvPr/>
        </p:nvSpPr>
        <p:spPr>
          <a:xfrm>
            <a:off x="9429750" y="1871652"/>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3</a:t>
            </a:r>
            <a:endParaRPr/>
          </a:p>
        </p:txBody>
      </p:sp>
      <p:sp>
        <p:nvSpPr>
          <p:cNvPr id="478" name="Google Shape;478;p23"/>
          <p:cNvSpPr txBox="1"/>
          <p:nvPr/>
        </p:nvSpPr>
        <p:spPr>
          <a:xfrm>
            <a:off x="581029" y="2371725"/>
            <a:ext cx="3667121"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You'll be re-directed to the Visual Studio marketplace.</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Once again, click </a:t>
            </a:r>
            <a:r>
              <a:rPr b="1" i="0" lang="en-US" sz="1400">
                <a:solidFill>
                  <a:srgbClr val="222222"/>
                </a:solidFill>
                <a:latin typeface="Calibri"/>
                <a:ea typeface="Calibri"/>
                <a:cs typeface="Calibri"/>
                <a:sym typeface="Calibri"/>
              </a:rPr>
              <a:t>Get it free</a:t>
            </a:r>
            <a:r>
              <a:rPr b="0" i="0" lang="en-US" sz="1400">
                <a:solidFill>
                  <a:srgbClr val="222222"/>
                </a:solidFill>
                <a:latin typeface="Calibri"/>
                <a:ea typeface="Calibri"/>
                <a:cs typeface="Calibri"/>
                <a:sym typeface="Calibri"/>
              </a:rPr>
              <a:t> to download the task.</a:t>
            </a:r>
            <a:endParaRPr/>
          </a:p>
          <a:p>
            <a:pPr indent="0" lvl="0" marL="0" marR="0" rtl="0" algn="l">
              <a:spcBef>
                <a:spcPts val="0"/>
              </a:spcBef>
              <a:spcAft>
                <a:spcPts val="0"/>
              </a:spcAft>
              <a:buNone/>
            </a:pPr>
            <a:r>
              <a:rPr b="0" i="0" lang="en-US" sz="1400">
                <a:solidFill>
                  <a:srgbClr val="222222"/>
                </a:solidFill>
                <a:latin typeface="Helvetica Neue"/>
                <a:ea typeface="Helvetica Neue"/>
                <a:cs typeface="Helvetica Neue"/>
                <a:sym typeface="Helvetica Neue"/>
              </a:rPr>
              <a:t>For more information on this Deploy Azure Data Factory task, see this PowerShell module which it is based on, </a:t>
            </a:r>
            <a:r>
              <a:rPr b="0" i="0" lang="en-US" sz="1400" u="sng" strike="noStrike">
                <a:solidFill>
                  <a:srgbClr val="008CBA"/>
                </a:solidFill>
                <a:latin typeface="Helvetica Neue"/>
                <a:ea typeface="Helvetica Neue"/>
                <a:cs typeface="Helvetica Neue"/>
                <a:sym typeface="Helvetica Neue"/>
                <a:hlinkClick r:id="rId4">
                  <a:extLst>
                    <a:ext uri="{A12FA001-AC4F-418D-AE19-62706E023703}">
                      <ahyp:hlinkClr val="tx"/>
                    </a:ext>
                  </a:extLst>
                </a:hlinkClick>
              </a:rPr>
              <a:t>azure.datafactory.tools</a:t>
            </a:r>
            <a:r>
              <a:rPr b="0" i="0" lang="en-US" sz="1400">
                <a:solidFill>
                  <a:srgbClr val="222222"/>
                </a:solidFill>
                <a:latin typeface="Helvetica Neue"/>
                <a:ea typeface="Helvetica Neue"/>
                <a:cs typeface="Helvetica Neue"/>
                <a:sym typeface="Helvetica Neue"/>
              </a:rPr>
              <a:t>.</a:t>
            </a:r>
            <a:endParaRPr b="0" i="0" sz="1400">
              <a:solidFill>
                <a:srgbClr val="222222"/>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479" name="Google Shape;479;p23"/>
          <p:cNvSpPr txBox="1"/>
          <p:nvPr/>
        </p:nvSpPr>
        <p:spPr>
          <a:xfrm>
            <a:off x="581029" y="5201603"/>
            <a:ext cx="326707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Select the Azure DevOps organization and click </a:t>
            </a:r>
            <a:r>
              <a:rPr b="1" i="0" lang="en-US" sz="1400">
                <a:solidFill>
                  <a:srgbClr val="222222"/>
                </a:solidFill>
                <a:latin typeface="Calibri"/>
                <a:ea typeface="Calibri"/>
                <a:cs typeface="Calibri"/>
                <a:sym typeface="Calibri"/>
              </a:rPr>
              <a:t>Install</a:t>
            </a:r>
            <a:r>
              <a:rPr b="0" i="0" lang="en-US" sz="1400">
                <a:solidFill>
                  <a:srgbClr val="222222"/>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pic>
        <p:nvPicPr>
          <p:cNvPr id="480" name="Google Shape;480;p23"/>
          <p:cNvPicPr preferRelativeResize="0"/>
          <p:nvPr/>
        </p:nvPicPr>
        <p:blipFill rotWithShape="1">
          <a:blip r:embed="rId5">
            <a:alphaModFix/>
          </a:blip>
          <a:srcRect b="0" l="0" r="0" t="0"/>
          <a:stretch/>
        </p:blipFill>
        <p:spPr>
          <a:xfrm>
            <a:off x="4552951" y="2450574"/>
            <a:ext cx="6882874" cy="2193318"/>
          </a:xfrm>
          <a:prstGeom prst="rect">
            <a:avLst/>
          </a:prstGeom>
          <a:noFill/>
          <a:ln>
            <a:noFill/>
          </a:ln>
        </p:spPr>
      </p:pic>
      <p:cxnSp>
        <p:nvCxnSpPr>
          <p:cNvPr id="481" name="Google Shape;481;p23"/>
          <p:cNvCxnSpPr/>
          <p:nvPr/>
        </p:nvCxnSpPr>
        <p:spPr>
          <a:xfrm flipH="1">
            <a:off x="7343775" y="3993951"/>
            <a:ext cx="314325" cy="322897"/>
          </a:xfrm>
          <a:prstGeom prst="straightConnector1">
            <a:avLst/>
          </a:prstGeom>
          <a:solidFill>
            <a:schemeClr val="accent1"/>
          </a:solidFill>
          <a:ln cap="flat" cmpd="sng" w="9525">
            <a:solidFill>
              <a:srgbClr val="FF0000"/>
            </a:solidFill>
            <a:prstDash val="solid"/>
            <a:round/>
            <a:headEnd len="sm" w="sm" type="none"/>
            <a:tailEnd len="med" w="med" type="triangle"/>
          </a:ln>
        </p:spPr>
      </p:cxnSp>
      <p:pic>
        <p:nvPicPr>
          <p:cNvPr id="482" name="Google Shape;482;p23"/>
          <p:cNvPicPr preferRelativeResize="0"/>
          <p:nvPr/>
        </p:nvPicPr>
        <p:blipFill rotWithShape="1">
          <a:blip r:embed="rId6">
            <a:alphaModFix/>
          </a:blip>
          <a:srcRect b="0" l="0" r="0" t="0"/>
          <a:stretch/>
        </p:blipFill>
        <p:spPr>
          <a:xfrm>
            <a:off x="4400551" y="4759101"/>
            <a:ext cx="6815138" cy="1698850"/>
          </a:xfrm>
          <a:prstGeom prst="rect">
            <a:avLst/>
          </a:prstGeom>
          <a:noFill/>
          <a:ln>
            <a:noFill/>
          </a:ln>
        </p:spPr>
      </p:pic>
      <p:cxnSp>
        <p:nvCxnSpPr>
          <p:cNvPr id="483" name="Google Shape;483;p23"/>
          <p:cNvCxnSpPr/>
          <p:nvPr/>
        </p:nvCxnSpPr>
        <p:spPr>
          <a:xfrm flipH="1">
            <a:off x="8296275" y="6109170"/>
            <a:ext cx="314325" cy="322897"/>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4"/>
          <p:cNvSpPr txBox="1"/>
          <p:nvPr>
            <p:ph idx="2" type="body"/>
          </p:nvPr>
        </p:nvSpPr>
        <p:spPr>
          <a:xfrm>
            <a:off x="609604" y="568332"/>
            <a:ext cx="4011083" cy="15557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When the download succeeds, navigate back to the DevOps Release pipeline configuration process.</a:t>
            </a:r>
            <a:endParaRPr/>
          </a:p>
          <a:p>
            <a:pPr indent="0" lvl="0" marL="0" rtl="0" algn="l">
              <a:lnSpc>
                <a:spcPct val="90000"/>
              </a:lnSpc>
              <a:spcBef>
                <a:spcPts val="1000"/>
              </a:spcBef>
              <a:spcAft>
                <a:spcPts val="0"/>
              </a:spcAft>
              <a:buClr>
                <a:schemeClr val="dk1"/>
              </a:buClr>
              <a:buSzPts val="1600"/>
              <a:buNone/>
            </a:pPr>
            <a:br>
              <a:rPr lang="en-US">
                <a:latin typeface="Calibri"/>
                <a:ea typeface="Calibri"/>
                <a:cs typeface="Calibri"/>
                <a:sym typeface="Calibri"/>
              </a:rPr>
            </a:br>
            <a:endParaRPr>
              <a:latin typeface="Calibri"/>
              <a:ea typeface="Calibri"/>
              <a:cs typeface="Calibri"/>
              <a:sym typeface="Calibri"/>
            </a:endParaRPr>
          </a:p>
        </p:txBody>
      </p:sp>
      <p:pic>
        <p:nvPicPr>
          <p:cNvPr descr="Image showing that the install of the task in successful." id="489" name="Google Shape;489;p24"/>
          <p:cNvPicPr preferRelativeResize="0"/>
          <p:nvPr>
            <p:ph idx="1" type="body"/>
          </p:nvPr>
        </p:nvPicPr>
        <p:blipFill rotWithShape="1">
          <a:blip r:embed="rId3">
            <a:alphaModFix/>
          </a:blip>
          <a:srcRect b="0" l="0" r="0" t="0"/>
          <a:stretch/>
        </p:blipFill>
        <p:spPr>
          <a:xfrm>
            <a:off x="4943475" y="475462"/>
            <a:ext cx="5353050" cy="1648613"/>
          </a:xfrm>
          <a:prstGeom prst="rect">
            <a:avLst/>
          </a:prstGeom>
          <a:noFill/>
          <a:ln>
            <a:noFill/>
          </a:ln>
        </p:spPr>
      </p:pic>
      <p:sp>
        <p:nvSpPr>
          <p:cNvPr id="490" name="Google Shape;490;p24"/>
          <p:cNvSpPr txBox="1"/>
          <p:nvPr/>
        </p:nvSpPr>
        <p:spPr>
          <a:xfrm>
            <a:off x="476250" y="2533650"/>
            <a:ext cx="401108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Add the newly downloaded </a:t>
            </a:r>
            <a:r>
              <a:rPr b="1" i="0" lang="en-US" sz="1400">
                <a:solidFill>
                  <a:srgbClr val="222222"/>
                </a:solidFill>
                <a:latin typeface="Calibri"/>
                <a:ea typeface="Calibri"/>
                <a:cs typeface="Calibri"/>
                <a:sym typeface="Calibri"/>
              </a:rPr>
              <a:t>Publish Azure Data Factory </a:t>
            </a:r>
            <a:r>
              <a:rPr b="0" i="0" lang="en-US" sz="1400">
                <a:solidFill>
                  <a:srgbClr val="222222"/>
                </a:solidFill>
                <a:latin typeface="Calibri"/>
                <a:ea typeface="Calibri"/>
                <a:cs typeface="Calibri"/>
                <a:sym typeface="Calibri"/>
              </a:rPr>
              <a:t>task to the release pipeline.</a:t>
            </a:r>
            <a:endParaRPr/>
          </a:p>
          <a:p>
            <a:pPr indent="0" lvl="0" marL="0" marR="0" rtl="0" algn="l">
              <a:spcBef>
                <a:spcPts val="0"/>
              </a:spcBef>
              <a:spcAft>
                <a:spcPts val="0"/>
              </a:spcAft>
              <a:buNone/>
            </a:pP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pic>
        <p:nvPicPr>
          <p:cNvPr descr="Steps to add the ADF Publish task to the release pipeline." id="491" name="Google Shape;491;p24"/>
          <p:cNvPicPr preferRelativeResize="0"/>
          <p:nvPr/>
        </p:nvPicPr>
        <p:blipFill rotWithShape="1">
          <a:blip r:embed="rId4">
            <a:alphaModFix/>
          </a:blip>
          <a:srcRect b="0" l="0" r="0" t="0"/>
          <a:stretch/>
        </p:blipFill>
        <p:spPr>
          <a:xfrm>
            <a:off x="4487334" y="2363807"/>
            <a:ext cx="5809192" cy="1779568"/>
          </a:xfrm>
          <a:prstGeom prst="rect">
            <a:avLst/>
          </a:prstGeom>
          <a:noFill/>
          <a:ln>
            <a:noFill/>
          </a:ln>
        </p:spPr>
      </p:pic>
      <p:sp>
        <p:nvSpPr>
          <p:cNvPr id="492" name="Google Shape;492;p24"/>
          <p:cNvSpPr txBox="1"/>
          <p:nvPr/>
        </p:nvSpPr>
        <p:spPr>
          <a:xfrm>
            <a:off x="609604" y="4752975"/>
            <a:ext cx="3657596"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The Publish Azure Data Factory task will contain the following details that will need to be selected and configured.</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For a list of subscription connection options, select </a:t>
            </a:r>
            <a:r>
              <a:rPr b="1" i="0" lang="en-US" sz="1400">
                <a:solidFill>
                  <a:srgbClr val="222222"/>
                </a:solidFill>
                <a:latin typeface="Calibri"/>
                <a:ea typeface="Calibri"/>
                <a:cs typeface="Calibri"/>
                <a:sym typeface="Calibri"/>
              </a:rPr>
              <a:t>Manage</a:t>
            </a:r>
            <a:r>
              <a:rPr b="0" i="0" lang="en-US" sz="1400">
                <a:solidFill>
                  <a:srgbClr val="222222"/>
                </a:solidFill>
                <a:latin typeface="Calibri"/>
                <a:ea typeface="Calibri"/>
                <a:cs typeface="Calibri"/>
                <a:sym typeface="Calibri"/>
              </a:rPr>
              <a:t>.</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Click the </a:t>
            </a:r>
            <a:r>
              <a:rPr b="1" i="0" lang="en-US" sz="1400">
                <a:solidFill>
                  <a:srgbClr val="222222"/>
                </a:solidFill>
                <a:latin typeface="Calibri"/>
                <a:ea typeface="Calibri"/>
                <a:cs typeface="Calibri"/>
                <a:sym typeface="Calibri"/>
              </a:rPr>
              <a:t>…</a:t>
            </a:r>
            <a:r>
              <a:rPr b="0" i="0" lang="en-US" sz="1400">
                <a:solidFill>
                  <a:srgbClr val="222222"/>
                </a:solidFill>
                <a:latin typeface="Calibri"/>
                <a:ea typeface="Calibri"/>
                <a:cs typeface="Calibri"/>
                <a:sym typeface="Calibri"/>
              </a:rPr>
              <a:t> icon to select the Azure Data Factory Path.</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25"/>
          <p:cNvPicPr preferRelativeResize="0"/>
          <p:nvPr>
            <p:ph idx="1" type="body"/>
          </p:nvPr>
        </p:nvPicPr>
        <p:blipFill rotWithShape="1">
          <a:blip r:embed="rId3">
            <a:alphaModFix/>
          </a:blip>
          <a:srcRect b="0" l="0" r="0" t="0"/>
          <a:stretch/>
        </p:blipFill>
        <p:spPr>
          <a:xfrm>
            <a:off x="4872038" y="660618"/>
            <a:ext cx="6815137" cy="2377857"/>
          </a:xfrm>
          <a:prstGeom prst="rect">
            <a:avLst/>
          </a:prstGeom>
          <a:noFill/>
          <a:ln>
            <a:noFill/>
          </a:ln>
        </p:spPr>
      </p:pic>
      <p:sp>
        <p:nvSpPr>
          <p:cNvPr id="498" name="Google Shape;498;p25"/>
          <p:cNvSpPr txBox="1"/>
          <p:nvPr>
            <p:ph idx="2" type="body"/>
          </p:nvPr>
        </p:nvSpPr>
        <p:spPr>
          <a:xfrm>
            <a:off x="609604" y="654057"/>
            <a:ext cx="4011083" cy="50799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Helvetica Neue"/>
                <a:ea typeface="Helvetica Neue"/>
                <a:cs typeface="Helvetica Neue"/>
                <a:sym typeface="Helvetica Neue"/>
              </a:rPr>
              <a:t>After the file or folder is selected, click </a:t>
            </a:r>
            <a:r>
              <a:rPr b="1" i="0" lang="en-US">
                <a:solidFill>
                  <a:srgbClr val="222222"/>
                </a:solidFill>
                <a:latin typeface="Helvetica Neue"/>
                <a:ea typeface="Helvetica Neue"/>
                <a:cs typeface="Helvetica Neue"/>
                <a:sym typeface="Helvetica Neue"/>
              </a:rPr>
              <a:t>OK</a:t>
            </a:r>
            <a:r>
              <a:rPr b="0" i="0" lang="en-US">
                <a:solidFill>
                  <a:srgbClr val="222222"/>
                </a:solidFill>
                <a:latin typeface="Helvetica Neue"/>
                <a:ea typeface="Helvetica Neue"/>
                <a:cs typeface="Helvetica Neue"/>
                <a:sym typeface="Helvetica Neue"/>
              </a:rPr>
              <a:t>.</a:t>
            </a:r>
            <a:endParaRPr/>
          </a:p>
        </p:txBody>
      </p:sp>
      <p:cxnSp>
        <p:nvCxnSpPr>
          <p:cNvPr id="499" name="Google Shape;499;p25"/>
          <p:cNvCxnSpPr/>
          <p:nvPr/>
        </p:nvCxnSpPr>
        <p:spPr>
          <a:xfrm rot="10800000">
            <a:off x="8151018" y="1343025"/>
            <a:ext cx="250032" cy="66675"/>
          </a:xfrm>
          <a:prstGeom prst="straightConnector1">
            <a:avLst/>
          </a:prstGeom>
          <a:solidFill>
            <a:schemeClr val="accent1"/>
          </a:solidFill>
          <a:ln cap="flat" cmpd="sng" w="9525">
            <a:solidFill>
              <a:srgbClr val="FF0000"/>
            </a:solidFill>
            <a:prstDash val="solid"/>
            <a:round/>
            <a:headEnd len="sm" w="sm" type="none"/>
            <a:tailEnd len="med" w="med" type="triangle"/>
          </a:ln>
        </p:spPr>
      </p:cxnSp>
      <p:cxnSp>
        <p:nvCxnSpPr>
          <p:cNvPr id="500" name="Google Shape;500;p25"/>
          <p:cNvCxnSpPr/>
          <p:nvPr/>
        </p:nvCxnSpPr>
        <p:spPr>
          <a:xfrm>
            <a:off x="11258550" y="1868596"/>
            <a:ext cx="159543" cy="133350"/>
          </a:xfrm>
          <a:prstGeom prst="straightConnector1">
            <a:avLst/>
          </a:prstGeom>
          <a:solidFill>
            <a:schemeClr val="accent1"/>
          </a:solidFill>
          <a:ln cap="flat" cmpd="sng" w="9525">
            <a:solidFill>
              <a:srgbClr val="FF0000"/>
            </a:solidFill>
            <a:prstDash val="solid"/>
            <a:round/>
            <a:headEnd len="sm" w="sm" type="none"/>
            <a:tailEnd len="med" w="med" type="triangle"/>
          </a:ln>
        </p:spPr>
      </p:cxnSp>
      <p:sp>
        <p:nvSpPr>
          <p:cNvPr id="501" name="Google Shape;501;p25"/>
          <p:cNvSpPr txBox="1"/>
          <p:nvPr/>
        </p:nvSpPr>
        <p:spPr>
          <a:xfrm>
            <a:off x="485775" y="3648075"/>
            <a:ext cx="37147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Also ensure that the release pipeline is named appropriately, click </a:t>
            </a:r>
            <a:r>
              <a:rPr b="1" i="0" lang="en-US" sz="1400">
                <a:solidFill>
                  <a:srgbClr val="222222"/>
                </a:solidFill>
                <a:latin typeface="Calibri"/>
                <a:ea typeface="Calibri"/>
                <a:cs typeface="Calibri"/>
                <a:sym typeface="Calibri"/>
              </a:rPr>
              <a:t>Save.</a:t>
            </a:r>
            <a:endParaRPr sz="1400">
              <a:solidFill>
                <a:schemeClr val="dk1"/>
              </a:solidFill>
              <a:latin typeface="Calibri"/>
              <a:ea typeface="Calibri"/>
              <a:cs typeface="Calibri"/>
              <a:sym typeface="Calibri"/>
            </a:endParaRPr>
          </a:p>
        </p:txBody>
      </p:sp>
      <p:pic>
        <p:nvPicPr>
          <p:cNvPr id="502" name="Google Shape;502;p25"/>
          <p:cNvPicPr preferRelativeResize="0"/>
          <p:nvPr/>
        </p:nvPicPr>
        <p:blipFill rotWithShape="1">
          <a:blip r:embed="rId4">
            <a:alphaModFix/>
          </a:blip>
          <a:srcRect b="0" l="0" r="0" t="0"/>
          <a:stretch/>
        </p:blipFill>
        <p:spPr>
          <a:xfrm>
            <a:off x="4160043" y="3429000"/>
            <a:ext cx="7896226" cy="1027084"/>
          </a:xfrm>
          <a:prstGeom prst="rect">
            <a:avLst/>
          </a:prstGeom>
          <a:noFill/>
          <a:ln>
            <a:noFill/>
          </a:ln>
        </p:spPr>
      </p:pic>
      <p:sp>
        <p:nvSpPr>
          <p:cNvPr id="503" name="Google Shape;503;p25"/>
          <p:cNvSpPr/>
          <p:nvPr/>
        </p:nvSpPr>
        <p:spPr>
          <a:xfrm>
            <a:off x="6210300" y="374807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1</a:t>
            </a:r>
            <a:endParaRPr/>
          </a:p>
        </p:txBody>
      </p:sp>
      <p:sp>
        <p:nvSpPr>
          <p:cNvPr id="504" name="Google Shape;504;p25"/>
          <p:cNvSpPr/>
          <p:nvPr/>
        </p:nvSpPr>
        <p:spPr>
          <a:xfrm>
            <a:off x="9829800" y="3805227"/>
            <a:ext cx="247650" cy="226224"/>
          </a:xfrm>
          <a:prstGeom prst="flowChartConnector">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2</a:t>
            </a:r>
            <a:endParaRPr/>
          </a:p>
        </p:txBody>
      </p:sp>
      <p:sp>
        <p:nvSpPr>
          <p:cNvPr id="505" name="Google Shape;505;p25"/>
          <p:cNvSpPr txBox="1"/>
          <p:nvPr/>
        </p:nvSpPr>
        <p:spPr>
          <a:xfrm>
            <a:off x="485775" y="5048250"/>
            <a:ext cx="2971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Click </a:t>
            </a:r>
            <a:r>
              <a:rPr b="1" i="0" lang="en-US" sz="1400">
                <a:solidFill>
                  <a:srgbClr val="222222"/>
                </a:solidFill>
                <a:latin typeface="Calibri"/>
                <a:ea typeface="Calibri"/>
                <a:cs typeface="Calibri"/>
                <a:sym typeface="Calibri"/>
              </a:rPr>
              <a:t>Create release</a:t>
            </a:r>
            <a:r>
              <a:rPr b="0" i="0" lang="en-US" sz="1400">
                <a:solidFill>
                  <a:srgbClr val="222222"/>
                </a:solidFill>
                <a:latin typeface="Calibri"/>
                <a:ea typeface="Calibri"/>
                <a:cs typeface="Calibri"/>
                <a:sym typeface="Calibri"/>
              </a:rPr>
              <a:t>.</a:t>
            </a:r>
            <a:endParaRPr sz="1400">
              <a:solidFill>
                <a:schemeClr val="dk1"/>
              </a:solidFill>
              <a:latin typeface="Calibri"/>
              <a:ea typeface="Calibri"/>
              <a:cs typeface="Calibri"/>
              <a:sym typeface="Calibri"/>
            </a:endParaRPr>
          </a:p>
        </p:txBody>
      </p:sp>
      <p:pic>
        <p:nvPicPr>
          <p:cNvPr id="506" name="Google Shape;506;p25"/>
          <p:cNvPicPr preferRelativeResize="0"/>
          <p:nvPr/>
        </p:nvPicPr>
        <p:blipFill rotWithShape="1">
          <a:blip r:embed="rId5">
            <a:alphaModFix/>
          </a:blip>
          <a:srcRect b="0" l="0" r="0" t="0"/>
          <a:stretch/>
        </p:blipFill>
        <p:spPr>
          <a:xfrm>
            <a:off x="4160043" y="4675159"/>
            <a:ext cx="7896226" cy="1037617"/>
          </a:xfrm>
          <a:prstGeom prst="rect">
            <a:avLst/>
          </a:prstGeom>
          <a:noFill/>
          <a:ln>
            <a:noFill/>
          </a:ln>
        </p:spPr>
      </p:pic>
      <p:cxnSp>
        <p:nvCxnSpPr>
          <p:cNvPr id="507" name="Google Shape;507;p25"/>
          <p:cNvCxnSpPr/>
          <p:nvPr/>
        </p:nvCxnSpPr>
        <p:spPr>
          <a:xfrm flipH="1" rot="10800000">
            <a:off x="10391775" y="5305424"/>
            <a:ext cx="235743" cy="285750"/>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26"/>
          <p:cNvPicPr preferRelativeResize="0"/>
          <p:nvPr>
            <p:ph idx="1" type="body"/>
          </p:nvPr>
        </p:nvPicPr>
        <p:blipFill rotWithShape="1">
          <a:blip r:embed="rId3">
            <a:alphaModFix/>
          </a:blip>
          <a:srcRect b="0" l="0" r="0" t="0"/>
          <a:stretch/>
        </p:blipFill>
        <p:spPr>
          <a:xfrm>
            <a:off x="5862661" y="453237"/>
            <a:ext cx="3995691" cy="2555875"/>
          </a:xfrm>
          <a:prstGeom prst="rect">
            <a:avLst/>
          </a:prstGeom>
          <a:noFill/>
          <a:ln>
            <a:noFill/>
          </a:ln>
        </p:spPr>
      </p:pic>
      <p:sp>
        <p:nvSpPr>
          <p:cNvPr id="513" name="Google Shape;513;p26"/>
          <p:cNvSpPr txBox="1"/>
          <p:nvPr>
            <p:ph idx="2" type="body"/>
          </p:nvPr>
        </p:nvSpPr>
        <p:spPr>
          <a:xfrm>
            <a:off x="609604" y="663581"/>
            <a:ext cx="4011083" cy="87946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Finally, click </a:t>
            </a:r>
            <a:r>
              <a:rPr b="1" i="0" lang="en-US">
                <a:solidFill>
                  <a:srgbClr val="222222"/>
                </a:solidFill>
                <a:latin typeface="Calibri"/>
                <a:ea typeface="Calibri"/>
                <a:cs typeface="Calibri"/>
                <a:sym typeface="Calibri"/>
              </a:rPr>
              <a:t>Create</a:t>
            </a:r>
            <a:r>
              <a:rPr b="0" i="0" lang="en-US">
                <a:solidFill>
                  <a:srgbClr val="222222"/>
                </a:solidFill>
                <a:latin typeface="Calibri"/>
                <a:ea typeface="Calibri"/>
                <a:cs typeface="Calibri"/>
                <a:sym typeface="Calibri"/>
              </a:rPr>
              <a:t> one last time.</a:t>
            </a:r>
            <a:endParaRPr>
              <a:latin typeface="Calibri"/>
              <a:ea typeface="Calibri"/>
              <a:cs typeface="Calibri"/>
              <a:sym typeface="Calibri"/>
            </a:endParaRPr>
          </a:p>
        </p:txBody>
      </p:sp>
      <p:cxnSp>
        <p:nvCxnSpPr>
          <p:cNvPr id="514" name="Google Shape;514;p26"/>
          <p:cNvCxnSpPr/>
          <p:nvPr/>
        </p:nvCxnSpPr>
        <p:spPr>
          <a:xfrm>
            <a:off x="6096000" y="2571750"/>
            <a:ext cx="123825" cy="266700"/>
          </a:xfrm>
          <a:prstGeom prst="straightConnector1">
            <a:avLst/>
          </a:prstGeom>
          <a:solidFill>
            <a:schemeClr val="accent1"/>
          </a:solidFill>
          <a:ln cap="flat" cmpd="sng" w="9525">
            <a:solidFill>
              <a:srgbClr val="FF0000"/>
            </a:solidFill>
            <a:prstDash val="solid"/>
            <a:round/>
            <a:headEnd len="sm" w="sm" type="none"/>
            <a:tailEnd len="med" w="med" type="triangle"/>
          </a:ln>
        </p:spPr>
      </p:cxnSp>
      <p:sp>
        <p:nvSpPr>
          <p:cNvPr id="515" name="Google Shape;515;p26"/>
          <p:cNvSpPr txBox="1"/>
          <p:nvPr/>
        </p:nvSpPr>
        <p:spPr>
          <a:xfrm>
            <a:off x="514350" y="3533775"/>
            <a:ext cx="432435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Once the release has been created, click the </a:t>
            </a:r>
            <a:r>
              <a:rPr b="1" i="0" lang="en-US" sz="1400">
                <a:solidFill>
                  <a:srgbClr val="222222"/>
                </a:solidFill>
                <a:latin typeface="Calibri"/>
                <a:ea typeface="Calibri"/>
                <a:cs typeface="Calibri"/>
                <a:sym typeface="Calibri"/>
              </a:rPr>
              <a:t>Release-1</a:t>
            </a:r>
            <a:r>
              <a:rPr b="0" i="0" lang="en-US" sz="1400">
                <a:solidFill>
                  <a:srgbClr val="222222"/>
                </a:solidFill>
                <a:latin typeface="Calibri"/>
                <a:ea typeface="Calibri"/>
                <a:cs typeface="Calibri"/>
                <a:sym typeface="Calibri"/>
              </a:rPr>
              <a:t> link.</a:t>
            </a:r>
            <a:endParaRPr sz="1400">
              <a:solidFill>
                <a:schemeClr val="dk1"/>
              </a:solidFill>
              <a:latin typeface="Calibri"/>
              <a:ea typeface="Calibri"/>
              <a:cs typeface="Calibri"/>
              <a:sym typeface="Calibri"/>
            </a:endParaRPr>
          </a:p>
        </p:txBody>
      </p:sp>
      <p:pic>
        <p:nvPicPr>
          <p:cNvPr id="516" name="Google Shape;516;p26"/>
          <p:cNvPicPr preferRelativeResize="0"/>
          <p:nvPr/>
        </p:nvPicPr>
        <p:blipFill rotWithShape="1">
          <a:blip r:embed="rId4">
            <a:alphaModFix/>
          </a:blip>
          <a:srcRect b="0" l="0" r="0" t="0"/>
          <a:stretch/>
        </p:blipFill>
        <p:spPr>
          <a:xfrm>
            <a:off x="5738812" y="3194050"/>
            <a:ext cx="4943475" cy="1606550"/>
          </a:xfrm>
          <a:prstGeom prst="rect">
            <a:avLst/>
          </a:prstGeom>
          <a:noFill/>
          <a:ln>
            <a:noFill/>
          </a:ln>
        </p:spPr>
      </p:pic>
      <p:cxnSp>
        <p:nvCxnSpPr>
          <p:cNvPr id="517" name="Google Shape;517;p26"/>
          <p:cNvCxnSpPr/>
          <p:nvPr/>
        </p:nvCxnSpPr>
        <p:spPr>
          <a:xfrm>
            <a:off x="6610350" y="3486150"/>
            <a:ext cx="123825" cy="266700"/>
          </a:xfrm>
          <a:prstGeom prst="straightConnector1">
            <a:avLst/>
          </a:prstGeom>
          <a:solidFill>
            <a:schemeClr val="accent1"/>
          </a:solidFill>
          <a:ln cap="flat" cmpd="sng" w="9525">
            <a:solidFill>
              <a:srgbClr val="FF0000"/>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27"/>
          <p:cNvPicPr preferRelativeResize="0"/>
          <p:nvPr>
            <p:ph idx="1" type="body"/>
          </p:nvPr>
        </p:nvPicPr>
        <p:blipFill rotWithShape="1">
          <a:blip r:embed="rId3">
            <a:alphaModFix/>
          </a:blip>
          <a:srcRect b="0" l="0" r="0" t="0"/>
          <a:stretch/>
        </p:blipFill>
        <p:spPr>
          <a:xfrm>
            <a:off x="4943605" y="594520"/>
            <a:ext cx="5255419" cy="1529556"/>
          </a:xfrm>
          <a:prstGeom prst="rect">
            <a:avLst/>
          </a:prstGeom>
          <a:noFill/>
          <a:ln>
            <a:noFill/>
          </a:ln>
        </p:spPr>
      </p:pic>
      <p:sp>
        <p:nvSpPr>
          <p:cNvPr id="523" name="Google Shape;523;p27"/>
          <p:cNvSpPr txBox="1"/>
          <p:nvPr>
            <p:ph idx="2" type="body"/>
          </p:nvPr>
        </p:nvSpPr>
        <p:spPr>
          <a:xfrm>
            <a:off x="609604" y="682631"/>
            <a:ext cx="4011083" cy="1250944"/>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22222"/>
              </a:buClr>
              <a:buSzPts val="1600"/>
              <a:buNone/>
            </a:pPr>
            <a:r>
              <a:rPr b="0" i="0" lang="en-US">
                <a:solidFill>
                  <a:srgbClr val="222222"/>
                </a:solidFill>
                <a:latin typeface="Calibri"/>
                <a:ea typeface="Calibri"/>
                <a:cs typeface="Calibri"/>
                <a:sym typeface="Calibri"/>
              </a:rPr>
              <a:t>View the adf release pipeline details and note that the PROD Stage has been successfully published.</a:t>
            </a:r>
            <a:endParaRPr/>
          </a:p>
          <a:p>
            <a:pPr indent="0" lvl="0" marL="0" rtl="0" algn="l">
              <a:lnSpc>
                <a:spcPct val="90000"/>
              </a:lnSpc>
              <a:spcBef>
                <a:spcPts val="1000"/>
              </a:spcBef>
              <a:spcAft>
                <a:spcPts val="0"/>
              </a:spcAft>
              <a:buClr>
                <a:srgbClr val="222222"/>
              </a:buClr>
              <a:buSzPts val="1600"/>
              <a:buNone/>
            </a:pPr>
            <a:r>
              <a:rPr lang="en-US">
                <a:solidFill>
                  <a:srgbClr val="222222"/>
                </a:solidFill>
                <a:highlight>
                  <a:srgbClr val="FF0000"/>
                </a:highlight>
                <a:latin typeface="Calibri"/>
                <a:ea typeface="Calibri"/>
                <a:cs typeface="Calibri"/>
                <a:sym typeface="Calibri"/>
              </a:rPr>
              <a:t>Throwing error because of Deployment permission still in pending state</a:t>
            </a:r>
            <a:endParaRPr>
              <a:highlight>
                <a:srgbClr val="FF0000"/>
              </a:highlight>
              <a:latin typeface="Calibri"/>
              <a:ea typeface="Calibri"/>
              <a:cs typeface="Calibri"/>
              <a:sym typeface="Calibri"/>
            </a:endParaRPr>
          </a:p>
        </p:txBody>
      </p:sp>
      <p:sp>
        <p:nvSpPr>
          <p:cNvPr id="524" name="Google Shape;524;p27"/>
          <p:cNvSpPr txBox="1"/>
          <p:nvPr/>
        </p:nvSpPr>
        <p:spPr>
          <a:xfrm>
            <a:off x="428625" y="2228850"/>
            <a:ext cx="381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CC3300"/>
                </a:solidFill>
                <a:latin typeface="Calibri"/>
                <a:ea typeface="Calibri"/>
                <a:cs typeface="Calibri"/>
                <a:sym typeface="Calibri"/>
              </a:rPr>
              <a:t>Verify the New Data Factory Environment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27"/>
          <p:cNvSpPr txBox="1"/>
          <p:nvPr/>
        </p:nvSpPr>
        <p:spPr>
          <a:xfrm>
            <a:off x="428625" y="3276600"/>
            <a:ext cx="3810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Calibri"/>
                <a:ea typeface="Calibri"/>
                <a:cs typeface="Calibri"/>
                <a:sym typeface="Calibri"/>
              </a:rPr>
              <a:t>After navigating back to the Portal, select the resource group containing the original dev Data Factory.</a:t>
            </a:r>
            <a:endParaRPr/>
          </a:p>
          <a:p>
            <a:pPr indent="0" lvl="0" marL="0" marR="0" rtl="0" algn="l">
              <a:spcBef>
                <a:spcPts val="0"/>
              </a:spcBef>
              <a:spcAft>
                <a:spcPts val="0"/>
              </a:spcAft>
              <a:buNone/>
            </a:pPr>
            <a:r>
              <a:rPr b="0" i="0" lang="en-US" sz="1400">
                <a:solidFill>
                  <a:srgbClr val="222222"/>
                </a:solidFill>
                <a:latin typeface="Calibri"/>
                <a:ea typeface="Calibri"/>
                <a:cs typeface="Calibri"/>
                <a:sym typeface="Calibri"/>
              </a:rPr>
              <a:t>Notice that there is now an additional Data Factory containing the prod instance.</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n-US" sz="1400">
                <a:solidFill>
                  <a:schemeClr val="dk1"/>
                </a:solidFill>
                <a:highlight>
                  <a:srgbClr val="FF0000"/>
                </a:highlight>
                <a:latin typeface="Calibri"/>
                <a:ea typeface="Calibri"/>
                <a:cs typeface="Calibri"/>
                <a:sym typeface="Calibri"/>
              </a:rPr>
              <a:t>Will update the screenshot once Release pipeline approved</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pic>
        <p:nvPicPr>
          <p:cNvPr id="526" name="Google Shape;526;p27"/>
          <p:cNvPicPr preferRelativeResize="0"/>
          <p:nvPr/>
        </p:nvPicPr>
        <p:blipFill rotWithShape="1">
          <a:blip r:embed="rId4">
            <a:alphaModFix/>
          </a:blip>
          <a:srcRect b="0" l="0" r="0" t="0"/>
          <a:stretch/>
        </p:blipFill>
        <p:spPr>
          <a:xfrm>
            <a:off x="4229102" y="2104430"/>
            <a:ext cx="7077075" cy="495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nvSpPr>
        <p:spPr>
          <a:xfrm>
            <a:off x="584200" y="365552"/>
            <a:ext cx="5088812" cy="9233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Azure DevOps</a:t>
            </a:r>
            <a:br>
              <a:rPr lang="en-US" sz="4400">
                <a:solidFill>
                  <a:schemeClr val="dk1"/>
                </a:solidFill>
                <a:latin typeface="Calibri"/>
                <a:ea typeface="Calibri"/>
                <a:cs typeface="Calibri"/>
                <a:sym typeface="Calibri"/>
              </a:rPr>
            </a:br>
            <a:r>
              <a:rPr lang="en-US" sz="4400">
                <a:solidFill>
                  <a:schemeClr val="accent1"/>
                </a:solidFill>
                <a:latin typeface="Calibri"/>
                <a:ea typeface="Calibri"/>
                <a:cs typeface="Calibri"/>
                <a:sym typeface="Calibri"/>
              </a:rPr>
              <a:t>Key Features, Concepts</a:t>
            </a:r>
            <a:endParaRPr sz="4400">
              <a:solidFill>
                <a:schemeClr val="accent1"/>
              </a:solidFill>
              <a:latin typeface="Calibri"/>
              <a:ea typeface="Calibri"/>
              <a:cs typeface="Calibri"/>
              <a:sym typeface="Calibri"/>
            </a:endParaRPr>
          </a:p>
        </p:txBody>
      </p:sp>
      <p:sp>
        <p:nvSpPr>
          <p:cNvPr id="140" name="Google Shape;140;p3"/>
          <p:cNvSpPr/>
          <p:nvPr/>
        </p:nvSpPr>
        <p:spPr>
          <a:xfrm>
            <a:off x="6346374" y="1485563"/>
            <a:ext cx="1105677" cy="10675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41" name="Google Shape;141;p3"/>
          <p:cNvSpPr txBox="1"/>
          <p:nvPr/>
        </p:nvSpPr>
        <p:spPr>
          <a:xfrm>
            <a:off x="744168" y="2383824"/>
            <a:ext cx="4616269" cy="26782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67">
                <a:solidFill>
                  <a:schemeClr val="dk1"/>
                </a:solidFill>
                <a:latin typeface="Calibri"/>
                <a:ea typeface="Calibri"/>
                <a:cs typeface="Calibri"/>
                <a:sym typeface="Calibri"/>
              </a:rPr>
              <a:t>Tools and features within Azure DevOps provide ways to easily share and track information related to software development projects</a:t>
            </a:r>
            <a:endParaRPr/>
          </a:p>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a:p>
            <a:pPr indent="0" lvl="0" marL="0" marR="0" rtl="0" algn="ctr">
              <a:spcBef>
                <a:spcPts val="0"/>
              </a:spcBef>
              <a:spcAft>
                <a:spcPts val="0"/>
              </a:spcAft>
              <a:buNone/>
            </a:pPr>
            <a:r>
              <a:rPr lang="en-US" sz="1867">
                <a:solidFill>
                  <a:schemeClr val="dk1"/>
                </a:solidFill>
                <a:latin typeface="Calibri"/>
                <a:ea typeface="Calibri"/>
                <a:cs typeface="Calibri"/>
                <a:sym typeface="Calibri"/>
              </a:rPr>
              <a:t>Utilize one, several or all of the available tools throughout the lifecycle of a software development/implementation project</a:t>
            </a:r>
            <a:endParaRPr/>
          </a:p>
        </p:txBody>
      </p:sp>
      <p:sp>
        <p:nvSpPr>
          <p:cNvPr id="142" name="Google Shape;142;p3"/>
          <p:cNvSpPr/>
          <p:nvPr/>
        </p:nvSpPr>
        <p:spPr>
          <a:xfrm>
            <a:off x="6380328" y="3429000"/>
            <a:ext cx="1105677" cy="10675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43" name="Google Shape;143;p3"/>
          <p:cNvSpPr/>
          <p:nvPr/>
        </p:nvSpPr>
        <p:spPr>
          <a:xfrm>
            <a:off x="6380328" y="5099929"/>
            <a:ext cx="1105677" cy="1067531"/>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44" name="Google Shape;144;p3"/>
          <p:cNvSpPr txBox="1"/>
          <p:nvPr/>
        </p:nvSpPr>
        <p:spPr>
          <a:xfrm>
            <a:off x="7842472" y="1509137"/>
            <a:ext cx="2810000" cy="4205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67">
                <a:solidFill>
                  <a:schemeClr val="dk1"/>
                </a:solidFill>
                <a:latin typeface="Calibri"/>
                <a:ea typeface="Calibri"/>
                <a:cs typeface="Calibri"/>
                <a:sym typeface="Calibri"/>
              </a:rPr>
              <a:t> </a:t>
            </a:r>
            <a:r>
              <a:rPr lang="en-US" sz="2133">
                <a:solidFill>
                  <a:schemeClr val="dk1"/>
                </a:solidFill>
                <a:latin typeface="Calibri"/>
                <a:ea typeface="Calibri"/>
                <a:cs typeface="Calibri"/>
                <a:sym typeface="Calibri"/>
              </a:rPr>
              <a:t>Source/Version Control</a:t>
            </a:r>
            <a:endParaRPr sz="1867">
              <a:solidFill>
                <a:schemeClr val="dk1"/>
              </a:solidFill>
              <a:latin typeface="Calibri"/>
              <a:ea typeface="Calibri"/>
              <a:cs typeface="Calibri"/>
              <a:sym typeface="Calibri"/>
            </a:endParaRPr>
          </a:p>
        </p:txBody>
      </p:sp>
      <p:sp>
        <p:nvSpPr>
          <p:cNvPr id="145" name="Google Shape;145;p3"/>
          <p:cNvSpPr txBox="1"/>
          <p:nvPr/>
        </p:nvSpPr>
        <p:spPr>
          <a:xfrm>
            <a:off x="7733028" y="1996419"/>
            <a:ext cx="3267178"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Allows developers to collaborate on code and track changes. Provides consistency and organization to the code management process</a:t>
            </a:r>
            <a:endParaRPr/>
          </a:p>
        </p:txBody>
      </p:sp>
      <p:sp>
        <p:nvSpPr>
          <p:cNvPr id="146" name="Google Shape;146;p3"/>
          <p:cNvSpPr txBox="1"/>
          <p:nvPr/>
        </p:nvSpPr>
        <p:spPr>
          <a:xfrm>
            <a:off x="8103580" y="3297647"/>
            <a:ext cx="2384948" cy="4205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Calibri"/>
                <a:ea typeface="Calibri"/>
                <a:cs typeface="Calibri"/>
                <a:sym typeface="Calibri"/>
              </a:rPr>
              <a:t>Work Tracking Tools</a:t>
            </a:r>
            <a:endParaRPr/>
          </a:p>
        </p:txBody>
      </p:sp>
      <p:sp>
        <p:nvSpPr>
          <p:cNvPr id="147" name="Google Shape;147;p3"/>
          <p:cNvSpPr txBox="1"/>
          <p:nvPr/>
        </p:nvSpPr>
        <p:spPr>
          <a:xfrm>
            <a:off x="8459768" y="5099929"/>
            <a:ext cx="1672509" cy="4205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33">
                <a:solidFill>
                  <a:schemeClr val="dk1"/>
                </a:solidFill>
                <a:latin typeface="Calibri"/>
                <a:ea typeface="Calibri"/>
                <a:cs typeface="Calibri"/>
                <a:sym typeface="Calibri"/>
              </a:rPr>
              <a:t>DevOps Tools</a:t>
            </a:r>
            <a:endParaRPr/>
          </a:p>
        </p:txBody>
      </p:sp>
      <p:pic>
        <p:nvPicPr>
          <p:cNvPr descr="Repeat" id="148" name="Google Shape;148;p3"/>
          <p:cNvPicPr preferRelativeResize="0"/>
          <p:nvPr/>
        </p:nvPicPr>
        <p:blipFill rotWithShape="1">
          <a:blip r:embed="rId3">
            <a:alphaModFix/>
          </a:blip>
          <a:srcRect b="0" l="0" r="0" t="0"/>
          <a:stretch/>
        </p:blipFill>
        <p:spPr>
          <a:xfrm>
            <a:off x="6531159" y="1646910"/>
            <a:ext cx="736914" cy="736914"/>
          </a:xfrm>
          <a:prstGeom prst="rect">
            <a:avLst/>
          </a:prstGeom>
          <a:noFill/>
          <a:ln>
            <a:noFill/>
          </a:ln>
        </p:spPr>
      </p:pic>
      <p:pic>
        <p:nvPicPr>
          <p:cNvPr descr="Checklist" id="149" name="Google Shape;149;p3"/>
          <p:cNvPicPr preferRelativeResize="0"/>
          <p:nvPr/>
        </p:nvPicPr>
        <p:blipFill rotWithShape="1">
          <a:blip r:embed="rId4">
            <a:alphaModFix/>
          </a:blip>
          <a:srcRect b="0" l="0" r="0" t="0"/>
          <a:stretch/>
        </p:blipFill>
        <p:spPr>
          <a:xfrm>
            <a:off x="6580922" y="3591082"/>
            <a:ext cx="743367" cy="743367"/>
          </a:xfrm>
          <a:prstGeom prst="rect">
            <a:avLst/>
          </a:prstGeom>
          <a:noFill/>
          <a:ln>
            <a:noFill/>
          </a:ln>
        </p:spPr>
      </p:pic>
      <p:pic>
        <p:nvPicPr>
          <p:cNvPr id="150" name="Google Shape;150;p3"/>
          <p:cNvPicPr preferRelativeResize="0"/>
          <p:nvPr/>
        </p:nvPicPr>
        <p:blipFill rotWithShape="1">
          <a:blip r:embed="rId5">
            <a:alphaModFix/>
          </a:blip>
          <a:srcRect b="0" l="0" r="0" t="0"/>
          <a:stretch/>
        </p:blipFill>
        <p:spPr>
          <a:xfrm>
            <a:off x="6581174" y="5262137"/>
            <a:ext cx="743115" cy="743115"/>
          </a:xfrm>
          <a:prstGeom prst="rect">
            <a:avLst/>
          </a:prstGeom>
          <a:noFill/>
          <a:ln>
            <a:noFill/>
          </a:ln>
        </p:spPr>
      </p:pic>
      <p:sp>
        <p:nvSpPr>
          <p:cNvPr id="151" name="Google Shape;151;p3"/>
          <p:cNvSpPr txBox="1"/>
          <p:nvPr/>
        </p:nvSpPr>
        <p:spPr>
          <a:xfrm>
            <a:off x="7733028" y="3784929"/>
            <a:ext cx="3373036"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Plan and track the status of various work items. Allows team members and managers to easily view and prioritize work items. Also referred to as Azure Boards.</a:t>
            </a:r>
            <a:endParaRPr/>
          </a:p>
        </p:txBody>
      </p:sp>
      <p:sp>
        <p:nvSpPr>
          <p:cNvPr id="152" name="Google Shape;152;p3"/>
          <p:cNvSpPr txBox="1"/>
          <p:nvPr/>
        </p:nvSpPr>
        <p:spPr>
          <a:xfrm>
            <a:off x="7636410" y="5573439"/>
            <a:ext cx="3373036"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Tools which support the build, test and release of software. Automation tools available to further enhance these processes.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nvSpPr>
        <p:spPr>
          <a:xfrm>
            <a:off x="584200" y="365552"/>
            <a:ext cx="3632200" cy="9233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Azure DevOps </a:t>
            </a:r>
            <a:br>
              <a:rPr lang="en-US" sz="3600">
                <a:solidFill>
                  <a:schemeClr val="dk1"/>
                </a:solidFill>
                <a:latin typeface="Calibri"/>
                <a:ea typeface="Calibri"/>
                <a:cs typeface="Calibri"/>
                <a:sym typeface="Calibri"/>
              </a:rPr>
            </a:br>
            <a:r>
              <a:rPr lang="en-US" sz="3600">
                <a:solidFill>
                  <a:schemeClr val="accent1"/>
                </a:solidFill>
                <a:latin typeface="Calibri"/>
                <a:ea typeface="Calibri"/>
                <a:cs typeface="Calibri"/>
                <a:sym typeface="Calibri"/>
              </a:rPr>
              <a:t>Agile</a:t>
            </a:r>
            <a:r>
              <a:rPr lang="en-US" sz="3600">
                <a:solidFill>
                  <a:schemeClr val="dk1"/>
                </a:solidFill>
                <a:latin typeface="Calibri"/>
                <a:ea typeface="Calibri"/>
                <a:cs typeface="Calibri"/>
                <a:sym typeface="Calibri"/>
              </a:rPr>
              <a:t> </a:t>
            </a:r>
            <a:r>
              <a:rPr lang="en-US" sz="3600">
                <a:solidFill>
                  <a:schemeClr val="accent1"/>
                </a:solidFill>
                <a:latin typeface="Calibri"/>
                <a:ea typeface="Calibri"/>
                <a:cs typeface="Calibri"/>
                <a:sym typeface="Calibri"/>
              </a:rPr>
              <a:t>Work Items</a:t>
            </a:r>
            <a:endParaRPr/>
          </a:p>
        </p:txBody>
      </p:sp>
      <p:sp>
        <p:nvSpPr>
          <p:cNvPr id="158" name="Google Shape;158;p4"/>
          <p:cNvSpPr txBox="1"/>
          <p:nvPr/>
        </p:nvSpPr>
        <p:spPr>
          <a:xfrm>
            <a:off x="1888837" y="6154888"/>
            <a:ext cx="447317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Recall: </a:t>
            </a:r>
            <a:r>
              <a:rPr lang="en-US" sz="1600">
                <a:solidFill>
                  <a:schemeClr val="dk1"/>
                </a:solidFill>
                <a:latin typeface="Calibri"/>
                <a:ea typeface="Calibri"/>
                <a:cs typeface="Calibri"/>
                <a:sym typeface="Calibri"/>
              </a:rPr>
              <a:t>Depending on the process chosen for the project, the types of Work items will differ</a:t>
            </a:r>
            <a:endParaRPr/>
          </a:p>
        </p:txBody>
      </p:sp>
      <p:sp>
        <p:nvSpPr>
          <p:cNvPr id="159" name="Google Shape;159;p4"/>
          <p:cNvSpPr txBox="1"/>
          <p:nvPr/>
        </p:nvSpPr>
        <p:spPr>
          <a:xfrm flipH="1">
            <a:off x="306985" y="1375088"/>
            <a:ext cx="4186631"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Epic: </a:t>
            </a:r>
            <a:r>
              <a:rPr lang="en-US" sz="1200">
                <a:solidFill>
                  <a:schemeClr val="dk1"/>
                </a:solidFill>
                <a:latin typeface="Calibri"/>
                <a:ea typeface="Calibri"/>
                <a:cs typeface="Calibri"/>
                <a:sym typeface="Calibri"/>
              </a:rPr>
              <a:t>Used with Portfolio backlogs in order to further organize and group related items. Can quickly add and group items into a hierarchy.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Feature: </a:t>
            </a:r>
            <a:r>
              <a:rPr lang="en-US" sz="1200">
                <a:solidFill>
                  <a:schemeClr val="dk1"/>
                </a:solidFill>
                <a:latin typeface="Calibri"/>
                <a:ea typeface="Calibri"/>
                <a:cs typeface="Calibri"/>
                <a:sym typeface="Calibri"/>
              </a:rPr>
              <a:t>Used with Portfolio backlogs in order to further organize and group related items. Can quickly add and group items into a hierarchy.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Issue: </a:t>
            </a:r>
            <a:r>
              <a:rPr lang="en-US" sz="1200">
                <a:solidFill>
                  <a:schemeClr val="dk1"/>
                </a:solidFill>
                <a:latin typeface="Calibri"/>
                <a:ea typeface="Calibri"/>
                <a:cs typeface="Calibri"/>
                <a:sym typeface="Calibri"/>
              </a:rPr>
              <a:t>Used to track known issues or unplanned activities (referred to as Impediments in the Scrum process).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Task: </a:t>
            </a:r>
            <a:r>
              <a:rPr lang="en-US" sz="1200">
                <a:solidFill>
                  <a:schemeClr val="dk1"/>
                </a:solidFill>
                <a:latin typeface="Calibri"/>
                <a:ea typeface="Calibri"/>
                <a:cs typeface="Calibri"/>
                <a:sym typeface="Calibri"/>
              </a:rPr>
              <a:t>Captures the work that needs to be accomplished (can be used if a team manages their work in sprints)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Test Case: </a:t>
            </a:r>
            <a:r>
              <a:rPr lang="en-US" sz="1200">
                <a:solidFill>
                  <a:schemeClr val="dk1"/>
                </a:solidFill>
                <a:latin typeface="Calibri"/>
                <a:ea typeface="Calibri"/>
                <a:cs typeface="Calibri"/>
                <a:sym typeface="Calibri"/>
              </a:rPr>
              <a:t>Checks that each of the deliverables meet the Users’ needs. Can assign testers and test steps.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User Story: </a:t>
            </a:r>
            <a:r>
              <a:rPr lang="en-US" sz="1200">
                <a:solidFill>
                  <a:schemeClr val="dk1"/>
                </a:solidFill>
                <a:latin typeface="Calibri"/>
                <a:ea typeface="Calibri"/>
                <a:cs typeface="Calibri"/>
                <a:sym typeface="Calibri"/>
              </a:rPr>
              <a:t>Defines the applications, requirements and elements that teams need to create</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0" name="Google Shape;160;p4"/>
          <p:cNvSpPr txBox="1"/>
          <p:nvPr/>
        </p:nvSpPr>
        <p:spPr>
          <a:xfrm>
            <a:off x="7578684" y="85970"/>
            <a:ext cx="1806520" cy="2974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t>
            </a:r>
            <a:r>
              <a:rPr b="1" lang="en-US" sz="1333">
                <a:solidFill>
                  <a:schemeClr val="dk1"/>
                </a:solidFill>
                <a:latin typeface="Calibri"/>
                <a:ea typeface="Calibri"/>
                <a:cs typeface="Calibri"/>
                <a:sym typeface="Calibri"/>
              </a:rPr>
              <a:t>Agile</a:t>
            </a:r>
            <a:r>
              <a:rPr lang="en-US" sz="1333">
                <a:solidFill>
                  <a:schemeClr val="dk1"/>
                </a:solidFill>
                <a:latin typeface="Calibri"/>
                <a:ea typeface="Calibri"/>
                <a:cs typeface="Calibri"/>
                <a:sym typeface="Calibri"/>
              </a:rPr>
              <a:t> process example</a:t>
            </a:r>
            <a:endParaRPr sz="1200">
              <a:solidFill>
                <a:schemeClr val="dk1"/>
              </a:solidFill>
              <a:latin typeface="Calibri"/>
              <a:ea typeface="Calibri"/>
              <a:cs typeface="Calibri"/>
              <a:sym typeface="Calibri"/>
            </a:endParaRPr>
          </a:p>
        </p:txBody>
      </p:sp>
      <p:grpSp>
        <p:nvGrpSpPr>
          <p:cNvPr id="161" name="Google Shape;161;p4"/>
          <p:cNvGrpSpPr/>
          <p:nvPr/>
        </p:nvGrpSpPr>
        <p:grpSpPr>
          <a:xfrm>
            <a:off x="7017929" y="4115964"/>
            <a:ext cx="3641419" cy="2654822"/>
            <a:chOff x="83300" y="1242"/>
            <a:chExt cx="3641419" cy="2654822"/>
          </a:xfrm>
        </p:grpSpPr>
        <p:sp>
          <p:nvSpPr>
            <p:cNvPr id="162" name="Google Shape;162;p4"/>
            <p:cNvSpPr/>
            <p:nvPr/>
          </p:nvSpPr>
          <p:spPr>
            <a:xfrm>
              <a:off x="3053130" y="1599769"/>
              <a:ext cx="91440" cy="297856"/>
            </a:xfrm>
            <a:custGeom>
              <a:rect b="b" l="l" r="r" t="t"/>
              <a:pathLst>
                <a:path extrusionOk="0" h="120000" w="120000">
                  <a:moveTo>
                    <a:pt x="60000" y="0"/>
                  </a:moveTo>
                  <a:lnTo>
                    <a:pt x="60000" y="120000"/>
                  </a:lnTo>
                </a:path>
              </a:pathLst>
            </a:custGeom>
            <a:noFill/>
            <a:ln cap="flat" cmpd="sng" w="12700">
              <a:solidFill>
                <a:srgbClr val="3A66B1"/>
              </a:solidFill>
              <a:prstDash val="solid"/>
              <a:miter lim="800000"/>
              <a:headEnd len="sm" w="sm" type="none"/>
              <a:tailEnd len="sm" w="sm" type="none"/>
            </a:ln>
          </p:spPr>
        </p:sp>
        <p:sp>
          <p:nvSpPr>
            <p:cNvPr id="163" name="Google Shape;163;p4"/>
            <p:cNvSpPr/>
            <p:nvPr/>
          </p:nvSpPr>
          <p:spPr>
            <a:xfrm>
              <a:off x="2160047" y="651577"/>
              <a:ext cx="938803" cy="297856"/>
            </a:xfrm>
            <a:custGeom>
              <a:rect b="b" l="l" r="r" t="t"/>
              <a:pathLst>
                <a:path extrusionOk="0" h="120000" w="120000">
                  <a:moveTo>
                    <a:pt x="0" y="0"/>
                  </a:moveTo>
                  <a:lnTo>
                    <a:pt x="0" y="81776"/>
                  </a:lnTo>
                  <a:lnTo>
                    <a:pt x="120000" y="81776"/>
                  </a:lnTo>
                  <a:lnTo>
                    <a:pt x="120000" y="120000"/>
                  </a:lnTo>
                </a:path>
              </a:pathLst>
            </a:custGeom>
            <a:noFill/>
            <a:ln cap="flat" cmpd="sng" w="12700">
              <a:solidFill>
                <a:srgbClr val="345A99"/>
              </a:solidFill>
              <a:prstDash val="solid"/>
              <a:miter lim="800000"/>
              <a:headEnd len="sm" w="sm" type="none"/>
              <a:tailEnd len="sm" w="sm" type="none"/>
            </a:ln>
          </p:spPr>
        </p:sp>
        <p:sp>
          <p:nvSpPr>
            <p:cNvPr id="164" name="Google Shape;164;p4"/>
            <p:cNvSpPr/>
            <p:nvPr/>
          </p:nvSpPr>
          <p:spPr>
            <a:xfrm>
              <a:off x="1221243" y="1599769"/>
              <a:ext cx="625868" cy="297856"/>
            </a:xfrm>
            <a:custGeom>
              <a:rect b="b" l="l" r="r" t="t"/>
              <a:pathLst>
                <a:path extrusionOk="0" h="120000" w="120000">
                  <a:moveTo>
                    <a:pt x="0" y="0"/>
                  </a:moveTo>
                  <a:lnTo>
                    <a:pt x="0" y="81776"/>
                  </a:lnTo>
                  <a:lnTo>
                    <a:pt x="120000" y="81776"/>
                  </a:lnTo>
                  <a:lnTo>
                    <a:pt x="120000" y="120000"/>
                  </a:lnTo>
                </a:path>
              </a:pathLst>
            </a:custGeom>
            <a:noFill/>
            <a:ln cap="flat" cmpd="sng" w="12700">
              <a:solidFill>
                <a:srgbClr val="3A66B1"/>
              </a:solidFill>
              <a:prstDash val="solid"/>
              <a:miter lim="800000"/>
              <a:headEnd len="sm" w="sm" type="none"/>
              <a:tailEnd len="sm" w="sm" type="none"/>
            </a:ln>
          </p:spPr>
        </p:sp>
        <p:sp>
          <p:nvSpPr>
            <p:cNvPr id="165" name="Google Shape;165;p4"/>
            <p:cNvSpPr/>
            <p:nvPr/>
          </p:nvSpPr>
          <p:spPr>
            <a:xfrm>
              <a:off x="595375" y="1599769"/>
              <a:ext cx="625868" cy="297856"/>
            </a:xfrm>
            <a:custGeom>
              <a:rect b="b" l="l" r="r" t="t"/>
              <a:pathLst>
                <a:path extrusionOk="0" h="120000" w="120000">
                  <a:moveTo>
                    <a:pt x="120000" y="0"/>
                  </a:moveTo>
                  <a:lnTo>
                    <a:pt x="120000" y="81776"/>
                  </a:lnTo>
                  <a:lnTo>
                    <a:pt x="0" y="81776"/>
                  </a:lnTo>
                  <a:lnTo>
                    <a:pt x="0" y="120000"/>
                  </a:lnTo>
                </a:path>
              </a:pathLst>
            </a:custGeom>
            <a:noFill/>
            <a:ln cap="flat" cmpd="sng" w="12700">
              <a:solidFill>
                <a:srgbClr val="3A66B1"/>
              </a:solidFill>
              <a:prstDash val="solid"/>
              <a:miter lim="800000"/>
              <a:headEnd len="sm" w="sm" type="none"/>
              <a:tailEnd len="sm" w="sm" type="none"/>
            </a:ln>
          </p:spPr>
        </p:sp>
        <p:sp>
          <p:nvSpPr>
            <p:cNvPr id="166" name="Google Shape;166;p4"/>
            <p:cNvSpPr/>
            <p:nvPr/>
          </p:nvSpPr>
          <p:spPr>
            <a:xfrm>
              <a:off x="1221243" y="651577"/>
              <a:ext cx="938803" cy="297856"/>
            </a:xfrm>
            <a:custGeom>
              <a:rect b="b" l="l" r="r" t="t"/>
              <a:pathLst>
                <a:path extrusionOk="0" h="120000" w="120000">
                  <a:moveTo>
                    <a:pt x="120000" y="0"/>
                  </a:moveTo>
                  <a:lnTo>
                    <a:pt x="120000" y="81776"/>
                  </a:lnTo>
                  <a:lnTo>
                    <a:pt x="0" y="81776"/>
                  </a:lnTo>
                  <a:lnTo>
                    <a:pt x="0" y="120000"/>
                  </a:lnTo>
                </a:path>
              </a:pathLst>
            </a:custGeom>
            <a:noFill/>
            <a:ln cap="flat" cmpd="sng" w="12700">
              <a:solidFill>
                <a:srgbClr val="345A99"/>
              </a:solidFill>
              <a:prstDash val="solid"/>
              <a:miter lim="800000"/>
              <a:headEnd len="sm" w="sm" type="none"/>
              <a:tailEnd len="sm" w="sm" type="none"/>
            </a:ln>
          </p:spPr>
        </p:sp>
        <p:sp>
          <p:nvSpPr>
            <p:cNvPr id="167" name="Google Shape;167;p4"/>
            <p:cNvSpPr/>
            <p:nvPr/>
          </p:nvSpPr>
          <p:spPr>
            <a:xfrm>
              <a:off x="1647972" y="1242"/>
              <a:ext cx="1024149" cy="65033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1761767" y="109347"/>
              <a:ext cx="1024149" cy="65033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nvSpPr>
          <p:spPr>
            <a:xfrm>
              <a:off x="1780815" y="128395"/>
              <a:ext cx="986053" cy="61223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Epic</a:t>
              </a:r>
              <a:endParaRPr/>
            </a:p>
          </p:txBody>
        </p:sp>
        <p:sp>
          <p:nvSpPr>
            <p:cNvPr id="170" name="Google Shape;170;p4"/>
            <p:cNvSpPr/>
            <p:nvPr/>
          </p:nvSpPr>
          <p:spPr>
            <a:xfrm>
              <a:off x="709169" y="949434"/>
              <a:ext cx="1024149" cy="65033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822963" y="1057538"/>
              <a:ext cx="1024149" cy="65033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txBox="1"/>
            <p:nvPr/>
          </p:nvSpPr>
          <p:spPr>
            <a:xfrm>
              <a:off x="842011" y="1076586"/>
              <a:ext cx="986053" cy="61223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Feature</a:t>
              </a:r>
              <a:endParaRPr/>
            </a:p>
          </p:txBody>
        </p:sp>
        <p:sp>
          <p:nvSpPr>
            <p:cNvPr id="173" name="Google Shape;173;p4"/>
            <p:cNvSpPr/>
            <p:nvPr/>
          </p:nvSpPr>
          <p:spPr>
            <a:xfrm>
              <a:off x="83300" y="1897625"/>
              <a:ext cx="1024149" cy="65033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197094" y="2005730"/>
              <a:ext cx="1024149" cy="65033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txBox="1"/>
            <p:nvPr/>
          </p:nvSpPr>
          <p:spPr>
            <a:xfrm>
              <a:off x="216142" y="2024778"/>
              <a:ext cx="986053" cy="61223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User story</a:t>
              </a:r>
              <a:endParaRPr/>
            </a:p>
          </p:txBody>
        </p:sp>
        <p:sp>
          <p:nvSpPr>
            <p:cNvPr id="176" name="Google Shape;176;p4"/>
            <p:cNvSpPr/>
            <p:nvPr/>
          </p:nvSpPr>
          <p:spPr>
            <a:xfrm>
              <a:off x="1335038" y="1897625"/>
              <a:ext cx="1024149" cy="65033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1448832" y="2005730"/>
              <a:ext cx="1024149" cy="65033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txBox="1"/>
            <p:nvPr/>
          </p:nvSpPr>
          <p:spPr>
            <a:xfrm>
              <a:off x="1467880" y="2024778"/>
              <a:ext cx="986053" cy="61223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User story</a:t>
              </a:r>
              <a:endParaRPr/>
            </a:p>
          </p:txBody>
        </p:sp>
        <p:sp>
          <p:nvSpPr>
            <p:cNvPr id="179" name="Google Shape;179;p4"/>
            <p:cNvSpPr/>
            <p:nvPr/>
          </p:nvSpPr>
          <p:spPr>
            <a:xfrm>
              <a:off x="2586776" y="949434"/>
              <a:ext cx="1024149" cy="65033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2700570" y="1057538"/>
              <a:ext cx="1024149" cy="65033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txBox="1"/>
            <p:nvPr/>
          </p:nvSpPr>
          <p:spPr>
            <a:xfrm>
              <a:off x="2719618" y="1076586"/>
              <a:ext cx="986053" cy="61223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Feature</a:t>
              </a:r>
              <a:endParaRPr/>
            </a:p>
          </p:txBody>
        </p:sp>
        <p:sp>
          <p:nvSpPr>
            <p:cNvPr id="182" name="Google Shape;182;p4"/>
            <p:cNvSpPr/>
            <p:nvPr/>
          </p:nvSpPr>
          <p:spPr>
            <a:xfrm>
              <a:off x="2586776" y="1897625"/>
              <a:ext cx="1024149" cy="650334"/>
            </a:xfrm>
            <a:prstGeom prst="roundRect">
              <a:avLst>
                <a:gd fmla="val 1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2700570" y="2005730"/>
              <a:ext cx="1024149" cy="650334"/>
            </a:xfrm>
            <a:prstGeom prst="roundRect">
              <a:avLst>
                <a:gd fmla="val 10000" name="adj"/>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txBox="1"/>
            <p:nvPr/>
          </p:nvSpPr>
          <p:spPr>
            <a:xfrm>
              <a:off x="2719618" y="2024778"/>
              <a:ext cx="986053" cy="612238"/>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dk1"/>
                </a:buClr>
                <a:buSzPts val="1700"/>
                <a:buFont typeface="Calibri"/>
                <a:buNone/>
              </a:pPr>
              <a:r>
                <a:rPr lang="en-US" sz="1700">
                  <a:solidFill>
                    <a:schemeClr val="dk1"/>
                  </a:solidFill>
                  <a:latin typeface="Calibri"/>
                  <a:ea typeface="Calibri"/>
                  <a:cs typeface="Calibri"/>
                  <a:sym typeface="Calibri"/>
                </a:rPr>
                <a:t>User story</a:t>
              </a:r>
              <a:endParaRPr/>
            </a:p>
          </p:txBody>
        </p:sp>
      </p:grpSp>
      <p:pic>
        <p:nvPicPr>
          <p:cNvPr id="185" name="Google Shape;185;p4"/>
          <p:cNvPicPr preferRelativeResize="0"/>
          <p:nvPr/>
        </p:nvPicPr>
        <p:blipFill rotWithShape="1">
          <a:blip r:embed="rId3">
            <a:alphaModFix/>
          </a:blip>
          <a:srcRect b="0" l="0" r="0" t="0"/>
          <a:stretch/>
        </p:blipFill>
        <p:spPr>
          <a:xfrm>
            <a:off x="4772025" y="472822"/>
            <a:ext cx="7229475" cy="35562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nvSpPr>
        <p:spPr>
          <a:xfrm>
            <a:off x="584200" y="157803"/>
            <a:ext cx="6556847" cy="133882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Azure DevOps - Work Item Features</a:t>
            </a:r>
            <a:br>
              <a:rPr lang="en-US" sz="3600">
                <a:solidFill>
                  <a:schemeClr val="dk1"/>
                </a:solidFill>
                <a:latin typeface="Calibri"/>
                <a:ea typeface="Calibri"/>
                <a:cs typeface="Calibri"/>
                <a:sym typeface="Calibri"/>
              </a:rPr>
            </a:br>
            <a:r>
              <a:rPr lang="en-US" sz="3600">
                <a:solidFill>
                  <a:schemeClr val="accent1"/>
                </a:solidFill>
                <a:latin typeface="Calibri"/>
                <a:ea typeface="Calibri"/>
                <a:cs typeface="Calibri"/>
                <a:sym typeface="Calibri"/>
              </a:rPr>
              <a:t>Bulk modify, Bulk add Excel</a:t>
            </a:r>
            <a:endParaRPr/>
          </a:p>
        </p:txBody>
      </p:sp>
      <p:sp>
        <p:nvSpPr>
          <p:cNvPr id="192" name="Google Shape;192;p5"/>
          <p:cNvSpPr txBox="1"/>
          <p:nvPr/>
        </p:nvSpPr>
        <p:spPr>
          <a:xfrm>
            <a:off x="851785" y="2663023"/>
            <a:ext cx="2979420" cy="2102627"/>
          </a:xfrm>
          <a:prstGeom prst="rect">
            <a:avLst/>
          </a:prstGeom>
          <a:noFill/>
          <a:ln>
            <a:noFill/>
          </a:ln>
        </p:spPr>
        <p:txBody>
          <a:bodyPr anchorCtr="0" anchor="t" bIns="45700" lIns="91425" spcFirstLastPara="1" rIns="91425" wrap="square" tIns="45700">
            <a:spAutoFit/>
          </a:bodyPr>
          <a:lstStyle/>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Ability to select several items (Shift or Ctrl key options)</a:t>
            </a:r>
            <a:endParaRPr/>
          </a:p>
          <a:p>
            <a:pPr indent="-143965" lvl="0" marL="228611" marR="0" rtl="0" algn="l">
              <a:spcBef>
                <a:spcPts val="0"/>
              </a:spcBef>
              <a:spcAft>
                <a:spcPts val="0"/>
              </a:spcAft>
              <a:buClr>
                <a:schemeClr val="dk1"/>
              </a:buClr>
              <a:buSzPts val="1333"/>
              <a:buFont typeface="Arial"/>
              <a:buNone/>
            </a:pPr>
            <a:r>
              <a:t/>
            </a:r>
            <a:endParaRPr sz="1333">
              <a:solidFill>
                <a:schemeClr val="dk1"/>
              </a:solidFill>
              <a:latin typeface="Calibri"/>
              <a:ea typeface="Calibri"/>
              <a:cs typeface="Calibri"/>
              <a:sym typeface="Calibri"/>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Can then Bulk Modify the selected items</a:t>
            </a:r>
            <a:endParaRPr/>
          </a:p>
          <a:p>
            <a:pPr indent="-143965" lvl="0" marL="228611" marR="0" rtl="0" algn="l">
              <a:spcBef>
                <a:spcPts val="0"/>
              </a:spcBef>
              <a:spcAft>
                <a:spcPts val="0"/>
              </a:spcAft>
              <a:buClr>
                <a:schemeClr val="dk1"/>
              </a:buClr>
              <a:buSzPts val="1333"/>
              <a:buFont typeface="Arial"/>
              <a:buNone/>
            </a:pPr>
            <a:r>
              <a:t/>
            </a:r>
            <a:endParaRPr sz="1333">
              <a:solidFill>
                <a:schemeClr val="dk1"/>
              </a:solidFill>
              <a:latin typeface="Calibri"/>
              <a:ea typeface="Calibri"/>
              <a:cs typeface="Calibri"/>
              <a:sym typeface="Calibri"/>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Can drag selected items to a new position within the backlog</a:t>
            </a:r>
            <a:endParaRPr/>
          </a:p>
          <a:p>
            <a:pPr indent="-228615" lvl="0" marL="304815" marR="0" rtl="0" algn="l">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3" name="Google Shape;193;p5"/>
          <p:cNvSpPr txBox="1"/>
          <p:nvPr/>
        </p:nvSpPr>
        <p:spPr>
          <a:xfrm>
            <a:off x="622265" y="1592647"/>
            <a:ext cx="321317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Bulk Modify</a:t>
            </a:r>
            <a:r>
              <a:rPr lang="en-US" sz="12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Quickly make the same change to several work items (change priority, reassign tasks, etc.)</a:t>
            </a:r>
            <a:endParaRPr sz="1200">
              <a:solidFill>
                <a:schemeClr val="dk1"/>
              </a:solidFill>
              <a:latin typeface="Calibri"/>
              <a:ea typeface="Calibri"/>
              <a:cs typeface="Calibri"/>
              <a:sym typeface="Calibri"/>
            </a:endParaRPr>
          </a:p>
        </p:txBody>
      </p:sp>
      <p:sp>
        <p:nvSpPr>
          <p:cNvPr id="194" name="Google Shape;194;p5"/>
          <p:cNvSpPr txBox="1"/>
          <p:nvPr/>
        </p:nvSpPr>
        <p:spPr>
          <a:xfrm>
            <a:off x="622265" y="4750774"/>
            <a:ext cx="321317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Bulk Add</a:t>
            </a:r>
            <a:r>
              <a:rPr lang="en-US" sz="12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Available through Excel</a:t>
            </a:r>
            <a:endParaRPr sz="1200">
              <a:solidFill>
                <a:schemeClr val="dk1"/>
              </a:solidFill>
              <a:latin typeface="Calibri"/>
              <a:ea typeface="Calibri"/>
              <a:cs typeface="Calibri"/>
              <a:sym typeface="Calibri"/>
            </a:endParaRPr>
          </a:p>
        </p:txBody>
      </p:sp>
      <p:sp>
        <p:nvSpPr>
          <p:cNvPr id="195" name="Google Shape;195;p5"/>
          <p:cNvSpPr txBox="1"/>
          <p:nvPr/>
        </p:nvSpPr>
        <p:spPr>
          <a:xfrm>
            <a:off x="851785" y="5245954"/>
            <a:ext cx="2979420" cy="1077026"/>
          </a:xfrm>
          <a:prstGeom prst="rect">
            <a:avLst/>
          </a:prstGeom>
          <a:noFill/>
          <a:ln>
            <a:noFill/>
          </a:ln>
        </p:spPr>
        <p:txBody>
          <a:bodyPr anchorCtr="0" anchor="t" bIns="45700" lIns="91425" spcFirstLastPara="1" rIns="91425" wrap="square" tIns="45700">
            <a:spAutoFit/>
          </a:bodyPr>
          <a:lstStyle/>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Add work items in bulk</a:t>
            </a:r>
            <a:endParaRPr/>
          </a:p>
          <a:p>
            <a:pPr indent="-143965" lvl="0" marL="228611" marR="0" rtl="0" algn="l">
              <a:spcBef>
                <a:spcPts val="0"/>
              </a:spcBef>
              <a:spcAft>
                <a:spcPts val="0"/>
              </a:spcAft>
              <a:buClr>
                <a:schemeClr val="dk1"/>
              </a:buClr>
              <a:buSzPts val="1333"/>
              <a:buFont typeface="Arial"/>
              <a:buNone/>
            </a:pPr>
            <a:r>
              <a:t/>
            </a:r>
            <a:endParaRPr sz="1333">
              <a:solidFill>
                <a:schemeClr val="dk1"/>
              </a:solidFill>
              <a:latin typeface="Calibri"/>
              <a:ea typeface="Calibri"/>
              <a:cs typeface="Calibri"/>
              <a:sym typeface="Calibri"/>
            </a:endParaRPr>
          </a:p>
          <a:p>
            <a:pPr indent="-228611" lvl="0" marL="228611" marR="0" rtl="0" algn="l">
              <a:spcBef>
                <a:spcPts val="0"/>
              </a:spcBef>
              <a:spcAft>
                <a:spcPts val="0"/>
              </a:spcAft>
              <a:buClr>
                <a:schemeClr val="dk1"/>
              </a:buClr>
              <a:buSzPts val="1333"/>
              <a:buFont typeface="Arial"/>
              <a:buChar char="•"/>
            </a:pPr>
            <a:r>
              <a:rPr lang="en-US" sz="1333">
                <a:solidFill>
                  <a:schemeClr val="dk1"/>
                </a:solidFill>
                <a:latin typeface="Calibri"/>
                <a:ea typeface="Calibri"/>
                <a:cs typeface="Calibri"/>
                <a:sym typeface="Calibri"/>
              </a:rPr>
              <a:t>Update fields with different values</a:t>
            </a:r>
            <a:endParaRPr/>
          </a:p>
          <a:p>
            <a:pPr indent="-228615" lvl="0" marL="304815" marR="0" rtl="0" algn="l">
              <a:spcBef>
                <a:spcPts val="0"/>
              </a:spcBef>
              <a:spcAft>
                <a:spcPts val="0"/>
              </a:spcAft>
              <a:buClr>
                <a:schemeClr val="dk1"/>
              </a:buClr>
              <a:buSzPts val="1200"/>
              <a:buFont typeface="Arial"/>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196" name="Google Shape;196;p5"/>
          <p:cNvPicPr preferRelativeResize="0"/>
          <p:nvPr/>
        </p:nvPicPr>
        <p:blipFill rotWithShape="1">
          <a:blip r:embed="rId3">
            <a:alphaModFix/>
          </a:blip>
          <a:srcRect b="0" l="0" r="0" t="0"/>
          <a:stretch/>
        </p:blipFill>
        <p:spPr>
          <a:xfrm>
            <a:off x="6010274" y="81067"/>
            <a:ext cx="5854733" cy="2102627"/>
          </a:xfrm>
          <a:prstGeom prst="rect">
            <a:avLst/>
          </a:prstGeom>
          <a:noFill/>
          <a:ln cap="flat" cmpd="sng" w="9525">
            <a:solidFill>
              <a:schemeClr val="dk1"/>
            </a:solidFill>
            <a:prstDash val="solid"/>
            <a:round/>
            <a:headEnd len="sm" w="sm" type="none"/>
            <a:tailEnd len="sm" w="sm" type="none"/>
          </a:ln>
        </p:spPr>
      </p:pic>
      <p:grpSp>
        <p:nvGrpSpPr>
          <p:cNvPr id="197" name="Google Shape;197;p5"/>
          <p:cNvGrpSpPr/>
          <p:nvPr/>
        </p:nvGrpSpPr>
        <p:grpSpPr>
          <a:xfrm>
            <a:off x="4133850" y="2362832"/>
            <a:ext cx="6100594" cy="1774782"/>
            <a:chOff x="3543299" y="983039"/>
            <a:chExt cx="10248147" cy="2662173"/>
          </a:xfrm>
        </p:grpSpPr>
        <p:sp>
          <p:nvSpPr>
            <p:cNvPr id="198" name="Google Shape;198;p5"/>
            <p:cNvSpPr txBox="1"/>
            <p:nvPr/>
          </p:nvSpPr>
          <p:spPr>
            <a:xfrm>
              <a:off x="5255351" y="983039"/>
              <a:ext cx="2247898" cy="16158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400">
                  <a:solidFill>
                    <a:schemeClr val="accent1"/>
                  </a:solidFill>
                  <a:latin typeface="Calibri"/>
                  <a:ea typeface="Calibri"/>
                  <a:cs typeface="Calibri"/>
                  <a:sym typeface="Calibri"/>
                </a:rPr>
                <a:t>01</a:t>
              </a:r>
              <a:endParaRPr b="1" sz="6400">
                <a:solidFill>
                  <a:schemeClr val="accent1"/>
                </a:solidFill>
                <a:latin typeface="Calibri"/>
                <a:ea typeface="Calibri"/>
                <a:cs typeface="Calibri"/>
                <a:sym typeface="Calibri"/>
              </a:endParaRPr>
            </a:p>
          </p:txBody>
        </p:sp>
        <p:sp>
          <p:nvSpPr>
            <p:cNvPr id="199" name="Google Shape;199;p5"/>
            <p:cNvSpPr txBox="1"/>
            <p:nvPr/>
          </p:nvSpPr>
          <p:spPr>
            <a:xfrm>
              <a:off x="9219448" y="2705551"/>
              <a:ext cx="4571998" cy="692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Portfolio backlog</a:t>
              </a:r>
              <a:endParaRPr sz="2400">
                <a:solidFill>
                  <a:schemeClr val="dk1"/>
                </a:solidFill>
                <a:latin typeface="Calibri"/>
                <a:ea typeface="Calibri"/>
                <a:cs typeface="Calibri"/>
                <a:sym typeface="Calibri"/>
              </a:endParaRPr>
            </a:p>
          </p:txBody>
        </p:sp>
        <p:sp>
          <p:nvSpPr>
            <p:cNvPr id="200" name="Google Shape;200;p5"/>
            <p:cNvSpPr txBox="1"/>
            <p:nvPr/>
          </p:nvSpPr>
          <p:spPr>
            <a:xfrm>
              <a:off x="3543299" y="3199031"/>
              <a:ext cx="4571998" cy="4461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333">
                <a:solidFill>
                  <a:schemeClr val="dk2"/>
                </a:solidFill>
                <a:latin typeface="Calibri"/>
                <a:ea typeface="Calibri"/>
                <a:cs typeface="Calibri"/>
                <a:sym typeface="Calibri"/>
              </a:endParaRPr>
            </a:p>
          </p:txBody>
        </p:sp>
      </p:grpSp>
      <p:grpSp>
        <p:nvGrpSpPr>
          <p:cNvPr id="201" name="Google Shape;201;p5"/>
          <p:cNvGrpSpPr/>
          <p:nvPr/>
        </p:nvGrpSpPr>
        <p:grpSpPr>
          <a:xfrm>
            <a:off x="4337505" y="2359942"/>
            <a:ext cx="4237785" cy="1612896"/>
            <a:chOff x="-1219524" y="1067776"/>
            <a:chExt cx="6471717" cy="2419343"/>
          </a:xfrm>
        </p:grpSpPr>
        <p:sp>
          <p:nvSpPr>
            <p:cNvPr id="202" name="Google Shape;202;p5"/>
            <p:cNvSpPr txBox="1"/>
            <p:nvPr/>
          </p:nvSpPr>
          <p:spPr>
            <a:xfrm>
              <a:off x="3118595" y="1067776"/>
              <a:ext cx="2133598" cy="1615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400">
                  <a:solidFill>
                    <a:schemeClr val="accent1"/>
                  </a:solidFill>
                  <a:latin typeface="Calibri"/>
                  <a:ea typeface="Calibri"/>
                  <a:cs typeface="Calibri"/>
                  <a:sym typeface="Calibri"/>
                </a:rPr>
                <a:t>02</a:t>
              </a:r>
              <a:endParaRPr b="1" sz="6400">
                <a:solidFill>
                  <a:schemeClr val="accent1"/>
                </a:solidFill>
                <a:latin typeface="Calibri"/>
                <a:ea typeface="Calibri"/>
                <a:cs typeface="Calibri"/>
                <a:sym typeface="Calibri"/>
              </a:endParaRPr>
            </a:p>
          </p:txBody>
        </p:sp>
        <p:sp>
          <p:nvSpPr>
            <p:cNvPr id="203" name="Google Shape;203;p5"/>
            <p:cNvSpPr txBox="1"/>
            <p:nvPr/>
          </p:nvSpPr>
          <p:spPr>
            <a:xfrm>
              <a:off x="-1219524" y="2794622"/>
              <a:ext cx="4571999"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Product backlog</a:t>
              </a:r>
              <a:endParaRPr sz="2400">
                <a:solidFill>
                  <a:schemeClr val="dk1"/>
                </a:solidFill>
                <a:latin typeface="Calibri"/>
                <a:ea typeface="Calibri"/>
                <a:cs typeface="Calibri"/>
                <a:sym typeface="Calibri"/>
              </a:endParaRPr>
            </a:p>
          </p:txBody>
        </p:sp>
      </p:grpSp>
      <p:grpSp>
        <p:nvGrpSpPr>
          <p:cNvPr id="204" name="Google Shape;204;p5"/>
          <p:cNvGrpSpPr/>
          <p:nvPr/>
        </p:nvGrpSpPr>
        <p:grpSpPr>
          <a:xfrm>
            <a:off x="10050993" y="2321872"/>
            <a:ext cx="2165755" cy="1595144"/>
            <a:chOff x="3543299" y="1303681"/>
            <a:chExt cx="4571998" cy="2392597"/>
          </a:xfrm>
        </p:grpSpPr>
        <p:sp>
          <p:nvSpPr>
            <p:cNvPr id="205" name="Google Shape;205;p5"/>
            <p:cNvSpPr txBox="1"/>
            <p:nvPr/>
          </p:nvSpPr>
          <p:spPr>
            <a:xfrm>
              <a:off x="3543299" y="1303681"/>
              <a:ext cx="2274414" cy="16158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400">
                  <a:solidFill>
                    <a:schemeClr val="accent1"/>
                  </a:solidFill>
                  <a:latin typeface="Calibri"/>
                  <a:ea typeface="Calibri"/>
                  <a:cs typeface="Calibri"/>
                  <a:sym typeface="Calibri"/>
                </a:rPr>
                <a:t>03</a:t>
              </a:r>
              <a:endParaRPr b="1" sz="6400">
                <a:solidFill>
                  <a:schemeClr val="accent1"/>
                </a:solidFill>
                <a:latin typeface="Calibri"/>
                <a:ea typeface="Calibri"/>
                <a:cs typeface="Calibri"/>
                <a:sym typeface="Calibri"/>
              </a:endParaRPr>
            </a:p>
          </p:txBody>
        </p:sp>
        <p:sp>
          <p:nvSpPr>
            <p:cNvPr id="206" name="Google Shape;206;p5"/>
            <p:cNvSpPr txBox="1"/>
            <p:nvPr/>
          </p:nvSpPr>
          <p:spPr>
            <a:xfrm>
              <a:off x="3543299" y="3003781"/>
              <a:ext cx="4571998"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a:t>
              </a:r>
              <a:r>
                <a:rPr lang="en-US" sz="2400">
                  <a:solidFill>
                    <a:schemeClr val="dk1"/>
                  </a:solidFill>
                  <a:latin typeface="Calibri"/>
                  <a:ea typeface="Calibri"/>
                  <a:cs typeface="Calibri"/>
                  <a:sym typeface="Calibri"/>
                </a:rPr>
                <a:t>print backlog</a:t>
              </a:r>
              <a:endParaRPr sz="2400">
                <a:solidFill>
                  <a:schemeClr val="dk1"/>
                </a:solidFill>
                <a:latin typeface="Calibri"/>
                <a:ea typeface="Calibri"/>
                <a:cs typeface="Calibri"/>
                <a:sym typeface="Calibri"/>
              </a:endParaRPr>
            </a:p>
          </p:txBody>
        </p:sp>
      </p:grpSp>
      <p:sp>
        <p:nvSpPr>
          <p:cNvPr id="207" name="Google Shape;207;p5"/>
          <p:cNvSpPr txBox="1"/>
          <p:nvPr/>
        </p:nvSpPr>
        <p:spPr>
          <a:xfrm>
            <a:off x="7504491" y="4306590"/>
            <a:ext cx="2165707" cy="2739211"/>
          </a:xfrm>
          <a:prstGeom prst="rect">
            <a:avLst/>
          </a:prstGeom>
          <a:noFill/>
          <a:ln>
            <a:noFill/>
          </a:ln>
        </p:spPr>
        <p:txBody>
          <a:bodyPr anchorCtr="0" anchor="t" bIns="45700" lIns="91425" spcFirstLastPara="1" rIns="91425" wrap="square" tIns="45700">
            <a:spAutoFit/>
          </a:bodyPr>
          <a:lstStyle/>
          <a:p>
            <a:pPr indent="-342917" lvl="0" marL="342917" marR="0" rtl="0" algn="l">
              <a:spcBef>
                <a:spcPts val="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Typically track high-level features, scenarios or epics</a:t>
            </a:r>
            <a:endParaRPr/>
          </a:p>
          <a:p>
            <a:pPr indent="-241317" lvl="0" marL="342917" marR="0" rtl="0" algn="l">
              <a:spcBef>
                <a:spcPts val="0"/>
              </a:spcBef>
              <a:spcAft>
                <a:spcPts val="0"/>
              </a:spcAft>
              <a:buClr>
                <a:schemeClr val="accent1"/>
              </a:buClr>
              <a:buSzPts val="1600"/>
              <a:buFont typeface="Noto Sans Symbols"/>
              <a:buNone/>
            </a:pPr>
            <a:r>
              <a:t/>
            </a:r>
            <a:endParaRPr sz="1600">
              <a:solidFill>
                <a:schemeClr val="dk1"/>
              </a:solidFill>
              <a:latin typeface="Calibri"/>
              <a:ea typeface="Calibri"/>
              <a:cs typeface="Calibri"/>
              <a:sym typeface="Calibri"/>
            </a:endParaRPr>
          </a:p>
          <a:p>
            <a:pPr indent="-342917" lvl="0" marL="342917" marR="0" rtl="0" algn="l">
              <a:spcBef>
                <a:spcPts val="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Assist in organizing the product backlog into a hierarchy of elements</a:t>
            </a:r>
            <a:endParaRPr/>
          </a:p>
          <a:p>
            <a:pPr indent="-254017" lvl="0" marL="342917" marR="0" rtl="0" algn="l">
              <a:spcBef>
                <a:spcPts val="0"/>
              </a:spcBef>
              <a:spcAft>
                <a:spcPts val="0"/>
              </a:spcAft>
              <a:buClr>
                <a:schemeClr val="accent1"/>
              </a:buClr>
              <a:buSzPts val="1400"/>
              <a:buFont typeface="Noto Sans Symbols"/>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8" name="Google Shape;208;p5"/>
          <p:cNvSpPr txBox="1"/>
          <p:nvPr/>
        </p:nvSpPr>
        <p:spPr>
          <a:xfrm>
            <a:off x="4822544" y="4043575"/>
            <a:ext cx="2037050" cy="2031325"/>
          </a:xfrm>
          <a:prstGeom prst="rect">
            <a:avLst/>
          </a:prstGeom>
          <a:noFill/>
          <a:ln>
            <a:noFill/>
          </a:ln>
        </p:spPr>
        <p:txBody>
          <a:bodyPr anchorCtr="0" anchor="t" bIns="45700" lIns="91425" spcFirstLastPara="1" rIns="91425" wrap="square" tIns="45700">
            <a:spAutoFit/>
          </a:bodyPr>
          <a:lstStyle/>
          <a:p>
            <a:pPr indent="-342917" lvl="0" marL="342917" marR="0" rtl="0" algn="l">
              <a:spcBef>
                <a:spcPts val="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Contains a prioritized list of user stories, deliverables, or work that needs to be built or fixed</a:t>
            </a:r>
            <a:endParaRPr/>
          </a:p>
          <a:p>
            <a:pPr indent="-254017" lvl="0" marL="342917" marR="0" rtl="0" algn="l">
              <a:spcBef>
                <a:spcPts val="0"/>
              </a:spcBef>
              <a:spcAft>
                <a:spcPts val="0"/>
              </a:spcAft>
              <a:buClr>
                <a:schemeClr val="accent1"/>
              </a:buClr>
              <a:buSzPts val="1400"/>
              <a:buFont typeface="Noto Sans Symbols"/>
              <a:buNone/>
            </a:pPr>
            <a:r>
              <a:t/>
            </a:r>
            <a:endParaRPr sz="1400">
              <a:solidFill>
                <a:schemeClr val="dk1"/>
              </a:solidFill>
              <a:latin typeface="Calibri"/>
              <a:ea typeface="Calibri"/>
              <a:cs typeface="Calibri"/>
              <a:sym typeface="Calibri"/>
            </a:endParaRPr>
          </a:p>
        </p:txBody>
      </p:sp>
      <p:sp>
        <p:nvSpPr>
          <p:cNvPr id="209" name="Google Shape;209;p5"/>
          <p:cNvSpPr txBox="1"/>
          <p:nvPr/>
        </p:nvSpPr>
        <p:spPr>
          <a:xfrm>
            <a:off x="10031701" y="3973091"/>
            <a:ext cx="2177049" cy="2031325"/>
          </a:xfrm>
          <a:prstGeom prst="rect">
            <a:avLst/>
          </a:prstGeom>
          <a:noFill/>
          <a:ln>
            <a:noFill/>
          </a:ln>
        </p:spPr>
        <p:txBody>
          <a:bodyPr anchorCtr="0" anchor="t" bIns="45700" lIns="91425" spcFirstLastPara="1" rIns="91425" wrap="square" tIns="45700">
            <a:spAutoFit/>
          </a:bodyPr>
          <a:lstStyle/>
          <a:p>
            <a:pPr indent="-241317" lvl="0" marL="342917" marR="0" rtl="0" algn="l">
              <a:spcBef>
                <a:spcPts val="0"/>
              </a:spcBef>
              <a:spcAft>
                <a:spcPts val="0"/>
              </a:spcAft>
              <a:buClr>
                <a:schemeClr val="accent1"/>
              </a:buClr>
              <a:buSzPts val="1600"/>
              <a:buFont typeface="Noto Sans Symbols"/>
              <a:buNone/>
            </a:pPr>
            <a:r>
              <a:t/>
            </a:r>
            <a:endParaRPr sz="1600">
              <a:solidFill>
                <a:schemeClr val="dk1"/>
              </a:solidFill>
              <a:latin typeface="Calibri"/>
              <a:ea typeface="Calibri"/>
              <a:cs typeface="Calibri"/>
              <a:sym typeface="Calibri"/>
            </a:endParaRPr>
          </a:p>
          <a:p>
            <a:pPr indent="-342917" lvl="0" marL="342917" marR="0" rtl="0" algn="l">
              <a:spcBef>
                <a:spcPts val="0"/>
              </a:spcBef>
              <a:spcAft>
                <a:spcPts val="0"/>
              </a:spcAft>
              <a:buClr>
                <a:schemeClr val="accent1"/>
              </a:buClr>
              <a:buSzPts val="1600"/>
              <a:buFont typeface="Noto Sans Symbols"/>
              <a:buChar char="✔"/>
            </a:pPr>
            <a:r>
              <a:rPr lang="en-US" sz="1600">
                <a:solidFill>
                  <a:schemeClr val="dk1"/>
                </a:solidFill>
                <a:latin typeface="Calibri"/>
                <a:ea typeface="Calibri"/>
                <a:cs typeface="Calibri"/>
                <a:sym typeface="Calibri"/>
              </a:rPr>
              <a:t>Contain just the items that each team is working on during a scheduled sprint or iteration period</a:t>
            </a:r>
            <a:endParaRPr/>
          </a:p>
          <a:p>
            <a:pPr indent="-254017" lvl="0" marL="342917" marR="0" rtl="0" algn="l">
              <a:spcBef>
                <a:spcPts val="0"/>
              </a:spcBef>
              <a:spcAft>
                <a:spcPts val="0"/>
              </a:spcAft>
              <a:buClr>
                <a:schemeClr val="accent1"/>
              </a:buClr>
              <a:buSzPts val="1400"/>
              <a:buFont typeface="Noto Sans Symbols"/>
              <a:buNone/>
            </a:pPr>
            <a:r>
              <a:t/>
            </a:r>
            <a:endParaRPr sz="1400">
              <a:solidFill>
                <a:schemeClr val="dk1"/>
              </a:solidFill>
              <a:latin typeface="Calibri"/>
              <a:ea typeface="Calibri"/>
              <a:cs typeface="Calibri"/>
              <a:sym typeface="Calibri"/>
            </a:endParaRPr>
          </a:p>
        </p:txBody>
      </p:sp>
      <p:sp>
        <p:nvSpPr>
          <p:cNvPr id="210" name="Google Shape;210;p5"/>
          <p:cNvSpPr txBox="1"/>
          <p:nvPr/>
        </p:nvSpPr>
        <p:spPr>
          <a:xfrm rot="-5400000">
            <a:off x="2208967" y="3619094"/>
            <a:ext cx="3517834" cy="9233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Azure DevOps</a:t>
            </a:r>
            <a:br>
              <a:rPr lang="en-US" sz="3600">
                <a:solidFill>
                  <a:schemeClr val="dk1"/>
                </a:solidFill>
                <a:latin typeface="Calibri"/>
                <a:ea typeface="Calibri"/>
                <a:cs typeface="Calibri"/>
                <a:sym typeface="Calibri"/>
              </a:rPr>
            </a:br>
            <a:r>
              <a:rPr lang="en-US" sz="3600">
                <a:solidFill>
                  <a:schemeClr val="accent1"/>
                </a:solidFill>
                <a:latin typeface="Calibri"/>
                <a:ea typeface="Calibri"/>
                <a:cs typeface="Calibri"/>
                <a:sym typeface="Calibri"/>
              </a:rPr>
              <a:t>Types of Backlogs</a:t>
            </a:r>
            <a:endParaRPr sz="3600">
              <a:solidFill>
                <a:schemeClr val="accen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6"/>
          <p:cNvSpPr txBox="1"/>
          <p:nvPr/>
        </p:nvSpPr>
        <p:spPr>
          <a:xfrm>
            <a:off x="584200" y="365552"/>
            <a:ext cx="4658360" cy="9233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Azure DevOps</a:t>
            </a:r>
            <a:br>
              <a:rPr lang="en-US" sz="4400">
                <a:solidFill>
                  <a:schemeClr val="dk1"/>
                </a:solidFill>
                <a:latin typeface="Calibri"/>
                <a:ea typeface="Calibri"/>
                <a:cs typeface="Calibri"/>
                <a:sym typeface="Calibri"/>
              </a:rPr>
            </a:br>
            <a:r>
              <a:rPr lang="en-US" sz="4400">
                <a:solidFill>
                  <a:schemeClr val="accent1"/>
                </a:solidFill>
                <a:latin typeface="Calibri"/>
                <a:ea typeface="Calibri"/>
                <a:cs typeface="Calibri"/>
                <a:sym typeface="Calibri"/>
              </a:rPr>
              <a:t>Scrum Work Items</a:t>
            </a:r>
            <a:endParaRPr sz="4400">
              <a:solidFill>
                <a:schemeClr val="accent1"/>
              </a:solidFill>
              <a:latin typeface="Calibri"/>
              <a:ea typeface="Calibri"/>
              <a:cs typeface="Calibri"/>
              <a:sym typeface="Calibri"/>
            </a:endParaRPr>
          </a:p>
        </p:txBody>
      </p:sp>
      <p:sp>
        <p:nvSpPr>
          <p:cNvPr id="216" name="Google Shape;216;p6"/>
          <p:cNvSpPr txBox="1"/>
          <p:nvPr/>
        </p:nvSpPr>
        <p:spPr>
          <a:xfrm flipH="1">
            <a:off x="306985" y="1375088"/>
            <a:ext cx="418663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Epic: </a:t>
            </a:r>
            <a:r>
              <a:rPr lang="en-US" sz="1200">
                <a:solidFill>
                  <a:schemeClr val="dk1"/>
                </a:solidFill>
                <a:latin typeface="Calibri"/>
                <a:ea typeface="Calibri"/>
                <a:cs typeface="Calibri"/>
                <a:sym typeface="Calibri"/>
              </a:rPr>
              <a:t>Used with Portfolio backlogs in order to further organize and group related items. Can quickly add and group items into a hierarchy.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Feature: </a:t>
            </a:r>
            <a:r>
              <a:rPr lang="en-US" sz="1200">
                <a:solidFill>
                  <a:schemeClr val="dk1"/>
                </a:solidFill>
                <a:latin typeface="Calibri"/>
                <a:ea typeface="Calibri"/>
                <a:cs typeface="Calibri"/>
                <a:sym typeface="Calibri"/>
              </a:rPr>
              <a:t>Used with Portfolio backlogs in order to further organize and group related items. Can quickly add and group items into a hierarchy.</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Impediment: </a:t>
            </a:r>
            <a:r>
              <a:rPr lang="en-US" sz="1200">
                <a:solidFill>
                  <a:schemeClr val="dk1"/>
                </a:solidFill>
                <a:latin typeface="Calibri"/>
                <a:ea typeface="Calibri"/>
                <a:cs typeface="Calibri"/>
                <a:sym typeface="Calibri"/>
              </a:rPr>
              <a:t>Used to track known issues or unplanned activities (referred to as Issues in the Agile process).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Product Backlog Item: </a:t>
            </a:r>
            <a:r>
              <a:rPr lang="en-US" sz="1200">
                <a:solidFill>
                  <a:schemeClr val="dk1"/>
                </a:solidFill>
                <a:latin typeface="Calibri"/>
                <a:ea typeface="Calibri"/>
                <a:cs typeface="Calibri"/>
                <a:sym typeface="Calibri"/>
              </a:rPr>
              <a:t>Defines a unit of work or requirement needed to be completed by a team within a Sprint. Often includes one or more tasks. </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Task: </a:t>
            </a:r>
            <a:r>
              <a:rPr lang="en-US" sz="1200">
                <a:solidFill>
                  <a:schemeClr val="dk1"/>
                </a:solidFill>
                <a:latin typeface="Calibri"/>
                <a:ea typeface="Calibri"/>
                <a:cs typeface="Calibri"/>
                <a:sym typeface="Calibri"/>
              </a:rPr>
              <a:t>Captures the work that needs to be accomplished (can be used if a team manages their work in sprints)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600">
                <a:solidFill>
                  <a:schemeClr val="dk1"/>
                </a:solidFill>
                <a:latin typeface="Calibri"/>
                <a:ea typeface="Calibri"/>
                <a:cs typeface="Calibri"/>
                <a:sym typeface="Calibri"/>
              </a:rPr>
              <a:t>Test Case: </a:t>
            </a:r>
            <a:r>
              <a:rPr lang="en-US" sz="1200">
                <a:solidFill>
                  <a:schemeClr val="dk1"/>
                </a:solidFill>
                <a:latin typeface="Calibri"/>
                <a:ea typeface="Calibri"/>
                <a:cs typeface="Calibri"/>
                <a:sym typeface="Calibri"/>
              </a:rPr>
              <a:t>Checks that each of the deliverables meet the Users’ needs. Can assign testers and test steps.</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7" name="Google Shape;217;p6"/>
          <p:cNvSpPr txBox="1"/>
          <p:nvPr/>
        </p:nvSpPr>
        <p:spPr>
          <a:xfrm>
            <a:off x="7698386" y="4778255"/>
            <a:ext cx="1894686" cy="2974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t>
            </a:r>
            <a:r>
              <a:rPr b="1" lang="en-US" sz="1333">
                <a:solidFill>
                  <a:schemeClr val="dk1"/>
                </a:solidFill>
                <a:latin typeface="Calibri"/>
                <a:ea typeface="Calibri"/>
                <a:cs typeface="Calibri"/>
                <a:sym typeface="Calibri"/>
              </a:rPr>
              <a:t>Scrum</a:t>
            </a:r>
            <a:r>
              <a:rPr lang="en-US" sz="1333">
                <a:solidFill>
                  <a:schemeClr val="dk1"/>
                </a:solidFill>
                <a:latin typeface="Calibri"/>
                <a:ea typeface="Calibri"/>
                <a:cs typeface="Calibri"/>
                <a:sym typeface="Calibri"/>
              </a:rPr>
              <a:t> process example</a:t>
            </a:r>
            <a:endParaRPr sz="1200">
              <a:solidFill>
                <a:schemeClr val="dk1"/>
              </a:solidFill>
              <a:latin typeface="Calibri"/>
              <a:ea typeface="Calibri"/>
              <a:cs typeface="Calibri"/>
              <a:sym typeface="Calibri"/>
            </a:endParaRPr>
          </a:p>
        </p:txBody>
      </p:sp>
      <p:sp>
        <p:nvSpPr>
          <p:cNvPr id="218" name="Google Shape;218;p6"/>
          <p:cNvSpPr txBox="1"/>
          <p:nvPr/>
        </p:nvSpPr>
        <p:spPr>
          <a:xfrm>
            <a:off x="2753360" y="6048457"/>
            <a:ext cx="559816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Recall: </a:t>
            </a:r>
            <a:r>
              <a:rPr lang="en-US" sz="1600">
                <a:solidFill>
                  <a:schemeClr val="dk1"/>
                </a:solidFill>
                <a:latin typeface="Calibri"/>
                <a:ea typeface="Calibri"/>
                <a:cs typeface="Calibri"/>
                <a:sym typeface="Calibri"/>
              </a:rPr>
              <a:t>Depending on the process chosen for the project, the types of Work items will differ</a:t>
            </a:r>
            <a:endParaRPr/>
          </a:p>
        </p:txBody>
      </p:sp>
      <p:pic>
        <p:nvPicPr>
          <p:cNvPr id="219" name="Google Shape;219;p6"/>
          <p:cNvPicPr preferRelativeResize="0"/>
          <p:nvPr/>
        </p:nvPicPr>
        <p:blipFill rotWithShape="1">
          <a:blip r:embed="rId3">
            <a:alphaModFix/>
          </a:blip>
          <a:srcRect b="0" l="0" r="0" t="0"/>
          <a:stretch/>
        </p:blipFill>
        <p:spPr>
          <a:xfrm>
            <a:off x="4895850" y="952500"/>
            <a:ext cx="706755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txBox="1"/>
          <p:nvPr/>
        </p:nvSpPr>
        <p:spPr>
          <a:xfrm>
            <a:off x="584200" y="365552"/>
            <a:ext cx="3632200" cy="9233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Calibri"/>
              <a:buNone/>
            </a:pPr>
            <a:r>
              <a:rPr lang="en-US" sz="3600">
                <a:solidFill>
                  <a:schemeClr val="dk1"/>
                </a:solidFill>
                <a:latin typeface="Calibri"/>
                <a:ea typeface="Calibri"/>
                <a:cs typeface="Calibri"/>
                <a:sym typeface="Calibri"/>
              </a:rPr>
              <a:t>What is the</a:t>
            </a:r>
            <a:br>
              <a:rPr lang="en-US" sz="3600">
                <a:solidFill>
                  <a:schemeClr val="dk1"/>
                </a:solidFill>
                <a:latin typeface="Calibri"/>
                <a:ea typeface="Calibri"/>
                <a:cs typeface="Calibri"/>
                <a:sym typeface="Calibri"/>
              </a:rPr>
            </a:br>
            <a:r>
              <a:rPr lang="en-US" sz="3600">
                <a:solidFill>
                  <a:schemeClr val="accent1"/>
                </a:solidFill>
                <a:latin typeface="Calibri"/>
                <a:ea typeface="Calibri"/>
                <a:cs typeface="Calibri"/>
                <a:sym typeface="Calibri"/>
              </a:rPr>
              <a:t>Process?</a:t>
            </a:r>
            <a:endParaRPr sz="3600">
              <a:solidFill>
                <a:schemeClr val="accent1"/>
              </a:solidFill>
              <a:latin typeface="Calibri"/>
              <a:ea typeface="Calibri"/>
              <a:cs typeface="Calibri"/>
              <a:sym typeface="Calibri"/>
            </a:endParaRPr>
          </a:p>
        </p:txBody>
      </p:sp>
      <p:grpSp>
        <p:nvGrpSpPr>
          <p:cNvPr id="225" name="Google Shape;225;p7"/>
          <p:cNvGrpSpPr/>
          <p:nvPr/>
        </p:nvGrpSpPr>
        <p:grpSpPr>
          <a:xfrm>
            <a:off x="4113857" y="2754969"/>
            <a:ext cx="769911" cy="769909"/>
            <a:chOff x="6705601" y="4049484"/>
            <a:chExt cx="1320801" cy="1320801"/>
          </a:xfrm>
        </p:grpSpPr>
        <p:sp>
          <p:nvSpPr>
            <p:cNvPr id="226" name="Google Shape;226;p7"/>
            <p:cNvSpPr/>
            <p:nvPr/>
          </p:nvSpPr>
          <p:spPr>
            <a:xfrm>
              <a:off x="6705601" y="4049484"/>
              <a:ext cx="1320801" cy="132080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7" name="Google Shape;227;p7"/>
            <p:cNvSpPr/>
            <p:nvPr/>
          </p:nvSpPr>
          <p:spPr>
            <a:xfrm>
              <a:off x="6930176" y="4466792"/>
              <a:ext cx="871650" cy="486184"/>
            </a:xfrm>
            <a:prstGeom prst="leftRightArrow">
              <a:avLst>
                <a:gd fmla="val 50000" name="adj1"/>
                <a:gd fmla="val 50000" name="adj2"/>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grpSp>
        <p:nvGrpSpPr>
          <p:cNvPr id="228" name="Google Shape;228;p7"/>
          <p:cNvGrpSpPr/>
          <p:nvPr/>
        </p:nvGrpSpPr>
        <p:grpSpPr>
          <a:xfrm>
            <a:off x="7680623" y="2754969"/>
            <a:ext cx="769911" cy="769909"/>
            <a:chOff x="6705601" y="4049484"/>
            <a:chExt cx="1320801" cy="1320801"/>
          </a:xfrm>
        </p:grpSpPr>
        <p:sp>
          <p:nvSpPr>
            <p:cNvPr id="229" name="Google Shape;229;p7"/>
            <p:cNvSpPr/>
            <p:nvPr/>
          </p:nvSpPr>
          <p:spPr>
            <a:xfrm>
              <a:off x="6705601" y="4049484"/>
              <a:ext cx="1320801" cy="1320801"/>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0" name="Google Shape;230;p7"/>
            <p:cNvSpPr/>
            <p:nvPr/>
          </p:nvSpPr>
          <p:spPr>
            <a:xfrm>
              <a:off x="6930176" y="4466792"/>
              <a:ext cx="871650" cy="486184"/>
            </a:xfrm>
            <a:prstGeom prst="leftRightArrow">
              <a:avLst>
                <a:gd fmla="val 50000" name="adj1"/>
                <a:gd fmla="val 50000" name="adj2"/>
              </a:avLst>
            </a:prstGeom>
            <a:solidFill>
              <a:schemeClr val="accent2"/>
            </a:solidFill>
            <a:ln cap="rnd"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grpSp>
        <p:nvGrpSpPr>
          <p:cNvPr id="231" name="Google Shape;231;p7"/>
          <p:cNvGrpSpPr/>
          <p:nvPr/>
        </p:nvGrpSpPr>
        <p:grpSpPr>
          <a:xfrm>
            <a:off x="5001872" y="2067195"/>
            <a:ext cx="2560647" cy="3595296"/>
            <a:chOff x="7502808" y="3100791"/>
            <a:chExt cx="3840970" cy="5392944"/>
          </a:xfrm>
        </p:grpSpPr>
        <p:sp>
          <p:nvSpPr>
            <p:cNvPr id="232" name="Google Shape;232;p7"/>
            <p:cNvSpPr/>
            <p:nvPr/>
          </p:nvSpPr>
          <p:spPr>
            <a:xfrm>
              <a:off x="7979058" y="3100791"/>
              <a:ext cx="2888470" cy="2888470"/>
            </a:xfrm>
            <a:prstGeom prst="ellipse">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3" name="Google Shape;233;p7"/>
            <p:cNvSpPr txBox="1"/>
            <p:nvPr/>
          </p:nvSpPr>
          <p:spPr>
            <a:xfrm flipH="1">
              <a:off x="7979059" y="6612324"/>
              <a:ext cx="2888469" cy="692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Test</a:t>
              </a:r>
              <a:endParaRPr sz="2400">
                <a:solidFill>
                  <a:schemeClr val="dk1"/>
                </a:solidFill>
                <a:latin typeface="Calibri"/>
                <a:ea typeface="Calibri"/>
                <a:cs typeface="Calibri"/>
                <a:sym typeface="Calibri"/>
              </a:endParaRPr>
            </a:p>
          </p:txBody>
        </p:sp>
        <p:sp>
          <p:nvSpPr>
            <p:cNvPr id="234" name="Google Shape;234;p7"/>
            <p:cNvSpPr txBox="1"/>
            <p:nvPr/>
          </p:nvSpPr>
          <p:spPr>
            <a:xfrm flipH="1">
              <a:off x="7502808" y="7432194"/>
              <a:ext cx="3840970" cy="10615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33">
                  <a:solidFill>
                    <a:schemeClr val="dk2"/>
                  </a:solidFill>
                  <a:latin typeface="Calibri"/>
                  <a:ea typeface="Calibri"/>
                  <a:cs typeface="Calibri"/>
                  <a:sym typeface="Calibri"/>
                </a:rPr>
                <a:t>Test specific scenarios from the business process using a test script.</a:t>
              </a:r>
              <a:endParaRPr sz="1333">
                <a:solidFill>
                  <a:schemeClr val="dk2"/>
                </a:solidFill>
                <a:latin typeface="Calibri"/>
                <a:ea typeface="Calibri"/>
                <a:cs typeface="Calibri"/>
                <a:sym typeface="Calibri"/>
              </a:endParaRPr>
            </a:p>
          </p:txBody>
        </p:sp>
      </p:grpSp>
      <p:grpSp>
        <p:nvGrpSpPr>
          <p:cNvPr id="235" name="Google Shape;235;p7"/>
          <p:cNvGrpSpPr/>
          <p:nvPr/>
        </p:nvGrpSpPr>
        <p:grpSpPr>
          <a:xfrm>
            <a:off x="1435106" y="2067194"/>
            <a:ext cx="2560647" cy="3185056"/>
            <a:chOff x="2152659" y="3100791"/>
            <a:chExt cx="3840970" cy="4777584"/>
          </a:xfrm>
        </p:grpSpPr>
        <p:sp>
          <p:nvSpPr>
            <p:cNvPr id="236" name="Google Shape;236;p7"/>
            <p:cNvSpPr/>
            <p:nvPr/>
          </p:nvSpPr>
          <p:spPr>
            <a:xfrm>
              <a:off x="2628909" y="3100791"/>
              <a:ext cx="2888470" cy="2888470"/>
            </a:xfrm>
            <a:prstGeom prst="ellipse">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7" name="Google Shape;237;p7"/>
            <p:cNvSpPr txBox="1"/>
            <p:nvPr/>
          </p:nvSpPr>
          <p:spPr>
            <a:xfrm flipH="1">
              <a:off x="2628910" y="6612324"/>
              <a:ext cx="2888469" cy="692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Start</a:t>
              </a:r>
              <a:endParaRPr sz="2400">
                <a:solidFill>
                  <a:schemeClr val="dk1"/>
                </a:solidFill>
                <a:latin typeface="Calibri"/>
                <a:ea typeface="Calibri"/>
                <a:cs typeface="Calibri"/>
                <a:sym typeface="Calibri"/>
              </a:endParaRPr>
            </a:p>
          </p:txBody>
        </p:sp>
        <p:sp>
          <p:nvSpPr>
            <p:cNvPr id="238" name="Google Shape;238;p7"/>
            <p:cNvSpPr txBox="1"/>
            <p:nvPr/>
          </p:nvSpPr>
          <p:spPr>
            <a:xfrm flipH="1">
              <a:off x="2152659" y="7432194"/>
              <a:ext cx="3840970" cy="44618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333">
                <a:solidFill>
                  <a:schemeClr val="dk2"/>
                </a:solidFill>
                <a:latin typeface="Calibri"/>
                <a:ea typeface="Calibri"/>
                <a:cs typeface="Calibri"/>
                <a:sym typeface="Calibri"/>
              </a:endParaRPr>
            </a:p>
          </p:txBody>
        </p:sp>
      </p:grpSp>
      <p:grpSp>
        <p:nvGrpSpPr>
          <p:cNvPr id="239" name="Google Shape;239;p7"/>
          <p:cNvGrpSpPr/>
          <p:nvPr/>
        </p:nvGrpSpPr>
        <p:grpSpPr>
          <a:xfrm>
            <a:off x="8568638" y="2067194"/>
            <a:ext cx="2560647" cy="3800417"/>
            <a:chOff x="12852957" y="3100791"/>
            <a:chExt cx="3840970" cy="5700625"/>
          </a:xfrm>
        </p:grpSpPr>
        <p:sp>
          <p:nvSpPr>
            <p:cNvPr id="240" name="Google Shape;240;p7"/>
            <p:cNvSpPr/>
            <p:nvPr/>
          </p:nvSpPr>
          <p:spPr>
            <a:xfrm>
              <a:off x="13329207" y="3100791"/>
              <a:ext cx="2888470" cy="2888470"/>
            </a:xfrm>
            <a:prstGeom prst="ellipse">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1" name="Google Shape;241;p7"/>
            <p:cNvSpPr txBox="1"/>
            <p:nvPr/>
          </p:nvSpPr>
          <p:spPr>
            <a:xfrm flipH="1">
              <a:off x="13329208" y="6612325"/>
              <a:ext cx="2888469" cy="6924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Yay or Nay</a:t>
              </a:r>
              <a:endParaRPr sz="2400">
                <a:solidFill>
                  <a:schemeClr val="dk1"/>
                </a:solidFill>
                <a:latin typeface="Calibri"/>
                <a:ea typeface="Calibri"/>
                <a:cs typeface="Calibri"/>
                <a:sym typeface="Calibri"/>
              </a:endParaRPr>
            </a:p>
          </p:txBody>
        </p:sp>
        <p:sp>
          <p:nvSpPr>
            <p:cNvPr id="242" name="Google Shape;242;p7"/>
            <p:cNvSpPr txBox="1"/>
            <p:nvPr/>
          </p:nvSpPr>
          <p:spPr>
            <a:xfrm flipH="1">
              <a:off x="12852957" y="7432195"/>
              <a:ext cx="3840970" cy="1369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33">
                  <a:solidFill>
                    <a:schemeClr val="dk2"/>
                  </a:solidFill>
                  <a:latin typeface="Calibri"/>
                  <a:ea typeface="Calibri"/>
                  <a:cs typeface="Calibri"/>
                  <a:sym typeface="Calibri"/>
                </a:rPr>
                <a:t>If the scenario passes, YAY!</a:t>
              </a:r>
              <a:endParaRPr/>
            </a:p>
            <a:p>
              <a:pPr indent="0" lvl="0" marL="0" marR="0" rtl="0" algn="ctr">
                <a:spcBef>
                  <a:spcPts val="0"/>
                </a:spcBef>
                <a:spcAft>
                  <a:spcPts val="0"/>
                </a:spcAft>
                <a:buNone/>
              </a:pPr>
              <a:r>
                <a:rPr lang="en-US" sz="1333">
                  <a:solidFill>
                    <a:schemeClr val="dk2"/>
                  </a:solidFill>
                  <a:latin typeface="Calibri"/>
                  <a:ea typeface="Calibri"/>
                  <a:cs typeface="Calibri"/>
                  <a:sym typeface="Calibri"/>
                </a:rPr>
                <a:t>If the scenario fails, a new ‘Bug’ will be created in Azure DevOps to track errors until they are wins.</a:t>
              </a:r>
              <a:endParaRPr sz="1333">
                <a:solidFill>
                  <a:schemeClr val="dk2"/>
                </a:solidFill>
                <a:latin typeface="Calibri"/>
                <a:ea typeface="Calibri"/>
                <a:cs typeface="Calibri"/>
                <a:sym typeface="Calibri"/>
              </a:endParaRPr>
            </a:p>
          </p:txBody>
        </p:sp>
      </p:grpSp>
      <p:sp>
        <p:nvSpPr>
          <p:cNvPr id="243" name="Google Shape;243;p7"/>
          <p:cNvSpPr txBox="1"/>
          <p:nvPr/>
        </p:nvSpPr>
        <p:spPr>
          <a:xfrm flipH="1">
            <a:off x="1553211" y="4998675"/>
            <a:ext cx="2560647" cy="5025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33">
                <a:solidFill>
                  <a:schemeClr val="dk2"/>
                </a:solidFill>
                <a:latin typeface="Calibri"/>
                <a:ea typeface="Calibri"/>
                <a:cs typeface="Calibri"/>
                <a:sym typeface="Calibri"/>
              </a:rPr>
              <a:t>A system is ready to be tested before being deployed. </a:t>
            </a:r>
            <a:endParaRPr sz="1333">
              <a:solidFill>
                <a:schemeClr val="dk2"/>
              </a:solidFill>
              <a:latin typeface="Calibri"/>
              <a:ea typeface="Calibri"/>
              <a:cs typeface="Calibri"/>
              <a:sym typeface="Calibri"/>
            </a:endParaRPr>
          </a:p>
        </p:txBody>
      </p:sp>
      <p:sp>
        <p:nvSpPr>
          <p:cNvPr id="244" name="Google Shape;244;p7"/>
          <p:cNvSpPr/>
          <p:nvPr/>
        </p:nvSpPr>
        <p:spPr>
          <a:xfrm>
            <a:off x="2387805" y="2716334"/>
            <a:ext cx="655249" cy="627366"/>
          </a:xfrm>
          <a:custGeom>
            <a:rect b="b" l="l" r="r" t="t"/>
            <a:pathLst>
              <a:path extrusionOk="0" h="176" w="180">
                <a:moveTo>
                  <a:pt x="175" y="1"/>
                </a:moveTo>
                <a:cubicBezTo>
                  <a:pt x="174" y="0"/>
                  <a:pt x="171" y="0"/>
                  <a:pt x="168" y="0"/>
                </a:cubicBezTo>
                <a:cubicBezTo>
                  <a:pt x="151" y="0"/>
                  <a:pt x="107" y="12"/>
                  <a:pt x="84" y="36"/>
                </a:cubicBezTo>
                <a:cubicBezTo>
                  <a:pt x="78" y="41"/>
                  <a:pt x="60" y="58"/>
                  <a:pt x="55" y="64"/>
                </a:cubicBezTo>
                <a:cubicBezTo>
                  <a:pt x="41" y="68"/>
                  <a:pt x="21" y="76"/>
                  <a:pt x="10" y="87"/>
                </a:cubicBezTo>
                <a:cubicBezTo>
                  <a:pt x="10" y="87"/>
                  <a:pt x="24" y="87"/>
                  <a:pt x="40" y="98"/>
                </a:cubicBezTo>
                <a:cubicBezTo>
                  <a:pt x="38" y="107"/>
                  <a:pt x="41" y="118"/>
                  <a:pt x="50" y="126"/>
                </a:cubicBezTo>
                <a:cubicBezTo>
                  <a:pt x="56" y="133"/>
                  <a:pt x="64" y="136"/>
                  <a:pt x="72" y="136"/>
                </a:cubicBezTo>
                <a:cubicBezTo>
                  <a:pt x="74" y="136"/>
                  <a:pt x="76" y="136"/>
                  <a:pt x="79" y="136"/>
                </a:cubicBezTo>
                <a:cubicBezTo>
                  <a:pt x="89" y="152"/>
                  <a:pt x="89" y="166"/>
                  <a:pt x="89" y="166"/>
                </a:cubicBezTo>
                <a:cubicBezTo>
                  <a:pt x="100" y="155"/>
                  <a:pt x="108" y="135"/>
                  <a:pt x="112" y="121"/>
                </a:cubicBezTo>
                <a:cubicBezTo>
                  <a:pt x="118" y="116"/>
                  <a:pt x="135" y="98"/>
                  <a:pt x="140" y="92"/>
                </a:cubicBezTo>
                <a:cubicBezTo>
                  <a:pt x="168" y="64"/>
                  <a:pt x="180" y="7"/>
                  <a:pt x="175" y="1"/>
                </a:cubicBezTo>
                <a:moveTo>
                  <a:pt x="104" y="119"/>
                </a:moveTo>
                <a:cubicBezTo>
                  <a:pt x="101" y="129"/>
                  <a:pt x="97" y="139"/>
                  <a:pt x="93" y="147"/>
                </a:cubicBezTo>
                <a:cubicBezTo>
                  <a:pt x="91" y="142"/>
                  <a:pt x="89" y="137"/>
                  <a:pt x="85" y="131"/>
                </a:cubicBezTo>
                <a:cubicBezTo>
                  <a:pt x="84" y="129"/>
                  <a:pt x="81" y="128"/>
                  <a:pt x="79" y="128"/>
                </a:cubicBezTo>
                <a:cubicBezTo>
                  <a:pt x="78" y="128"/>
                  <a:pt x="77" y="128"/>
                  <a:pt x="77" y="128"/>
                </a:cubicBezTo>
                <a:cubicBezTo>
                  <a:pt x="75" y="128"/>
                  <a:pt x="73" y="128"/>
                  <a:pt x="72" y="128"/>
                </a:cubicBezTo>
                <a:cubicBezTo>
                  <a:pt x="66" y="128"/>
                  <a:pt x="60" y="126"/>
                  <a:pt x="55" y="121"/>
                </a:cubicBezTo>
                <a:cubicBezTo>
                  <a:pt x="49" y="114"/>
                  <a:pt x="46" y="107"/>
                  <a:pt x="48" y="99"/>
                </a:cubicBezTo>
                <a:cubicBezTo>
                  <a:pt x="49" y="96"/>
                  <a:pt x="48" y="93"/>
                  <a:pt x="45" y="91"/>
                </a:cubicBezTo>
                <a:cubicBezTo>
                  <a:pt x="39" y="87"/>
                  <a:pt x="34" y="85"/>
                  <a:pt x="29" y="83"/>
                </a:cubicBezTo>
                <a:cubicBezTo>
                  <a:pt x="37" y="79"/>
                  <a:pt x="47" y="75"/>
                  <a:pt x="57" y="72"/>
                </a:cubicBezTo>
                <a:cubicBezTo>
                  <a:pt x="58" y="72"/>
                  <a:pt x="58" y="72"/>
                  <a:pt x="58" y="72"/>
                </a:cubicBezTo>
                <a:cubicBezTo>
                  <a:pt x="104" y="118"/>
                  <a:pt x="104" y="118"/>
                  <a:pt x="104" y="118"/>
                </a:cubicBezTo>
                <a:cubicBezTo>
                  <a:pt x="104" y="118"/>
                  <a:pt x="104" y="118"/>
                  <a:pt x="104" y="119"/>
                </a:cubicBezTo>
                <a:moveTo>
                  <a:pt x="134" y="87"/>
                </a:moveTo>
                <a:cubicBezTo>
                  <a:pt x="133" y="88"/>
                  <a:pt x="130" y="91"/>
                  <a:pt x="128" y="94"/>
                </a:cubicBezTo>
                <a:cubicBezTo>
                  <a:pt x="122" y="99"/>
                  <a:pt x="114" y="108"/>
                  <a:pt x="110" y="112"/>
                </a:cubicBezTo>
                <a:cubicBezTo>
                  <a:pt x="64" y="66"/>
                  <a:pt x="64" y="66"/>
                  <a:pt x="64" y="66"/>
                </a:cubicBezTo>
                <a:cubicBezTo>
                  <a:pt x="68" y="62"/>
                  <a:pt x="77" y="54"/>
                  <a:pt x="82" y="49"/>
                </a:cubicBezTo>
                <a:cubicBezTo>
                  <a:pt x="85" y="46"/>
                  <a:pt x="88" y="43"/>
                  <a:pt x="89" y="42"/>
                </a:cubicBezTo>
                <a:cubicBezTo>
                  <a:pt x="111" y="20"/>
                  <a:pt x="152" y="8"/>
                  <a:pt x="168" y="8"/>
                </a:cubicBezTo>
                <a:cubicBezTo>
                  <a:pt x="168" y="21"/>
                  <a:pt x="157" y="64"/>
                  <a:pt x="134" y="87"/>
                </a:cubicBezTo>
                <a:moveTo>
                  <a:pt x="31" y="98"/>
                </a:moveTo>
                <a:cubicBezTo>
                  <a:pt x="0" y="176"/>
                  <a:pt x="0" y="176"/>
                  <a:pt x="0" y="176"/>
                </a:cubicBezTo>
                <a:cubicBezTo>
                  <a:pt x="78" y="145"/>
                  <a:pt x="78" y="145"/>
                  <a:pt x="78" y="145"/>
                </a:cubicBezTo>
                <a:cubicBezTo>
                  <a:pt x="76" y="145"/>
                  <a:pt x="75" y="145"/>
                  <a:pt x="74" y="145"/>
                </a:cubicBezTo>
                <a:cubicBezTo>
                  <a:pt x="50" y="145"/>
                  <a:pt x="28" y="122"/>
                  <a:pt x="31" y="98"/>
                </a:cubicBezTo>
                <a:moveTo>
                  <a:pt x="14" y="162"/>
                </a:moveTo>
                <a:cubicBezTo>
                  <a:pt x="29" y="125"/>
                  <a:pt x="29" y="125"/>
                  <a:pt x="29" y="125"/>
                </a:cubicBezTo>
                <a:cubicBezTo>
                  <a:pt x="31" y="129"/>
                  <a:pt x="33" y="132"/>
                  <a:pt x="36" y="136"/>
                </a:cubicBezTo>
                <a:cubicBezTo>
                  <a:pt x="40" y="140"/>
                  <a:pt x="45" y="144"/>
                  <a:pt x="51" y="147"/>
                </a:cubicBezTo>
                <a:lnTo>
                  <a:pt x="14" y="162"/>
                </a:lnTo>
                <a:close/>
                <a:moveTo>
                  <a:pt x="84" y="64"/>
                </a:moveTo>
                <a:cubicBezTo>
                  <a:pt x="82" y="64"/>
                  <a:pt x="80" y="66"/>
                  <a:pt x="80" y="68"/>
                </a:cubicBezTo>
                <a:cubicBezTo>
                  <a:pt x="80" y="70"/>
                  <a:pt x="82" y="72"/>
                  <a:pt x="84" y="72"/>
                </a:cubicBezTo>
                <a:cubicBezTo>
                  <a:pt x="86" y="72"/>
                  <a:pt x="88" y="70"/>
                  <a:pt x="88" y="68"/>
                </a:cubicBezTo>
                <a:cubicBezTo>
                  <a:pt x="88" y="66"/>
                  <a:pt x="86" y="64"/>
                  <a:pt x="84" y="64"/>
                </a:cubicBezTo>
                <a:moveTo>
                  <a:pt x="108" y="96"/>
                </a:moveTo>
                <a:cubicBezTo>
                  <a:pt x="110" y="96"/>
                  <a:pt x="112" y="94"/>
                  <a:pt x="112" y="92"/>
                </a:cubicBezTo>
                <a:cubicBezTo>
                  <a:pt x="112" y="90"/>
                  <a:pt x="110" y="88"/>
                  <a:pt x="108" y="88"/>
                </a:cubicBezTo>
                <a:cubicBezTo>
                  <a:pt x="106" y="88"/>
                  <a:pt x="104" y="90"/>
                  <a:pt x="104" y="92"/>
                </a:cubicBezTo>
                <a:cubicBezTo>
                  <a:pt x="104" y="94"/>
                  <a:pt x="106" y="96"/>
                  <a:pt x="108" y="96"/>
                </a:cubicBezTo>
                <a:moveTo>
                  <a:pt x="132" y="56"/>
                </a:moveTo>
                <a:cubicBezTo>
                  <a:pt x="139" y="56"/>
                  <a:pt x="144" y="51"/>
                  <a:pt x="144" y="44"/>
                </a:cubicBezTo>
                <a:cubicBezTo>
                  <a:pt x="144" y="37"/>
                  <a:pt x="139" y="32"/>
                  <a:pt x="132" y="32"/>
                </a:cubicBezTo>
                <a:cubicBezTo>
                  <a:pt x="125" y="32"/>
                  <a:pt x="120" y="37"/>
                  <a:pt x="120" y="44"/>
                </a:cubicBezTo>
                <a:cubicBezTo>
                  <a:pt x="120" y="51"/>
                  <a:pt x="125" y="56"/>
                  <a:pt x="132" y="56"/>
                </a:cubicBezTo>
                <a:moveTo>
                  <a:pt x="132" y="40"/>
                </a:moveTo>
                <a:cubicBezTo>
                  <a:pt x="134" y="40"/>
                  <a:pt x="136" y="42"/>
                  <a:pt x="136" y="44"/>
                </a:cubicBezTo>
                <a:cubicBezTo>
                  <a:pt x="136" y="46"/>
                  <a:pt x="134" y="48"/>
                  <a:pt x="132" y="48"/>
                </a:cubicBezTo>
                <a:cubicBezTo>
                  <a:pt x="130" y="48"/>
                  <a:pt x="128" y="46"/>
                  <a:pt x="128" y="44"/>
                </a:cubicBezTo>
                <a:cubicBezTo>
                  <a:pt x="128" y="42"/>
                  <a:pt x="130" y="40"/>
                  <a:pt x="132" y="40"/>
                </a:cubicBezTo>
                <a:moveTo>
                  <a:pt x="96" y="84"/>
                </a:moveTo>
                <a:cubicBezTo>
                  <a:pt x="98" y="84"/>
                  <a:pt x="100" y="82"/>
                  <a:pt x="100" y="80"/>
                </a:cubicBezTo>
                <a:cubicBezTo>
                  <a:pt x="100" y="78"/>
                  <a:pt x="98" y="76"/>
                  <a:pt x="96" y="76"/>
                </a:cubicBezTo>
                <a:cubicBezTo>
                  <a:pt x="94" y="76"/>
                  <a:pt x="92" y="78"/>
                  <a:pt x="92" y="80"/>
                </a:cubicBezTo>
                <a:cubicBezTo>
                  <a:pt x="92" y="82"/>
                  <a:pt x="94" y="84"/>
                  <a:pt x="96" y="84"/>
                </a:cubicBezTo>
              </a:path>
            </a:pathLst>
          </a:custGeom>
          <a:solidFill>
            <a:srgbClr val="0066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A091B"/>
              </a:solidFill>
              <a:latin typeface="Calibri"/>
              <a:ea typeface="Calibri"/>
              <a:cs typeface="Calibri"/>
              <a:sym typeface="Calibri"/>
            </a:endParaRPr>
          </a:p>
        </p:txBody>
      </p:sp>
      <p:sp>
        <p:nvSpPr>
          <p:cNvPr id="245" name="Google Shape;245;p7"/>
          <p:cNvSpPr/>
          <p:nvPr/>
        </p:nvSpPr>
        <p:spPr>
          <a:xfrm>
            <a:off x="6037027" y="2734100"/>
            <a:ext cx="490336" cy="609600"/>
          </a:xfrm>
          <a:custGeom>
            <a:rect b="b" l="l" r="r" t="t"/>
            <a:pathLst>
              <a:path extrusionOk="0" h="176" w="144">
                <a:moveTo>
                  <a:pt x="36" y="136"/>
                </a:moveTo>
                <a:cubicBezTo>
                  <a:pt x="34" y="136"/>
                  <a:pt x="32" y="138"/>
                  <a:pt x="32" y="140"/>
                </a:cubicBezTo>
                <a:cubicBezTo>
                  <a:pt x="32" y="142"/>
                  <a:pt x="34" y="144"/>
                  <a:pt x="36" y="144"/>
                </a:cubicBezTo>
                <a:cubicBezTo>
                  <a:pt x="38" y="144"/>
                  <a:pt x="40" y="142"/>
                  <a:pt x="40" y="140"/>
                </a:cubicBezTo>
                <a:cubicBezTo>
                  <a:pt x="40" y="138"/>
                  <a:pt x="38" y="136"/>
                  <a:pt x="36" y="136"/>
                </a:cubicBezTo>
                <a:moveTo>
                  <a:pt x="40" y="88"/>
                </a:moveTo>
                <a:cubicBezTo>
                  <a:pt x="36" y="88"/>
                  <a:pt x="32" y="92"/>
                  <a:pt x="32" y="96"/>
                </a:cubicBezTo>
                <a:cubicBezTo>
                  <a:pt x="32" y="100"/>
                  <a:pt x="36" y="104"/>
                  <a:pt x="40" y="104"/>
                </a:cubicBezTo>
                <a:cubicBezTo>
                  <a:pt x="44" y="104"/>
                  <a:pt x="48" y="100"/>
                  <a:pt x="48" y="96"/>
                </a:cubicBezTo>
                <a:cubicBezTo>
                  <a:pt x="48" y="92"/>
                  <a:pt x="44" y="88"/>
                  <a:pt x="40" y="88"/>
                </a:cubicBezTo>
                <a:moveTo>
                  <a:pt x="116" y="96"/>
                </a:moveTo>
                <a:cubicBezTo>
                  <a:pt x="114" y="96"/>
                  <a:pt x="112" y="98"/>
                  <a:pt x="112" y="100"/>
                </a:cubicBezTo>
                <a:cubicBezTo>
                  <a:pt x="112" y="102"/>
                  <a:pt x="114" y="104"/>
                  <a:pt x="116" y="104"/>
                </a:cubicBezTo>
                <a:cubicBezTo>
                  <a:pt x="118" y="104"/>
                  <a:pt x="120" y="102"/>
                  <a:pt x="120" y="100"/>
                </a:cubicBezTo>
                <a:cubicBezTo>
                  <a:pt x="120" y="98"/>
                  <a:pt x="118" y="96"/>
                  <a:pt x="116" y="96"/>
                </a:cubicBezTo>
                <a:moveTo>
                  <a:pt x="112" y="24"/>
                </a:moveTo>
                <a:cubicBezTo>
                  <a:pt x="120" y="24"/>
                  <a:pt x="120" y="24"/>
                  <a:pt x="120" y="24"/>
                </a:cubicBezTo>
                <a:cubicBezTo>
                  <a:pt x="124" y="24"/>
                  <a:pt x="128" y="20"/>
                  <a:pt x="128" y="16"/>
                </a:cubicBezTo>
                <a:cubicBezTo>
                  <a:pt x="128" y="8"/>
                  <a:pt x="128" y="8"/>
                  <a:pt x="128" y="8"/>
                </a:cubicBezTo>
                <a:cubicBezTo>
                  <a:pt x="128" y="4"/>
                  <a:pt x="124" y="0"/>
                  <a:pt x="120" y="0"/>
                </a:cubicBezTo>
                <a:cubicBezTo>
                  <a:pt x="24" y="0"/>
                  <a:pt x="24" y="0"/>
                  <a:pt x="24" y="0"/>
                </a:cubicBezTo>
                <a:cubicBezTo>
                  <a:pt x="20" y="0"/>
                  <a:pt x="16" y="4"/>
                  <a:pt x="16" y="8"/>
                </a:cubicBezTo>
                <a:cubicBezTo>
                  <a:pt x="16" y="16"/>
                  <a:pt x="16" y="16"/>
                  <a:pt x="16" y="16"/>
                </a:cubicBezTo>
                <a:cubicBezTo>
                  <a:pt x="16" y="20"/>
                  <a:pt x="20" y="24"/>
                  <a:pt x="24" y="24"/>
                </a:cubicBezTo>
                <a:cubicBezTo>
                  <a:pt x="32" y="24"/>
                  <a:pt x="32" y="24"/>
                  <a:pt x="32" y="24"/>
                </a:cubicBezTo>
                <a:cubicBezTo>
                  <a:pt x="29" y="73"/>
                  <a:pt x="0" y="82"/>
                  <a:pt x="0" y="128"/>
                </a:cubicBezTo>
                <a:cubicBezTo>
                  <a:pt x="0" y="155"/>
                  <a:pt x="21" y="176"/>
                  <a:pt x="48" y="176"/>
                </a:cubicBezTo>
                <a:cubicBezTo>
                  <a:pt x="96" y="176"/>
                  <a:pt x="96" y="176"/>
                  <a:pt x="96" y="176"/>
                </a:cubicBezTo>
                <a:cubicBezTo>
                  <a:pt x="123" y="176"/>
                  <a:pt x="144" y="155"/>
                  <a:pt x="144" y="128"/>
                </a:cubicBezTo>
                <a:cubicBezTo>
                  <a:pt x="144" y="82"/>
                  <a:pt x="115" y="73"/>
                  <a:pt x="112" y="24"/>
                </a:cubicBezTo>
                <a:moveTo>
                  <a:pt x="24" y="8"/>
                </a:moveTo>
                <a:cubicBezTo>
                  <a:pt x="120" y="8"/>
                  <a:pt x="120" y="8"/>
                  <a:pt x="120" y="8"/>
                </a:cubicBezTo>
                <a:cubicBezTo>
                  <a:pt x="120" y="16"/>
                  <a:pt x="120" y="16"/>
                  <a:pt x="120" y="16"/>
                </a:cubicBezTo>
                <a:cubicBezTo>
                  <a:pt x="24" y="16"/>
                  <a:pt x="24" y="16"/>
                  <a:pt x="24" y="16"/>
                </a:cubicBezTo>
                <a:lnTo>
                  <a:pt x="24" y="8"/>
                </a:lnTo>
                <a:close/>
                <a:moveTo>
                  <a:pt x="40" y="24"/>
                </a:moveTo>
                <a:cubicBezTo>
                  <a:pt x="104" y="24"/>
                  <a:pt x="104" y="24"/>
                  <a:pt x="104" y="24"/>
                </a:cubicBezTo>
                <a:cubicBezTo>
                  <a:pt x="105" y="42"/>
                  <a:pt x="110" y="55"/>
                  <a:pt x="115" y="66"/>
                </a:cubicBezTo>
                <a:cubicBezTo>
                  <a:pt x="109" y="71"/>
                  <a:pt x="90" y="83"/>
                  <a:pt x="69" y="71"/>
                </a:cubicBezTo>
                <a:cubicBezTo>
                  <a:pt x="53" y="62"/>
                  <a:pt x="39" y="63"/>
                  <a:pt x="30" y="64"/>
                </a:cubicBezTo>
                <a:cubicBezTo>
                  <a:pt x="35" y="54"/>
                  <a:pt x="39" y="41"/>
                  <a:pt x="40" y="24"/>
                </a:cubicBezTo>
                <a:moveTo>
                  <a:pt x="96" y="168"/>
                </a:moveTo>
                <a:cubicBezTo>
                  <a:pt x="48" y="168"/>
                  <a:pt x="48" y="168"/>
                  <a:pt x="48" y="168"/>
                </a:cubicBezTo>
                <a:cubicBezTo>
                  <a:pt x="26" y="168"/>
                  <a:pt x="8" y="150"/>
                  <a:pt x="8" y="128"/>
                </a:cubicBezTo>
                <a:cubicBezTo>
                  <a:pt x="8" y="107"/>
                  <a:pt x="15" y="95"/>
                  <a:pt x="22" y="80"/>
                </a:cubicBezTo>
                <a:cubicBezTo>
                  <a:pt x="23" y="79"/>
                  <a:pt x="24" y="77"/>
                  <a:pt x="25" y="74"/>
                </a:cubicBezTo>
                <a:cubicBezTo>
                  <a:pt x="26" y="74"/>
                  <a:pt x="43" y="65"/>
                  <a:pt x="65" y="78"/>
                </a:cubicBezTo>
                <a:cubicBezTo>
                  <a:pt x="73" y="83"/>
                  <a:pt x="80" y="84"/>
                  <a:pt x="87" y="84"/>
                </a:cubicBezTo>
                <a:cubicBezTo>
                  <a:pt x="101" y="84"/>
                  <a:pt x="112" y="78"/>
                  <a:pt x="118" y="73"/>
                </a:cubicBezTo>
                <a:cubicBezTo>
                  <a:pt x="119" y="76"/>
                  <a:pt x="121" y="78"/>
                  <a:pt x="122" y="80"/>
                </a:cubicBezTo>
                <a:cubicBezTo>
                  <a:pt x="129" y="95"/>
                  <a:pt x="136" y="107"/>
                  <a:pt x="136" y="128"/>
                </a:cubicBezTo>
                <a:cubicBezTo>
                  <a:pt x="136" y="150"/>
                  <a:pt x="118" y="168"/>
                  <a:pt x="96" y="168"/>
                </a:cubicBezTo>
                <a:moveTo>
                  <a:pt x="104" y="112"/>
                </a:moveTo>
                <a:cubicBezTo>
                  <a:pt x="100" y="112"/>
                  <a:pt x="96" y="116"/>
                  <a:pt x="96" y="120"/>
                </a:cubicBezTo>
                <a:cubicBezTo>
                  <a:pt x="96" y="124"/>
                  <a:pt x="100" y="128"/>
                  <a:pt x="104" y="128"/>
                </a:cubicBezTo>
                <a:cubicBezTo>
                  <a:pt x="108" y="128"/>
                  <a:pt x="112" y="124"/>
                  <a:pt x="112" y="120"/>
                </a:cubicBezTo>
                <a:cubicBezTo>
                  <a:pt x="112" y="116"/>
                  <a:pt x="108" y="112"/>
                  <a:pt x="104" y="112"/>
                </a:cubicBezTo>
                <a:moveTo>
                  <a:pt x="68" y="112"/>
                </a:moveTo>
                <a:cubicBezTo>
                  <a:pt x="61" y="112"/>
                  <a:pt x="56" y="117"/>
                  <a:pt x="56" y="124"/>
                </a:cubicBezTo>
                <a:cubicBezTo>
                  <a:pt x="56" y="131"/>
                  <a:pt x="61" y="136"/>
                  <a:pt x="68" y="136"/>
                </a:cubicBezTo>
                <a:cubicBezTo>
                  <a:pt x="75" y="136"/>
                  <a:pt x="80" y="131"/>
                  <a:pt x="80" y="124"/>
                </a:cubicBezTo>
                <a:cubicBezTo>
                  <a:pt x="80" y="117"/>
                  <a:pt x="75" y="112"/>
                  <a:pt x="68" y="112"/>
                </a:cubicBezTo>
                <a:moveTo>
                  <a:pt x="68" y="128"/>
                </a:moveTo>
                <a:cubicBezTo>
                  <a:pt x="66" y="128"/>
                  <a:pt x="64" y="126"/>
                  <a:pt x="64" y="124"/>
                </a:cubicBezTo>
                <a:cubicBezTo>
                  <a:pt x="64" y="122"/>
                  <a:pt x="66" y="120"/>
                  <a:pt x="68" y="120"/>
                </a:cubicBezTo>
                <a:cubicBezTo>
                  <a:pt x="70" y="120"/>
                  <a:pt x="72" y="122"/>
                  <a:pt x="72" y="124"/>
                </a:cubicBezTo>
                <a:cubicBezTo>
                  <a:pt x="72" y="126"/>
                  <a:pt x="70" y="128"/>
                  <a:pt x="68" y="128"/>
                </a:cubicBezTo>
                <a:moveTo>
                  <a:pt x="92" y="152"/>
                </a:moveTo>
                <a:cubicBezTo>
                  <a:pt x="90" y="152"/>
                  <a:pt x="88" y="154"/>
                  <a:pt x="88" y="156"/>
                </a:cubicBezTo>
                <a:cubicBezTo>
                  <a:pt x="88" y="158"/>
                  <a:pt x="90" y="160"/>
                  <a:pt x="92" y="160"/>
                </a:cubicBezTo>
                <a:cubicBezTo>
                  <a:pt x="94" y="160"/>
                  <a:pt x="96" y="158"/>
                  <a:pt x="96" y="156"/>
                </a:cubicBezTo>
                <a:cubicBezTo>
                  <a:pt x="96" y="154"/>
                  <a:pt x="94" y="152"/>
                  <a:pt x="92" y="152"/>
                </a:cubicBezTo>
              </a:path>
            </a:pathLst>
          </a:custGeom>
          <a:solidFill>
            <a:srgbClr val="0066B3"/>
          </a:solidFill>
          <a:ln>
            <a:noFill/>
          </a:ln>
        </p:spPr>
        <p:txBody>
          <a:bodyPr anchorCtr="0" anchor="t" bIns="30475" lIns="60950" spcFirstLastPara="1" rIns="60950" wrap="square" tIns="30475">
            <a:noAutofit/>
          </a:bodyPr>
          <a:lstStyle/>
          <a:p>
            <a:pPr indent="0" lvl="0" marL="0" marR="0" rtl="0" algn="l">
              <a:spcBef>
                <a:spcPts val="0"/>
              </a:spcBef>
              <a:spcAft>
                <a:spcPts val="0"/>
              </a:spcAft>
              <a:buNone/>
            </a:pPr>
            <a:r>
              <a:t/>
            </a:r>
            <a:endParaRPr sz="1200">
              <a:solidFill>
                <a:srgbClr val="0A091B"/>
              </a:solidFill>
              <a:latin typeface="Calibri"/>
              <a:ea typeface="Calibri"/>
              <a:cs typeface="Calibri"/>
              <a:sym typeface="Calibri"/>
            </a:endParaRPr>
          </a:p>
        </p:txBody>
      </p:sp>
      <p:sp>
        <p:nvSpPr>
          <p:cNvPr id="246" name="Google Shape;246;p7"/>
          <p:cNvSpPr/>
          <p:nvPr/>
        </p:nvSpPr>
        <p:spPr>
          <a:xfrm>
            <a:off x="9554589" y="2697312"/>
            <a:ext cx="588744" cy="601820"/>
          </a:xfrm>
          <a:custGeom>
            <a:rect b="b" l="l" r="r" t="t"/>
            <a:pathLst>
              <a:path extrusionOk="0" h="46" w="45">
                <a:moveTo>
                  <a:pt x="45" y="17"/>
                </a:moveTo>
                <a:lnTo>
                  <a:pt x="29" y="17"/>
                </a:lnTo>
                <a:lnTo>
                  <a:pt x="23" y="0"/>
                </a:lnTo>
                <a:lnTo>
                  <a:pt x="16" y="17"/>
                </a:lnTo>
                <a:lnTo>
                  <a:pt x="0" y="17"/>
                </a:lnTo>
                <a:lnTo>
                  <a:pt x="13" y="27"/>
                </a:lnTo>
                <a:lnTo>
                  <a:pt x="7" y="46"/>
                </a:lnTo>
                <a:lnTo>
                  <a:pt x="23" y="35"/>
                </a:lnTo>
                <a:lnTo>
                  <a:pt x="38" y="46"/>
                </a:lnTo>
                <a:lnTo>
                  <a:pt x="32" y="27"/>
                </a:lnTo>
                <a:lnTo>
                  <a:pt x="45" y="17"/>
                </a:lnTo>
                <a:close/>
                <a:moveTo>
                  <a:pt x="34" y="41"/>
                </a:moveTo>
                <a:lnTo>
                  <a:pt x="24" y="33"/>
                </a:lnTo>
                <a:lnTo>
                  <a:pt x="23" y="32"/>
                </a:lnTo>
                <a:lnTo>
                  <a:pt x="21" y="33"/>
                </a:lnTo>
                <a:lnTo>
                  <a:pt x="11" y="41"/>
                </a:lnTo>
                <a:lnTo>
                  <a:pt x="15" y="28"/>
                </a:lnTo>
                <a:lnTo>
                  <a:pt x="16" y="27"/>
                </a:lnTo>
                <a:lnTo>
                  <a:pt x="15" y="26"/>
                </a:lnTo>
                <a:lnTo>
                  <a:pt x="6" y="19"/>
                </a:lnTo>
                <a:lnTo>
                  <a:pt x="18" y="19"/>
                </a:lnTo>
                <a:lnTo>
                  <a:pt x="18" y="18"/>
                </a:lnTo>
                <a:lnTo>
                  <a:pt x="23" y="6"/>
                </a:lnTo>
                <a:lnTo>
                  <a:pt x="27" y="18"/>
                </a:lnTo>
                <a:lnTo>
                  <a:pt x="27" y="19"/>
                </a:lnTo>
                <a:lnTo>
                  <a:pt x="39" y="19"/>
                </a:lnTo>
                <a:lnTo>
                  <a:pt x="31" y="26"/>
                </a:lnTo>
                <a:lnTo>
                  <a:pt x="30" y="27"/>
                </a:lnTo>
                <a:lnTo>
                  <a:pt x="34" y="41"/>
                </a:lnTo>
                <a:close/>
              </a:path>
            </a:pathLst>
          </a:custGeom>
          <a:solidFill>
            <a:srgbClr val="0066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rgbClr val="0A091B"/>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
          <p:cNvSpPr txBox="1"/>
          <p:nvPr/>
        </p:nvSpPr>
        <p:spPr>
          <a:xfrm>
            <a:off x="584200" y="365552"/>
            <a:ext cx="7958741" cy="9233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4400"/>
              <a:buFont typeface="Calibri"/>
              <a:buNone/>
            </a:pPr>
            <a:r>
              <a:rPr lang="en-US" sz="4400">
                <a:solidFill>
                  <a:schemeClr val="accent1"/>
                </a:solidFill>
                <a:latin typeface="Calibri"/>
                <a:ea typeface="Calibri"/>
                <a:cs typeface="Calibri"/>
                <a:sym typeface="Calibri"/>
              </a:rPr>
              <a:t>Six Ingredients</a:t>
            </a:r>
            <a:br>
              <a:rPr lang="en-US" sz="4400">
                <a:solidFill>
                  <a:schemeClr val="accent1"/>
                </a:solidFill>
                <a:latin typeface="Calibri"/>
                <a:ea typeface="Calibri"/>
                <a:cs typeface="Calibri"/>
                <a:sym typeface="Calibri"/>
              </a:rPr>
            </a:br>
            <a:r>
              <a:rPr lang="en-US" sz="4400">
                <a:solidFill>
                  <a:schemeClr val="dk1"/>
                </a:solidFill>
                <a:latin typeface="Calibri"/>
                <a:ea typeface="Calibri"/>
                <a:cs typeface="Calibri"/>
                <a:sym typeface="Calibri"/>
              </a:rPr>
              <a:t>of Success</a:t>
            </a:r>
            <a:endParaRPr sz="4400">
              <a:solidFill>
                <a:schemeClr val="dk1"/>
              </a:solidFill>
              <a:latin typeface="Calibri"/>
              <a:ea typeface="Calibri"/>
              <a:cs typeface="Calibri"/>
              <a:sym typeface="Calibri"/>
            </a:endParaRPr>
          </a:p>
        </p:txBody>
      </p:sp>
      <p:grpSp>
        <p:nvGrpSpPr>
          <p:cNvPr id="252" name="Google Shape;252;p8"/>
          <p:cNvGrpSpPr/>
          <p:nvPr/>
        </p:nvGrpSpPr>
        <p:grpSpPr>
          <a:xfrm>
            <a:off x="203201" y="1938209"/>
            <a:ext cx="4013199" cy="929129"/>
            <a:chOff x="304801" y="2907313"/>
            <a:chExt cx="6019799" cy="1393693"/>
          </a:xfrm>
        </p:grpSpPr>
        <p:sp>
          <p:nvSpPr>
            <p:cNvPr id="253" name="Google Shape;253;p8"/>
            <p:cNvSpPr/>
            <p:nvPr/>
          </p:nvSpPr>
          <p:spPr>
            <a:xfrm>
              <a:off x="5782119" y="3004666"/>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sp>
          <p:nvSpPr>
            <p:cNvPr id="254" name="Google Shape;254;p8"/>
            <p:cNvSpPr txBox="1"/>
            <p:nvPr/>
          </p:nvSpPr>
          <p:spPr>
            <a:xfrm>
              <a:off x="1229203" y="3547147"/>
              <a:ext cx="4235424" cy="75385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333">
                  <a:solidFill>
                    <a:schemeClr val="dk2"/>
                  </a:solidFill>
                  <a:latin typeface="Calibri"/>
                  <a:ea typeface="Calibri"/>
                  <a:cs typeface="Calibri"/>
                  <a:sym typeface="Calibri"/>
                </a:rPr>
                <a:t>A new/existing testing task is assigned.</a:t>
              </a:r>
              <a:endParaRPr sz="1333">
                <a:solidFill>
                  <a:schemeClr val="dk2"/>
                </a:solidFill>
                <a:latin typeface="Calibri"/>
                <a:ea typeface="Calibri"/>
                <a:cs typeface="Calibri"/>
                <a:sym typeface="Calibri"/>
              </a:endParaRPr>
            </a:p>
          </p:txBody>
        </p:sp>
        <p:sp>
          <p:nvSpPr>
            <p:cNvPr id="255" name="Google Shape;255;p8"/>
            <p:cNvSpPr txBox="1"/>
            <p:nvPr/>
          </p:nvSpPr>
          <p:spPr>
            <a:xfrm>
              <a:off x="304801" y="2907313"/>
              <a:ext cx="5159828" cy="6924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chemeClr val="dk1"/>
                  </a:solidFill>
                  <a:latin typeface="Calibri"/>
                  <a:ea typeface="Calibri"/>
                  <a:cs typeface="Calibri"/>
                  <a:sym typeface="Calibri"/>
                </a:rPr>
                <a:t>Development </a:t>
              </a:r>
              <a:r>
                <a:rPr lang="en-US" sz="2400">
                  <a:solidFill>
                    <a:schemeClr val="accent1"/>
                  </a:solidFill>
                  <a:latin typeface="Calibri"/>
                  <a:ea typeface="Calibri"/>
                  <a:cs typeface="Calibri"/>
                  <a:sym typeface="Calibri"/>
                </a:rPr>
                <a:t>Finished</a:t>
              </a:r>
              <a:endParaRPr sz="2400">
                <a:solidFill>
                  <a:schemeClr val="accent1"/>
                </a:solidFill>
                <a:latin typeface="Calibri"/>
                <a:ea typeface="Calibri"/>
                <a:cs typeface="Calibri"/>
                <a:sym typeface="Calibri"/>
              </a:endParaRPr>
            </a:p>
          </p:txBody>
        </p:sp>
      </p:grpSp>
      <p:grpSp>
        <p:nvGrpSpPr>
          <p:cNvPr id="256" name="Google Shape;256;p8"/>
          <p:cNvGrpSpPr/>
          <p:nvPr/>
        </p:nvGrpSpPr>
        <p:grpSpPr>
          <a:xfrm>
            <a:off x="406401" y="3139274"/>
            <a:ext cx="3809999" cy="830997"/>
            <a:chOff x="609601" y="4708915"/>
            <a:chExt cx="5714999" cy="1246496"/>
          </a:xfrm>
        </p:grpSpPr>
        <p:sp>
          <p:nvSpPr>
            <p:cNvPr id="257" name="Google Shape;257;p8"/>
            <p:cNvSpPr txBox="1"/>
            <p:nvPr/>
          </p:nvSpPr>
          <p:spPr>
            <a:xfrm>
              <a:off x="1229203" y="5348749"/>
              <a:ext cx="4235424" cy="44618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sz="1333">
                <a:solidFill>
                  <a:schemeClr val="dk2"/>
                </a:solidFill>
                <a:latin typeface="Calibri"/>
                <a:ea typeface="Calibri"/>
                <a:cs typeface="Calibri"/>
                <a:sym typeface="Calibri"/>
              </a:endParaRPr>
            </a:p>
          </p:txBody>
        </p:sp>
        <p:sp>
          <p:nvSpPr>
            <p:cNvPr id="258" name="Google Shape;258;p8"/>
            <p:cNvSpPr txBox="1"/>
            <p:nvPr/>
          </p:nvSpPr>
          <p:spPr>
            <a:xfrm>
              <a:off x="609601" y="4708915"/>
              <a:ext cx="4855028" cy="124649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chemeClr val="dk1"/>
                  </a:solidFill>
                  <a:latin typeface="Calibri"/>
                  <a:ea typeface="Calibri"/>
                  <a:cs typeface="Calibri"/>
                  <a:sym typeface="Calibri"/>
                </a:rPr>
                <a:t>Login to </a:t>
              </a:r>
              <a:r>
                <a:rPr lang="en-US" sz="2400">
                  <a:solidFill>
                    <a:schemeClr val="accent1"/>
                  </a:solidFill>
                  <a:latin typeface="Calibri"/>
                  <a:ea typeface="Calibri"/>
                  <a:cs typeface="Calibri"/>
                  <a:sym typeface="Calibri"/>
                </a:rPr>
                <a:t>Azure DevOps Instance</a:t>
              </a:r>
              <a:endParaRPr sz="2400">
                <a:solidFill>
                  <a:schemeClr val="accent1"/>
                </a:solidFill>
                <a:latin typeface="Calibri"/>
                <a:ea typeface="Calibri"/>
                <a:cs typeface="Calibri"/>
                <a:sym typeface="Calibri"/>
              </a:endParaRPr>
            </a:p>
          </p:txBody>
        </p:sp>
        <p:sp>
          <p:nvSpPr>
            <p:cNvPr id="259" name="Google Shape;259;p8"/>
            <p:cNvSpPr/>
            <p:nvPr/>
          </p:nvSpPr>
          <p:spPr>
            <a:xfrm>
              <a:off x="5782119" y="4760839"/>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grpSp>
      <p:grpSp>
        <p:nvGrpSpPr>
          <p:cNvPr id="260" name="Google Shape;260;p8"/>
          <p:cNvGrpSpPr/>
          <p:nvPr/>
        </p:nvGrpSpPr>
        <p:grpSpPr>
          <a:xfrm>
            <a:off x="203201" y="4401266"/>
            <a:ext cx="4013199" cy="929129"/>
            <a:chOff x="304801" y="6601899"/>
            <a:chExt cx="6019799" cy="1393693"/>
          </a:xfrm>
        </p:grpSpPr>
        <p:sp>
          <p:nvSpPr>
            <p:cNvPr id="261" name="Google Shape;261;p8"/>
            <p:cNvSpPr txBox="1"/>
            <p:nvPr/>
          </p:nvSpPr>
          <p:spPr>
            <a:xfrm>
              <a:off x="1229203" y="7241733"/>
              <a:ext cx="4235424" cy="75385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333">
                  <a:solidFill>
                    <a:schemeClr val="dk2"/>
                  </a:solidFill>
                  <a:latin typeface="Calibri"/>
                  <a:ea typeface="Calibri"/>
                  <a:cs typeface="Calibri"/>
                  <a:sym typeface="Calibri"/>
                </a:rPr>
                <a:t>If not already created, a new testing task must be created in Azure DevOps</a:t>
              </a:r>
              <a:endParaRPr sz="1333">
                <a:solidFill>
                  <a:schemeClr val="dk2"/>
                </a:solidFill>
                <a:latin typeface="Calibri"/>
                <a:ea typeface="Calibri"/>
                <a:cs typeface="Calibri"/>
                <a:sym typeface="Calibri"/>
              </a:endParaRPr>
            </a:p>
          </p:txBody>
        </p:sp>
        <p:sp>
          <p:nvSpPr>
            <p:cNvPr id="262" name="Google Shape;262;p8"/>
            <p:cNvSpPr txBox="1"/>
            <p:nvPr/>
          </p:nvSpPr>
          <p:spPr>
            <a:xfrm>
              <a:off x="304801" y="6601899"/>
              <a:ext cx="5159826" cy="6924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chemeClr val="dk1"/>
                  </a:solidFill>
                  <a:latin typeface="Calibri"/>
                  <a:ea typeface="Calibri"/>
                  <a:cs typeface="Calibri"/>
                  <a:sym typeface="Calibri"/>
                </a:rPr>
                <a:t>Create New </a:t>
              </a:r>
              <a:r>
                <a:rPr lang="en-US" sz="2400">
                  <a:solidFill>
                    <a:schemeClr val="accent1"/>
                  </a:solidFill>
                  <a:latin typeface="Calibri"/>
                  <a:ea typeface="Calibri"/>
                  <a:cs typeface="Calibri"/>
                  <a:sym typeface="Calibri"/>
                </a:rPr>
                <a:t>Testing Task</a:t>
              </a:r>
              <a:endParaRPr sz="2400">
                <a:solidFill>
                  <a:schemeClr val="accent1"/>
                </a:solidFill>
                <a:latin typeface="Calibri"/>
                <a:ea typeface="Calibri"/>
                <a:cs typeface="Calibri"/>
                <a:sym typeface="Calibri"/>
              </a:endParaRPr>
            </a:p>
          </p:txBody>
        </p:sp>
        <p:sp>
          <p:nvSpPr>
            <p:cNvPr id="263" name="Google Shape;263;p8"/>
            <p:cNvSpPr/>
            <p:nvPr/>
          </p:nvSpPr>
          <p:spPr>
            <a:xfrm>
              <a:off x="5782119" y="6653823"/>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grpSp>
      <p:grpSp>
        <p:nvGrpSpPr>
          <p:cNvPr id="264" name="Google Shape;264;p8"/>
          <p:cNvGrpSpPr/>
          <p:nvPr/>
        </p:nvGrpSpPr>
        <p:grpSpPr>
          <a:xfrm>
            <a:off x="7969627" y="1938208"/>
            <a:ext cx="3426627" cy="1134250"/>
            <a:chOff x="11954439" y="2907313"/>
            <a:chExt cx="5139940" cy="1701375"/>
          </a:xfrm>
        </p:grpSpPr>
        <p:sp>
          <p:nvSpPr>
            <p:cNvPr id="265" name="Google Shape;265;p8"/>
            <p:cNvSpPr txBox="1"/>
            <p:nvPr/>
          </p:nvSpPr>
          <p:spPr>
            <a:xfrm>
              <a:off x="12814412" y="3547147"/>
              <a:ext cx="4235426" cy="10615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2"/>
                  </a:solidFill>
                  <a:latin typeface="Calibri"/>
                  <a:ea typeface="Calibri"/>
                  <a:cs typeface="Calibri"/>
                  <a:sym typeface="Calibri"/>
                </a:rPr>
                <a:t>The goal is to have the tested business process scenario pass or be identified to fix</a:t>
              </a:r>
              <a:endParaRPr sz="1333">
                <a:solidFill>
                  <a:schemeClr val="dk2"/>
                </a:solidFill>
                <a:latin typeface="Calibri"/>
                <a:ea typeface="Calibri"/>
                <a:cs typeface="Calibri"/>
                <a:sym typeface="Calibri"/>
              </a:endParaRPr>
            </a:p>
          </p:txBody>
        </p:sp>
        <p:sp>
          <p:nvSpPr>
            <p:cNvPr id="266" name="Google Shape;266;p8"/>
            <p:cNvSpPr txBox="1"/>
            <p:nvPr/>
          </p:nvSpPr>
          <p:spPr>
            <a:xfrm>
              <a:off x="12814412" y="2907313"/>
              <a:ext cx="4279967" cy="692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Follow </a:t>
              </a:r>
              <a:r>
                <a:rPr lang="en-US" sz="2400">
                  <a:solidFill>
                    <a:schemeClr val="accent1"/>
                  </a:solidFill>
                  <a:latin typeface="Calibri"/>
                  <a:ea typeface="Calibri"/>
                  <a:cs typeface="Calibri"/>
                  <a:sym typeface="Calibri"/>
                </a:rPr>
                <a:t>Test Scripts</a:t>
              </a:r>
              <a:endParaRPr sz="2400">
                <a:solidFill>
                  <a:schemeClr val="accent1"/>
                </a:solidFill>
                <a:latin typeface="Calibri"/>
                <a:ea typeface="Calibri"/>
                <a:cs typeface="Calibri"/>
                <a:sym typeface="Calibri"/>
              </a:endParaRPr>
            </a:p>
          </p:txBody>
        </p:sp>
        <p:sp>
          <p:nvSpPr>
            <p:cNvPr id="267" name="Google Shape;267;p8"/>
            <p:cNvSpPr/>
            <p:nvPr/>
          </p:nvSpPr>
          <p:spPr>
            <a:xfrm>
              <a:off x="11954439" y="3004666"/>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grpSp>
      <p:grpSp>
        <p:nvGrpSpPr>
          <p:cNvPr id="268" name="Google Shape;268;p8"/>
          <p:cNvGrpSpPr/>
          <p:nvPr/>
        </p:nvGrpSpPr>
        <p:grpSpPr>
          <a:xfrm>
            <a:off x="7969627" y="3139277"/>
            <a:ext cx="3426627" cy="1339370"/>
            <a:chOff x="11954439" y="4708915"/>
            <a:chExt cx="5139940" cy="2009055"/>
          </a:xfrm>
        </p:grpSpPr>
        <p:sp>
          <p:nvSpPr>
            <p:cNvPr id="269" name="Google Shape;269;p8"/>
            <p:cNvSpPr txBox="1"/>
            <p:nvPr/>
          </p:nvSpPr>
          <p:spPr>
            <a:xfrm>
              <a:off x="12814412" y="5348749"/>
              <a:ext cx="4235426" cy="1369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2"/>
                  </a:solidFill>
                  <a:latin typeface="Calibri"/>
                  <a:ea typeface="Calibri"/>
                  <a:cs typeface="Calibri"/>
                  <a:sym typeface="Calibri"/>
                </a:rPr>
                <a:t>In Azure DevOps, find the product backlog and mark the Testing task ‘DONE and update the ‘Remaining Work’ field to zero</a:t>
              </a:r>
              <a:endParaRPr sz="1333">
                <a:solidFill>
                  <a:schemeClr val="dk2"/>
                </a:solidFill>
                <a:latin typeface="Calibri"/>
                <a:ea typeface="Calibri"/>
                <a:cs typeface="Calibri"/>
                <a:sym typeface="Calibri"/>
              </a:endParaRPr>
            </a:p>
          </p:txBody>
        </p:sp>
        <p:sp>
          <p:nvSpPr>
            <p:cNvPr id="270" name="Google Shape;270;p8"/>
            <p:cNvSpPr txBox="1"/>
            <p:nvPr/>
          </p:nvSpPr>
          <p:spPr>
            <a:xfrm>
              <a:off x="12814412" y="4708915"/>
              <a:ext cx="4279967" cy="692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Testing </a:t>
              </a:r>
              <a:r>
                <a:rPr lang="en-US" sz="2400">
                  <a:solidFill>
                    <a:schemeClr val="accent1"/>
                  </a:solidFill>
                  <a:latin typeface="Calibri"/>
                  <a:ea typeface="Calibri"/>
                  <a:cs typeface="Calibri"/>
                  <a:sym typeface="Calibri"/>
                </a:rPr>
                <a:t>Successful?</a:t>
              </a:r>
              <a:endParaRPr sz="2400">
                <a:solidFill>
                  <a:schemeClr val="accent1"/>
                </a:solidFill>
                <a:latin typeface="Calibri"/>
                <a:ea typeface="Calibri"/>
                <a:cs typeface="Calibri"/>
                <a:sym typeface="Calibri"/>
              </a:endParaRPr>
            </a:p>
          </p:txBody>
        </p:sp>
        <p:sp>
          <p:nvSpPr>
            <p:cNvPr id="271" name="Google Shape;271;p8"/>
            <p:cNvSpPr/>
            <p:nvPr/>
          </p:nvSpPr>
          <p:spPr>
            <a:xfrm>
              <a:off x="11954439" y="4760839"/>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grpSp>
      <p:grpSp>
        <p:nvGrpSpPr>
          <p:cNvPr id="272" name="Google Shape;272;p8"/>
          <p:cNvGrpSpPr/>
          <p:nvPr/>
        </p:nvGrpSpPr>
        <p:grpSpPr>
          <a:xfrm>
            <a:off x="7969627" y="4401266"/>
            <a:ext cx="3765175" cy="1749610"/>
            <a:chOff x="11954439" y="6601899"/>
            <a:chExt cx="5647762" cy="2624414"/>
          </a:xfrm>
        </p:grpSpPr>
        <p:sp>
          <p:nvSpPr>
            <p:cNvPr id="273" name="Google Shape;273;p8"/>
            <p:cNvSpPr txBox="1"/>
            <p:nvPr/>
          </p:nvSpPr>
          <p:spPr>
            <a:xfrm>
              <a:off x="12814412" y="7241733"/>
              <a:ext cx="4235426" cy="1984580"/>
            </a:xfrm>
            <a:prstGeom prst="rect">
              <a:avLst/>
            </a:prstGeom>
            <a:noFill/>
            <a:ln>
              <a:noFill/>
            </a:ln>
          </p:spPr>
          <p:txBody>
            <a:bodyPr anchorCtr="0" anchor="t" bIns="45700" lIns="91425" spcFirstLastPara="1" rIns="91425" wrap="square" tIns="45700">
              <a:spAutoFit/>
            </a:bodyPr>
            <a:lstStyle/>
            <a:p>
              <a:pPr indent="-228611" lvl="0" marL="228611" marR="0" rtl="0" algn="l">
                <a:spcBef>
                  <a:spcPts val="0"/>
                </a:spcBef>
                <a:spcAft>
                  <a:spcPts val="0"/>
                </a:spcAft>
                <a:buClr>
                  <a:schemeClr val="dk2"/>
                </a:buClr>
                <a:buSzPts val="1333"/>
                <a:buFont typeface="Arial"/>
                <a:buChar char="•"/>
              </a:pPr>
              <a:r>
                <a:rPr lang="en-US" sz="1333">
                  <a:solidFill>
                    <a:schemeClr val="dk2"/>
                  </a:solidFill>
                  <a:latin typeface="Calibri"/>
                  <a:ea typeface="Calibri"/>
                  <a:cs typeface="Calibri"/>
                  <a:sym typeface="Calibri"/>
                </a:rPr>
                <a:t>Define if the issue is data or code related</a:t>
              </a:r>
              <a:endParaRPr/>
            </a:p>
            <a:p>
              <a:pPr indent="-228611" lvl="0" marL="228611" marR="0" rtl="0" algn="l">
                <a:spcBef>
                  <a:spcPts val="0"/>
                </a:spcBef>
                <a:spcAft>
                  <a:spcPts val="0"/>
                </a:spcAft>
                <a:buClr>
                  <a:schemeClr val="dk2"/>
                </a:buClr>
                <a:buSzPts val="1333"/>
                <a:buFont typeface="Arial"/>
                <a:buChar char="•"/>
              </a:pPr>
              <a:r>
                <a:rPr lang="en-US" sz="1333">
                  <a:solidFill>
                    <a:schemeClr val="dk2"/>
                  </a:solidFill>
                  <a:latin typeface="Calibri"/>
                  <a:ea typeface="Calibri"/>
                  <a:cs typeface="Calibri"/>
                  <a:sym typeface="Calibri"/>
                </a:rPr>
                <a:t>If the issues is code related, create a new ‘Bug’ backlog item and assign it to a developer</a:t>
              </a:r>
              <a:endParaRPr/>
            </a:p>
            <a:p>
              <a:pPr indent="0" lvl="0" marL="0" marR="0" rtl="0" algn="l">
                <a:spcBef>
                  <a:spcPts val="0"/>
                </a:spcBef>
                <a:spcAft>
                  <a:spcPts val="0"/>
                </a:spcAft>
                <a:buNone/>
              </a:pPr>
              <a:r>
                <a:t/>
              </a:r>
              <a:endParaRPr sz="1333">
                <a:solidFill>
                  <a:schemeClr val="dk2"/>
                </a:solidFill>
                <a:latin typeface="Calibri"/>
                <a:ea typeface="Calibri"/>
                <a:cs typeface="Calibri"/>
                <a:sym typeface="Calibri"/>
              </a:endParaRPr>
            </a:p>
          </p:txBody>
        </p:sp>
        <p:sp>
          <p:nvSpPr>
            <p:cNvPr id="274" name="Google Shape;274;p8"/>
            <p:cNvSpPr txBox="1"/>
            <p:nvPr/>
          </p:nvSpPr>
          <p:spPr>
            <a:xfrm>
              <a:off x="12814412" y="6601899"/>
              <a:ext cx="4787789" cy="6924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Testing </a:t>
              </a:r>
              <a:r>
                <a:rPr lang="en-US" sz="2400">
                  <a:solidFill>
                    <a:schemeClr val="accent1"/>
                  </a:solidFill>
                  <a:latin typeface="Calibri"/>
                  <a:ea typeface="Calibri"/>
                  <a:cs typeface="Calibri"/>
                  <a:sym typeface="Calibri"/>
                </a:rPr>
                <a:t>Unsuccessful?</a:t>
              </a:r>
              <a:endParaRPr sz="2400">
                <a:solidFill>
                  <a:schemeClr val="accent1"/>
                </a:solidFill>
                <a:latin typeface="Calibri"/>
                <a:ea typeface="Calibri"/>
                <a:cs typeface="Calibri"/>
                <a:sym typeface="Calibri"/>
              </a:endParaRPr>
            </a:p>
          </p:txBody>
        </p:sp>
        <p:sp>
          <p:nvSpPr>
            <p:cNvPr id="275" name="Google Shape;275;p8"/>
            <p:cNvSpPr/>
            <p:nvPr/>
          </p:nvSpPr>
          <p:spPr>
            <a:xfrm>
              <a:off x="11954439" y="6653823"/>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grpSp>
      <p:grpSp>
        <p:nvGrpSpPr>
          <p:cNvPr id="276" name="Google Shape;276;p8"/>
          <p:cNvGrpSpPr/>
          <p:nvPr/>
        </p:nvGrpSpPr>
        <p:grpSpPr>
          <a:xfrm>
            <a:off x="5196797" y="2277353"/>
            <a:ext cx="1777999" cy="2786431"/>
            <a:chOff x="11201401" y="2425232"/>
            <a:chExt cx="3797956" cy="5952052"/>
          </a:xfrm>
        </p:grpSpPr>
        <p:sp>
          <p:nvSpPr>
            <p:cNvPr id="277" name="Google Shape;277;p8"/>
            <p:cNvSpPr/>
            <p:nvPr/>
          </p:nvSpPr>
          <p:spPr>
            <a:xfrm>
              <a:off x="11201401" y="5734052"/>
              <a:ext cx="3797956" cy="2643232"/>
            </a:xfrm>
            <a:custGeom>
              <a:rect b="b" l="l" r="r" t="t"/>
              <a:pathLst>
                <a:path extrusionOk="0" h="2643232" w="3797956">
                  <a:moveTo>
                    <a:pt x="151943" y="0"/>
                  </a:moveTo>
                  <a:lnTo>
                    <a:pt x="3646014" y="0"/>
                  </a:lnTo>
                  <a:lnTo>
                    <a:pt x="3686688" y="102245"/>
                  </a:lnTo>
                  <a:cubicBezTo>
                    <a:pt x="3758713" y="302774"/>
                    <a:pt x="3797956" y="518931"/>
                    <a:pt x="3797956" y="744254"/>
                  </a:cubicBezTo>
                  <a:cubicBezTo>
                    <a:pt x="3797956" y="1793031"/>
                    <a:pt x="2947754" y="2643232"/>
                    <a:pt x="1898978" y="2643232"/>
                  </a:cubicBezTo>
                  <a:cubicBezTo>
                    <a:pt x="850202" y="2643232"/>
                    <a:pt x="0" y="1793031"/>
                    <a:pt x="0" y="744254"/>
                  </a:cubicBezTo>
                  <a:cubicBezTo>
                    <a:pt x="0" y="518931"/>
                    <a:pt x="39244" y="302774"/>
                    <a:pt x="111269" y="102245"/>
                  </a:cubicBezTo>
                  <a:close/>
                </a:path>
              </a:pathLst>
            </a:custGeom>
            <a:solidFill>
              <a:schemeClr val="accent1"/>
            </a:solidFill>
            <a:ln>
              <a:noFill/>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cxnSp>
          <p:nvCxnSpPr>
            <p:cNvPr id="278" name="Google Shape;278;p8"/>
            <p:cNvCxnSpPr/>
            <p:nvPr/>
          </p:nvCxnSpPr>
          <p:spPr>
            <a:xfrm>
              <a:off x="12286056" y="3130108"/>
              <a:ext cx="399784" cy="0"/>
            </a:xfrm>
            <a:prstGeom prst="straightConnector1">
              <a:avLst/>
            </a:prstGeom>
            <a:noFill/>
            <a:ln cap="flat" cmpd="sng" w="63500">
              <a:solidFill>
                <a:schemeClr val="accent2"/>
              </a:solidFill>
              <a:prstDash val="solid"/>
              <a:miter lim="800000"/>
              <a:headEnd len="sm" w="sm" type="none"/>
              <a:tailEnd len="sm" w="sm" type="none"/>
            </a:ln>
          </p:spPr>
        </p:cxnSp>
        <p:cxnSp>
          <p:nvCxnSpPr>
            <p:cNvPr id="279" name="Google Shape;279;p8"/>
            <p:cNvCxnSpPr/>
            <p:nvPr/>
          </p:nvCxnSpPr>
          <p:spPr>
            <a:xfrm>
              <a:off x="12286056" y="3434944"/>
              <a:ext cx="399784" cy="0"/>
            </a:xfrm>
            <a:prstGeom prst="straightConnector1">
              <a:avLst/>
            </a:prstGeom>
            <a:noFill/>
            <a:ln cap="flat" cmpd="sng" w="63500">
              <a:solidFill>
                <a:schemeClr val="accent2"/>
              </a:solidFill>
              <a:prstDash val="solid"/>
              <a:miter lim="800000"/>
              <a:headEnd len="sm" w="sm" type="none"/>
              <a:tailEnd len="sm" w="sm" type="none"/>
            </a:ln>
          </p:spPr>
        </p:cxnSp>
        <p:cxnSp>
          <p:nvCxnSpPr>
            <p:cNvPr id="280" name="Google Shape;280;p8"/>
            <p:cNvCxnSpPr/>
            <p:nvPr/>
          </p:nvCxnSpPr>
          <p:spPr>
            <a:xfrm>
              <a:off x="12286056" y="3739781"/>
              <a:ext cx="399784" cy="0"/>
            </a:xfrm>
            <a:prstGeom prst="straightConnector1">
              <a:avLst/>
            </a:prstGeom>
            <a:noFill/>
            <a:ln cap="flat" cmpd="sng" w="63500">
              <a:solidFill>
                <a:schemeClr val="accent2"/>
              </a:solidFill>
              <a:prstDash val="solid"/>
              <a:miter lim="800000"/>
              <a:headEnd len="sm" w="sm" type="none"/>
              <a:tailEnd len="sm" w="sm" type="none"/>
            </a:ln>
          </p:spPr>
        </p:cxnSp>
        <p:cxnSp>
          <p:nvCxnSpPr>
            <p:cNvPr id="281" name="Google Shape;281;p8"/>
            <p:cNvCxnSpPr/>
            <p:nvPr/>
          </p:nvCxnSpPr>
          <p:spPr>
            <a:xfrm>
              <a:off x="12286056" y="4044616"/>
              <a:ext cx="399784" cy="0"/>
            </a:xfrm>
            <a:prstGeom prst="straightConnector1">
              <a:avLst/>
            </a:prstGeom>
            <a:noFill/>
            <a:ln cap="flat" cmpd="sng" w="63500">
              <a:solidFill>
                <a:schemeClr val="accent2"/>
              </a:solidFill>
              <a:prstDash val="solid"/>
              <a:miter lim="800000"/>
              <a:headEnd len="sm" w="sm" type="none"/>
              <a:tailEnd len="sm" w="sm" type="none"/>
            </a:ln>
          </p:spPr>
        </p:cxnSp>
        <p:cxnSp>
          <p:nvCxnSpPr>
            <p:cNvPr id="282" name="Google Shape;282;p8"/>
            <p:cNvCxnSpPr/>
            <p:nvPr/>
          </p:nvCxnSpPr>
          <p:spPr>
            <a:xfrm>
              <a:off x="12286056" y="4349452"/>
              <a:ext cx="399784" cy="0"/>
            </a:xfrm>
            <a:prstGeom prst="straightConnector1">
              <a:avLst/>
            </a:prstGeom>
            <a:noFill/>
            <a:ln cap="flat" cmpd="sng" w="63500">
              <a:solidFill>
                <a:schemeClr val="accent2"/>
              </a:solidFill>
              <a:prstDash val="solid"/>
              <a:miter lim="800000"/>
              <a:headEnd len="sm" w="sm" type="none"/>
              <a:tailEnd len="sm" w="sm" type="none"/>
            </a:ln>
          </p:spPr>
        </p:cxnSp>
        <p:sp>
          <p:nvSpPr>
            <p:cNvPr id="283" name="Google Shape;283;p8"/>
            <p:cNvSpPr/>
            <p:nvPr/>
          </p:nvSpPr>
          <p:spPr>
            <a:xfrm>
              <a:off x="11201401" y="2425232"/>
              <a:ext cx="3797956" cy="5952052"/>
            </a:xfrm>
            <a:custGeom>
              <a:rect b="b" l="l" r="r" t="t"/>
              <a:pathLst>
                <a:path extrusionOk="0" h="5672381" w="3619500">
                  <a:moveTo>
                    <a:pt x="925294" y="0"/>
                  </a:moveTo>
                  <a:lnTo>
                    <a:pt x="2694207" y="0"/>
                  </a:lnTo>
                  <a:cubicBezTo>
                    <a:pt x="2794913" y="0"/>
                    <a:pt x="2876551" y="81638"/>
                    <a:pt x="2876551" y="182344"/>
                  </a:cubicBezTo>
                  <a:lnTo>
                    <a:pt x="2876550" y="182344"/>
                  </a:lnTo>
                  <a:cubicBezTo>
                    <a:pt x="2876550" y="283050"/>
                    <a:pt x="2794912" y="364688"/>
                    <a:pt x="2694206" y="364688"/>
                  </a:cubicBezTo>
                  <a:lnTo>
                    <a:pt x="2612232" y="364688"/>
                  </a:lnTo>
                  <a:lnTo>
                    <a:pt x="2612232" y="2242332"/>
                  </a:lnTo>
                  <a:lnTo>
                    <a:pt x="2672384" y="2271308"/>
                  </a:lnTo>
                  <a:cubicBezTo>
                    <a:pt x="3236529" y="2577770"/>
                    <a:pt x="3619500" y="3175477"/>
                    <a:pt x="3619500" y="3862631"/>
                  </a:cubicBezTo>
                  <a:cubicBezTo>
                    <a:pt x="3619500" y="4862128"/>
                    <a:pt x="2809247" y="5672381"/>
                    <a:pt x="1809750" y="5672381"/>
                  </a:cubicBezTo>
                  <a:cubicBezTo>
                    <a:pt x="810253" y="5672381"/>
                    <a:pt x="0" y="4862128"/>
                    <a:pt x="0" y="3862631"/>
                  </a:cubicBezTo>
                  <a:cubicBezTo>
                    <a:pt x="0" y="3175477"/>
                    <a:pt x="382971" y="2577770"/>
                    <a:pt x="947116" y="2271308"/>
                  </a:cubicBezTo>
                  <a:lnTo>
                    <a:pt x="1007269" y="2242331"/>
                  </a:lnTo>
                  <a:lnTo>
                    <a:pt x="1007269" y="364687"/>
                  </a:lnTo>
                  <a:lnTo>
                    <a:pt x="925294" y="364687"/>
                  </a:lnTo>
                  <a:cubicBezTo>
                    <a:pt x="837177" y="364687"/>
                    <a:pt x="763658" y="302183"/>
                    <a:pt x="746655" y="219092"/>
                  </a:cubicBezTo>
                  <a:lnTo>
                    <a:pt x="742950" y="182344"/>
                  </a:lnTo>
                  <a:lnTo>
                    <a:pt x="746655" y="145595"/>
                  </a:lnTo>
                  <a:cubicBezTo>
                    <a:pt x="763658" y="62504"/>
                    <a:pt x="837177" y="0"/>
                    <a:pt x="925294" y="0"/>
                  </a:cubicBezTo>
                  <a:close/>
                </a:path>
              </a:pathLst>
            </a:custGeom>
            <a:noFill/>
            <a:ln cap="flat" cmpd="sng" w="635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sp>
        <p:nvSpPr>
          <p:cNvPr id="284" name="Google Shape;284;p8"/>
          <p:cNvSpPr/>
          <p:nvPr/>
        </p:nvSpPr>
        <p:spPr>
          <a:xfrm>
            <a:off x="5782033" y="4013645"/>
            <a:ext cx="607527" cy="607527"/>
          </a:xfrm>
          <a:custGeom>
            <a:rect b="b" l="l" r="r" t="t"/>
            <a:pathLst>
              <a:path extrusionOk="0" h="176" w="176">
                <a:moveTo>
                  <a:pt x="88" y="80"/>
                </a:moveTo>
                <a:cubicBezTo>
                  <a:pt x="84" y="80"/>
                  <a:pt x="80" y="84"/>
                  <a:pt x="80" y="88"/>
                </a:cubicBezTo>
                <a:cubicBezTo>
                  <a:pt x="80" y="92"/>
                  <a:pt x="84" y="96"/>
                  <a:pt x="88" y="96"/>
                </a:cubicBezTo>
                <a:cubicBezTo>
                  <a:pt x="92" y="96"/>
                  <a:pt x="96" y="92"/>
                  <a:pt x="96" y="88"/>
                </a:cubicBezTo>
                <a:cubicBezTo>
                  <a:pt x="96" y="84"/>
                  <a:pt x="92" y="80"/>
                  <a:pt x="88" y="80"/>
                </a:cubicBezTo>
                <a:moveTo>
                  <a:pt x="176" y="88"/>
                </a:moveTo>
                <a:cubicBezTo>
                  <a:pt x="176" y="78"/>
                  <a:pt x="164" y="70"/>
                  <a:pt x="146" y="64"/>
                </a:cubicBezTo>
                <a:cubicBezTo>
                  <a:pt x="155" y="47"/>
                  <a:pt x="157" y="33"/>
                  <a:pt x="150" y="26"/>
                </a:cubicBezTo>
                <a:cubicBezTo>
                  <a:pt x="143" y="19"/>
                  <a:pt x="129" y="21"/>
                  <a:pt x="112" y="30"/>
                </a:cubicBezTo>
                <a:cubicBezTo>
                  <a:pt x="106" y="12"/>
                  <a:pt x="98" y="0"/>
                  <a:pt x="88" y="0"/>
                </a:cubicBezTo>
                <a:cubicBezTo>
                  <a:pt x="78" y="0"/>
                  <a:pt x="70" y="12"/>
                  <a:pt x="64" y="30"/>
                </a:cubicBezTo>
                <a:cubicBezTo>
                  <a:pt x="47" y="21"/>
                  <a:pt x="33" y="19"/>
                  <a:pt x="26" y="26"/>
                </a:cubicBezTo>
                <a:cubicBezTo>
                  <a:pt x="19" y="33"/>
                  <a:pt x="21" y="47"/>
                  <a:pt x="30" y="64"/>
                </a:cubicBezTo>
                <a:cubicBezTo>
                  <a:pt x="12" y="70"/>
                  <a:pt x="0" y="78"/>
                  <a:pt x="0" y="88"/>
                </a:cubicBezTo>
                <a:cubicBezTo>
                  <a:pt x="0" y="98"/>
                  <a:pt x="12" y="106"/>
                  <a:pt x="30" y="112"/>
                </a:cubicBezTo>
                <a:cubicBezTo>
                  <a:pt x="21" y="129"/>
                  <a:pt x="19" y="143"/>
                  <a:pt x="26" y="150"/>
                </a:cubicBezTo>
                <a:cubicBezTo>
                  <a:pt x="33" y="157"/>
                  <a:pt x="47" y="155"/>
                  <a:pt x="64" y="146"/>
                </a:cubicBezTo>
                <a:cubicBezTo>
                  <a:pt x="70" y="164"/>
                  <a:pt x="78" y="176"/>
                  <a:pt x="88" y="176"/>
                </a:cubicBezTo>
                <a:cubicBezTo>
                  <a:pt x="98" y="176"/>
                  <a:pt x="106" y="164"/>
                  <a:pt x="112" y="146"/>
                </a:cubicBezTo>
                <a:cubicBezTo>
                  <a:pt x="129" y="155"/>
                  <a:pt x="143" y="157"/>
                  <a:pt x="150" y="150"/>
                </a:cubicBezTo>
                <a:cubicBezTo>
                  <a:pt x="157" y="143"/>
                  <a:pt x="155" y="129"/>
                  <a:pt x="146" y="112"/>
                </a:cubicBezTo>
                <a:cubicBezTo>
                  <a:pt x="164" y="106"/>
                  <a:pt x="176" y="98"/>
                  <a:pt x="176" y="88"/>
                </a:cubicBezTo>
                <a:moveTo>
                  <a:pt x="8" y="88"/>
                </a:moveTo>
                <a:cubicBezTo>
                  <a:pt x="8" y="81"/>
                  <a:pt x="18" y="75"/>
                  <a:pt x="34" y="70"/>
                </a:cubicBezTo>
                <a:cubicBezTo>
                  <a:pt x="37" y="76"/>
                  <a:pt x="41" y="82"/>
                  <a:pt x="46" y="88"/>
                </a:cubicBezTo>
                <a:cubicBezTo>
                  <a:pt x="41" y="94"/>
                  <a:pt x="37" y="100"/>
                  <a:pt x="34" y="106"/>
                </a:cubicBezTo>
                <a:cubicBezTo>
                  <a:pt x="18" y="101"/>
                  <a:pt x="8" y="95"/>
                  <a:pt x="8" y="88"/>
                </a:cubicBezTo>
                <a:moveTo>
                  <a:pt x="56" y="75"/>
                </a:moveTo>
                <a:cubicBezTo>
                  <a:pt x="54" y="77"/>
                  <a:pt x="52" y="79"/>
                  <a:pt x="50" y="82"/>
                </a:cubicBezTo>
                <a:cubicBezTo>
                  <a:pt x="47" y="77"/>
                  <a:pt x="44" y="73"/>
                  <a:pt x="41" y="69"/>
                </a:cubicBezTo>
                <a:cubicBezTo>
                  <a:pt x="46" y="67"/>
                  <a:pt x="51" y="67"/>
                  <a:pt x="57" y="66"/>
                </a:cubicBezTo>
                <a:cubicBezTo>
                  <a:pt x="57" y="69"/>
                  <a:pt x="57" y="72"/>
                  <a:pt x="56" y="75"/>
                </a:cubicBezTo>
                <a:moveTo>
                  <a:pt x="57" y="110"/>
                </a:moveTo>
                <a:cubicBezTo>
                  <a:pt x="51" y="109"/>
                  <a:pt x="46" y="109"/>
                  <a:pt x="41" y="107"/>
                </a:cubicBezTo>
                <a:cubicBezTo>
                  <a:pt x="44" y="103"/>
                  <a:pt x="47" y="99"/>
                  <a:pt x="50" y="94"/>
                </a:cubicBezTo>
                <a:cubicBezTo>
                  <a:pt x="52" y="97"/>
                  <a:pt x="54" y="99"/>
                  <a:pt x="56" y="101"/>
                </a:cubicBezTo>
                <a:cubicBezTo>
                  <a:pt x="57" y="104"/>
                  <a:pt x="57" y="107"/>
                  <a:pt x="57" y="110"/>
                </a:cubicBezTo>
                <a:moveTo>
                  <a:pt x="31" y="145"/>
                </a:moveTo>
                <a:cubicBezTo>
                  <a:pt x="27" y="140"/>
                  <a:pt x="29" y="128"/>
                  <a:pt x="37" y="114"/>
                </a:cubicBezTo>
                <a:cubicBezTo>
                  <a:pt x="44" y="116"/>
                  <a:pt x="50" y="117"/>
                  <a:pt x="58" y="118"/>
                </a:cubicBezTo>
                <a:cubicBezTo>
                  <a:pt x="59" y="126"/>
                  <a:pt x="60" y="132"/>
                  <a:pt x="62" y="139"/>
                </a:cubicBezTo>
                <a:cubicBezTo>
                  <a:pt x="48" y="147"/>
                  <a:pt x="36" y="149"/>
                  <a:pt x="31" y="145"/>
                </a:cubicBezTo>
                <a:moveTo>
                  <a:pt x="58" y="58"/>
                </a:moveTo>
                <a:cubicBezTo>
                  <a:pt x="50" y="59"/>
                  <a:pt x="44" y="60"/>
                  <a:pt x="37" y="62"/>
                </a:cubicBezTo>
                <a:cubicBezTo>
                  <a:pt x="29" y="48"/>
                  <a:pt x="27" y="36"/>
                  <a:pt x="31" y="31"/>
                </a:cubicBezTo>
                <a:cubicBezTo>
                  <a:pt x="36" y="27"/>
                  <a:pt x="48" y="29"/>
                  <a:pt x="62" y="37"/>
                </a:cubicBezTo>
                <a:cubicBezTo>
                  <a:pt x="60" y="43"/>
                  <a:pt x="59" y="50"/>
                  <a:pt x="58" y="58"/>
                </a:cubicBezTo>
                <a:moveTo>
                  <a:pt x="110" y="57"/>
                </a:moveTo>
                <a:cubicBezTo>
                  <a:pt x="107" y="57"/>
                  <a:pt x="104" y="57"/>
                  <a:pt x="101" y="56"/>
                </a:cubicBezTo>
                <a:cubicBezTo>
                  <a:pt x="99" y="54"/>
                  <a:pt x="97" y="52"/>
                  <a:pt x="94" y="50"/>
                </a:cubicBezTo>
                <a:cubicBezTo>
                  <a:pt x="99" y="47"/>
                  <a:pt x="103" y="44"/>
                  <a:pt x="107" y="41"/>
                </a:cubicBezTo>
                <a:cubicBezTo>
                  <a:pt x="109" y="46"/>
                  <a:pt x="109" y="51"/>
                  <a:pt x="110" y="57"/>
                </a:cubicBezTo>
                <a:moveTo>
                  <a:pt x="88" y="8"/>
                </a:moveTo>
                <a:cubicBezTo>
                  <a:pt x="95" y="8"/>
                  <a:pt x="101" y="18"/>
                  <a:pt x="106" y="34"/>
                </a:cubicBezTo>
                <a:cubicBezTo>
                  <a:pt x="100" y="37"/>
                  <a:pt x="94" y="41"/>
                  <a:pt x="88" y="46"/>
                </a:cubicBezTo>
                <a:cubicBezTo>
                  <a:pt x="82" y="41"/>
                  <a:pt x="76" y="37"/>
                  <a:pt x="70" y="34"/>
                </a:cubicBezTo>
                <a:cubicBezTo>
                  <a:pt x="75" y="18"/>
                  <a:pt x="81" y="8"/>
                  <a:pt x="88" y="8"/>
                </a:cubicBezTo>
                <a:moveTo>
                  <a:pt x="69" y="41"/>
                </a:moveTo>
                <a:cubicBezTo>
                  <a:pt x="73" y="44"/>
                  <a:pt x="77" y="47"/>
                  <a:pt x="82" y="50"/>
                </a:cubicBezTo>
                <a:cubicBezTo>
                  <a:pt x="79" y="52"/>
                  <a:pt x="77" y="54"/>
                  <a:pt x="75" y="56"/>
                </a:cubicBezTo>
                <a:cubicBezTo>
                  <a:pt x="72" y="57"/>
                  <a:pt x="69" y="57"/>
                  <a:pt x="66" y="57"/>
                </a:cubicBezTo>
                <a:cubicBezTo>
                  <a:pt x="67" y="51"/>
                  <a:pt x="67" y="46"/>
                  <a:pt x="69" y="41"/>
                </a:cubicBezTo>
                <a:moveTo>
                  <a:pt x="66" y="119"/>
                </a:moveTo>
                <a:cubicBezTo>
                  <a:pt x="69" y="119"/>
                  <a:pt x="72" y="119"/>
                  <a:pt x="75" y="120"/>
                </a:cubicBezTo>
                <a:cubicBezTo>
                  <a:pt x="77" y="122"/>
                  <a:pt x="79" y="124"/>
                  <a:pt x="82" y="126"/>
                </a:cubicBezTo>
                <a:cubicBezTo>
                  <a:pt x="77" y="129"/>
                  <a:pt x="73" y="132"/>
                  <a:pt x="69" y="135"/>
                </a:cubicBezTo>
                <a:cubicBezTo>
                  <a:pt x="67" y="130"/>
                  <a:pt x="67" y="125"/>
                  <a:pt x="66" y="119"/>
                </a:cubicBezTo>
                <a:moveTo>
                  <a:pt x="88" y="168"/>
                </a:moveTo>
                <a:cubicBezTo>
                  <a:pt x="81" y="168"/>
                  <a:pt x="75" y="158"/>
                  <a:pt x="70" y="142"/>
                </a:cubicBezTo>
                <a:cubicBezTo>
                  <a:pt x="76" y="139"/>
                  <a:pt x="82" y="135"/>
                  <a:pt x="88" y="130"/>
                </a:cubicBezTo>
                <a:cubicBezTo>
                  <a:pt x="94" y="135"/>
                  <a:pt x="100" y="139"/>
                  <a:pt x="106" y="142"/>
                </a:cubicBezTo>
                <a:cubicBezTo>
                  <a:pt x="101" y="158"/>
                  <a:pt x="95" y="168"/>
                  <a:pt x="88" y="168"/>
                </a:cubicBezTo>
                <a:moveTo>
                  <a:pt x="107" y="135"/>
                </a:moveTo>
                <a:cubicBezTo>
                  <a:pt x="103" y="132"/>
                  <a:pt x="99" y="129"/>
                  <a:pt x="94" y="126"/>
                </a:cubicBezTo>
                <a:cubicBezTo>
                  <a:pt x="97" y="124"/>
                  <a:pt x="99" y="122"/>
                  <a:pt x="101" y="120"/>
                </a:cubicBezTo>
                <a:cubicBezTo>
                  <a:pt x="104" y="119"/>
                  <a:pt x="107" y="119"/>
                  <a:pt x="110" y="119"/>
                </a:cubicBezTo>
                <a:cubicBezTo>
                  <a:pt x="109" y="125"/>
                  <a:pt x="109" y="130"/>
                  <a:pt x="107" y="135"/>
                </a:cubicBezTo>
                <a:moveTo>
                  <a:pt x="112" y="98"/>
                </a:moveTo>
                <a:cubicBezTo>
                  <a:pt x="110" y="100"/>
                  <a:pt x="107" y="103"/>
                  <a:pt x="105" y="105"/>
                </a:cubicBezTo>
                <a:cubicBezTo>
                  <a:pt x="103" y="107"/>
                  <a:pt x="100" y="110"/>
                  <a:pt x="98" y="112"/>
                </a:cubicBezTo>
                <a:cubicBezTo>
                  <a:pt x="95" y="112"/>
                  <a:pt x="91" y="112"/>
                  <a:pt x="88" y="112"/>
                </a:cubicBezTo>
                <a:cubicBezTo>
                  <a:pt x="85" y="112"/>
                  <a:pt x="81" y="112"/>
                  <a:pt x="78" y="112"/>
                </a:cubicBezTo>
                <a:cubicBezTo>
                  <a:pt x="76" y="110"/>
                  <a:pt x="73" y="107"/>
                  <a:pt x="71" y="105"/>
                </a:cubicBezTo>
                <a:cubicBezTo>
                  <a:pt x="69" y="103"/>
                  <a:pt x="66" y="100"/>
                  <a:pt x="64" y="98"/>
                </a:cubicBezTo>
                <a:cubicBezTo>
                  <a:pt x="64" y="95"/>
                  <a:pt x="64" y="91"/>
                  <a:pt x="64" y="88"/>
                </a:cubicBezTo>
                <a:cubicBezTo>
                  <a:pt x="64" y="85"/>
                  <a:pt x="64" y="81"/>
                  <a:pt x="64" y="78"/>
                </a:cubicBezTo>
                <a:cubicBezTo>
                  <a:pt x="66" y="76"/>
                  <a:pt x="69" y="73"/>
                  <a:pt x="71" y="71"/>
                </a:cubicBezTo>
                <a:cubicBezTo>
                  <a:pt x="73" y="69"/>
                  <a:pt x="76" y="66"/>
                  <a:pt x="78" y="64"/>
                </a:cubicBezTo>
                <a:cubicBezTo>
                  <a:pt x="81" y="64"/>
                  <a:pt x="85" y="64"/>
                  <a:pt x="88" y="64"/>
                </a:cubicBezTo>
                <a:cubicBezTo>
                  <a:pt x="91" y="64"/>
                  <a:pt x="95" y="64"/>
                  <a:pt x="98" y="64"/>
                </a:cubicBezTo>
                <a:cubicBezTo>
                  <a:pt x="100" y="66"/>
                  <a:pt x="103" y="69"/>
                  <a:pt x="105" y="71"/>
                </a:cubicBezTo>
                <a:cubicBezTo>
                  <a:pt x="107" y="73"/>
                  <a:pt x="110" y="76"/>
                  <a:pt x="112" y="78"/>
                </a:cubicBezTo>
                <a:cubicBezTo>
                  <a:pt x="112" y="81"/>
                  <a:pt x="112" y="85"/>
                  <a:pt x="112" y="88"/>
                </a:cubicBezTo>
                <a:cubicBezTo>
                  <a:pt x="112" y="91"/>
                  <a:pt x="112" y="95"/>
                  <a:pt x="112" y="98"/>
                </a:cubicBezTo>
                <a:moveTo>
                  <a:pt x="145" y="31"/>
                </a:moveTo>
                <a:cubicBezTo>
                  <a:pt x="149" y="36"/>
                  <a:pt x="147" y="48"/>
                  <a:pt x="139" y="62"/>
                </a:cubicBezTo>
                <a:cubicBezTo>
                  <a:pt x="133" y="60"/>
                  <a:pt x="126" y="59"/>
                  <a:pt x="118" y="58"/>
                </a:cubicBezTo>
                <a:cubicBezTo>
                  <a:pt x="117" y="50"/>
                  <a:pt x="116" y="43"/>
                  <a:pt x="114" y="37"/>
                </a:cubicBezTo>
                <a:cubicBezTo>
                  <a:pt x="128" y="29"/>
                  <a:pt x="140" y="27"/>
                  <a:pt x="145" y="31"/>
                </a:cubicBezTo>
                <a:moveTo>
                  <a:pt x="126" y="82"/>
                </a:moveTo>
                <a:cubicBezTo>
                  <a:pt x="124" y="79"/>
                  <a:pt x="122" y="77"/>
                  <a:pt x="120" y="75"/>
                </a:cubicBezTo>
                <a:cubicBezTo>
                  <a:pt x="119" y="72"/>
                  <a:pt x="119" y="69"/>
                  <a:pt x="119" y="66"/>
                </a:cubicBezTo>
                <a:cubicBezTo>
                  <a:pt x="125" y="67"/>
                  <a:pt x="130" y="67"/>
                  <a:pt x="135" y="69"/>
                </a:cubicBezTo>
                <a:cubicBezTo>
                  <a:pt x="132" y="73"/>
                  <a:pt x="129" y="77"/>
                  <a:pt x="126" y="82"/>
                </a:cubicBezTo>
                <a:moveTo>
                  <a:pt x="126" y="94"/>
                </a:moveTo>
                <a:cubicBezTo>
                  <a:pt x="129" y="99"/>
                  <a:pt x="132" y="103"/>
                  <a:pt x="135" y="107"/>
                </a:cubicBezTo>
                <a:cubicBezTo>
                  <a:pt x="130" y="109"/>
                  <a:pt x="125" y="109"/>
                  <a:pt x="119" y="110"/>
                </a:cubicBezTo>
                <a:cubicBezTo>
                  <a:pt x="119" y="107"/>
                  <a:pt x="119" y="104"/>
                  <a:pt x="120" y="101"/>
                </a:cubicBezTo>
                <a:cubicBezTo>
                  <a:pt x="122" y="99"/>
                  <a:pt x="124" y="97"/>
                  <a:pt x="126" y="94"/>
                </a:cubicBezTo>
                <a:moveTo>
                  <a:pt x="145" y="145"/>
                </a:moveTo>
                <a:cubicBezTo>
                  <a:pt x="140" y="149"/>
                  <a:pt x="128" y="147"/>
                  <a:pt x="114" y="139"/>
                </a:cubicBezTo>
                <a:cubicBezTo>
                  <a:pt x="116" y="132"/>
                  <a:pt x="117" y="126"/>
                  <a:pt x="118" y="118"/>
                </a:cubicBezTo>
                <a:cubicBezTo>
                  <a:pt x="126" y="117"/>
                  <a:pt x="133" y="116"/>
                  <a:pt x="139" y="114"/>
                </a:cubicBezTo>
                <a:cubicBezTo>
                  <a:pt x="147" y="128"/>
                  <a:pt x="149" y="140"/>
                  <a:pt x="145" y="145"/>
                </a:cubicBezTo>
                <a:moveTo>
                  <a:pt x="142" y="106"/>
                </a:moveTo>
                <a:cubicBezTo>
                  <a:pt x="139" y="100"/>
                  <a:pt x="135" y="94"/>
                  <a:pt x="130" y="88"/>
                </a:cubicBezTo>
                <a:cubicBezTo>
                  <a:pt x="135" y="82"/>
                  <a:pt x="139" y="76"/>
                  <a:pt x="142" y="70"/>
                </a:cubicBezTo>
                <a:cubicBezTo>
                  <a:pt x="158" y="75"/>
                  <a:pt x="168" y="81"/>
                  <a:pt x="168" y="88"/>
                </a:cubicBezTo>
                <a:cubicBezTo>
                  <a:pt x="168" y="95"/>
                  <a:pt x="158" y="101"/>
                  <a:pt x="142" y="106"/>
                </a:cubicBezTo>
              </a:path>
            </a:pathLst>
          </a:custGeom>
          <a:solidFill>
            <a:schemeClr val="lt1"/>
          </a:solidFill>
          <a:ln>
            <a:noFill/>
          </a:ln>
        </p:spPr>
        <p:txBody>
          <a:bodyPr anchorCtr="0" anchor="t" bIns="30475" lIns="60950" spcFirstLastPara="1" rIns="60950" wrap="square" tIns="30475">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9"/>
          <p:cNvSpPr txBox="1"/>
          <p:nvPr/>
        </p:nvSpPr>
        <p:spPr>
          <a:xfrm>
            <a:off x="584200" y="365552"/>
            <a:ext cx="4787900" cy="92333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Azure Test Plans</a:t>
            </a:r>
            <a:br>
              <a:rPr lang="en-US" sz="4400">
                <a:solidFill>
                  <a:schemeClr val="dk1"/>
                </a:solidFill>
                <a:latin typeface="Calibri"/>
                <a:ea typeface="Calibri"/>
                <a:cs typeface="Calibri"/>
                <a:sym typeface="Calibri"/>
              </a:rPr>
            </a:br>
            <a:r>
              <a:rPr lang="en-US" sz="4400">
                <a:solidFill>
                  <a:schemeClr val="accent1"/>
                </a:solidFill>
                <a:latin typeface="Calibri"/>
                <a:ea typeface="Calibri"/>
                <a:cs typeface="Calibri"/>
                <a:sym typeface="Calibri"/>
              </a:rPr>
              <a:t>Test and Feedback</a:t>
            </a:r>
            <a:endParaRPr sz="4400">
              <a:solidFill>
                <a:schemeClr val="accent1"/>
              </a:solidFill>
              <a:latin typeface="Calibri"/>
              <a:ea typeface="Calibri"/>
              <a:cs typeface="Calibri"/>
              <a:sym typeface="Calibri"/>
            </a:endParaRPr>
          </a:p>
        </p:txBody>
      </p:sp>
      <p:grpSp>
        <p:nvGrpSpPr>
          <p:cNvPr id="290" name="Google Shape;290;p9"/>
          <p:cNvGrpSpPr/>
          <p:nvPr/>
        </p:nvGrpSpPr>
        <p:grpSpPr>
          <a:xfrm>
            <a:off x="1111627" y="2014407"/>
            <a:ext cx="3426627" cy="830997"/>
            <a:chOff x="11954439" y="2907313"/>
            <a:chExt cx="5139940" cy="1246496"/>
          </a:xfrm>
        </p:grpSpPr>
        <p:sp>
          <p:nvSpPr>
            <p:cNvPr id="291" name="Google Shape;291;p9"/>
            <p:cNvSpPr txBox="1"/>
            <p:nvPr/>
          </p:nvSpPr>
          <p:spPr>
            <a:xfrm>
              <a:off x="12814412" y="2907313"/>
              <a:ext cx="4279967" cy="12464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Browser</a:t>
              </a:r>
              <a:r>
                <a:rPr lang="en-US" sz="2400">
                  <a:solidFill>
                    <a:schemeClr val="accent1"/>
                  </a:solidFill>
                  <a:latin typeface="Calibri"/>
                  <a:ea typeface="Calibri"/>
                  <a:cs typeface="Calibri"/>
                  <a:sym typeface="Calibri"/>
                </a:rPr>
                <a:t> extension</a:t>
              </a:r>
              <a:endParaRPr/>
            </a:p>
            <a:p>
              <a:pPr indent="0" lvl="0" marL="0" marR="0" rtl="0" algn="l">
                <a:spcBef>
                  <a:spcPts val="0"/>
                </a:spcBef>
                <a:spcAft>
                  <a:spcPts val="0"/>
                </a:spcAft>
                <a:buNone/>
              </a:pPr>
              <a:r>
                <a:t/>
              </a:r>
              <a:endParaRPr sz="2400">
                <a:solidFill>
                  <a:schemeClr val="accent1"/>
                </a:solidFill>
                <a:latin typeface="Calibri"/>
                <a:ea typeface="Calibri"/>
                <a:cs typeface="Calibri"/>
                <a:sym typeface="Calibri"/>
              </a:endParaRPr>
            </a:p>
          </p:txBody>
        </p:sp>
        <p:sp>
          <p:nvSpPr>
            <p:cNvPr id="292" name="Google Shape;292;p9"/>
            <p:cNvSpPr/>
            <p:nvPr/>
          </p:nvSpPr>
          <p:spPr>
            <a:xfrm>
              <a:off x="11954439" y="3004666"/>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grpSp>
      <p:sp>
        <p:nvSpPr>
          <p:cNvPr id="293" name="Google Shape;293;p9"/>
          <p:cNvSpPr txBox="1"/>
          <p:nvPr/>
        </p:nvSpPr>
        <p:spPr>
          <a:xfrm>
            <a:off x="1714636" y="2414518"/>
            <a:ext cx="2823617" cy="7076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2"/>
                </a:solidFill>
                <a:latin typeface="Calibri"/>
                <a:ea typeface="Calibri"/>
                <a:cs typeface="Calibri"/>
                <a:sym typeface="Calibri"/>
              </a:rPr>
              <a:t>Available to use with testing functionality</a:t>
            </a:r>
            <a:endParaRPr/>
          </a:p>
          <a:p>
            <a:pPr indent="0" lvl="0" marL="0" marR="0" rtl="0" algn="l">
              <a:spcBef>
                <a:spcPts val="0"/>
              </a:spcBef>
              <a:spcAft>
                <a:spcPts val="0"/>
              </a:spcAft>
              <a:buNone/>
            </a:pPr>
            <a:r>
              <a:t/>
            </a:r>
            <a:endParaRPr sz="1333">
              <a:solidFill>
                <a:schemeClr val="dk2"/>
              </a:solidFill>
              <a:latin typeface="Calibri"/>
              <a:ea typeface="Calibri"/>
              <a:cs typeface="Calibri"/>
              <a:sym typeface="Calibri"/>
            </a:endParaRPr>
          </a:p>
        </p:txBody>
      </p:sp>
      <p:grpSp>
        <p:nvGrpSpPr>
          <p:cNvPr id="294" name="Google Shape;294;p9"/>
          <p:cNvGrpSpPr/>
          <p:nvPr/>
        </p:nvGrpSpPr>
        <p:grpSpPr>
          <a:xfrm>
            <a:off x="1111627" y="3616817"/>
            <a:ext cx="3426627" cy="1200329"/>
            <a:chOff x="11954439" y="2907313"/>
            <a:chExt cx="5139940" cy="1800494"/>
          </a:xfrm>
        </p:grpSpPr>
        <p:sp>
          <p:nvSpPr>
            <p:cNvPr id="295" name="Google Shape;295;p9"/>
            <p:cNvSpPr txBox="1"/>
            <p:nvPr/>
          </p:nvSpPr>
          <p:spPr>
            <a:xfrm>
              <a:off x="12814412" y="2907313"/>
              <a:ext cx="4279967" cy="18004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Browser</a:t>
              </a:r>
              <a:r>
                <a:rPr lang="en-US" sz="2400">
                  <a:solidFill>
                    <a:schemeClr val="accent1"/>
                  </a:solidFill>
                  <a:latin typeface="Calibri"/>
                  <a:ea typeface="Calibri"/>
                  <a:cs typeface="Calibri"/>
                  <a:sym typeface="Calibri"/>
                </a:rPr>
                <a:t> compatibility</a:t>
              </a:r>
              <a:endParaRPr/>
            </a:p>
            <a:p>
              <a:pPr indent="0" lvl="0" marL="0" marR="0" rtl="0" algn="l">
                <a:spcBef>
                  <a:spcPts val="0"/>
                </a:spcBef>
                <a:spcAft>
                  <a:spcPts val="0"/>
                </a:spcAft>
                <a:buNone/>
              </a:pPr>
              <a:r>
                <a:t/>
              </a:r>
              <a:endParaRPr sz="2400">
                <a:solidFill>
                  <a:schemeClr val="accent1"/>
                </a:solidFill>
                <a:latin typeface="Calibri"/>
                <a:ea typeface="Calibri"/>
                <a:cs typeface="Calibri"/>
                <a:sym typeface="Calibri"/>
              </a:endParaRPr>
            </a:p>
          </p:txBody>
        </p:sp>
        <p:sp>
          <p:nvSpPr>
            <p:cNvPr id="296" name="Google Shape;296;p9"/>
            <p:cNvSpPr/>
            <p:nvPr/>
          </p:nvSpPr>
          <p:spPr>
            <a:xfrm>
              <a:off x="11954439" y="3004666"/>
              <a:ext cx="542481" cy="542481"/>
            </a:xfrm>
            <a:prstGeom prst="ellipse">
              <a:avLst/>
            </a:prstGeom>
            <a:noFill/>
            <a:ln cap="flat" cmpd="sng" w="38100">
              <a:solidFill>
                <a:schemeClr val="accent1"/>
              </a:solidFill>
              <a:prstDash val="solid"/>
              <a:miter lim="800000"/>
              <a:headEnd len="sm" w="sm" type="none"/>
              <a:tailEnd len="sm" w="sm" type="none"/>
            </a:ln>
          </p:spPr>
          <p:txBody>
            <a:bodyPr anchorCtr="0" anchor="ctr" bIns="30475" lIns="60950" spcFirstLastPara="1" rIns="60950" wrap="square" tIns="3047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grpSp>
      <p:sp>
        <p:nvSpPr>
          <p:cNvPr id="297" name="Google Shape;297;p9"/>
          <p:cNvSpPr txBox="1"/>
          <p:nvPr/>
        </p:nvSpPr>
        <p:spPr>
          <a:xfrm>
            <a:off x="1714636" y="4354707"/>
            <a:ext cx="2823617" cy="7076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333">
                <a:solidFill>
                  <a:schemeClr val="dk2"/>
                </a:solidFill>
                <a:latin typeface="Calibri"/>
                <a:ea typeface="Calibri"/>
                <a:cs typeface="Calibri"/>
                <a:sym typeface="Calibri"/>
              </a:rPr>
              <a:t>Available to use with Chrome, Firefox and soon to be Edge</a:t>
            </a:r>
            <a:endParaRPr/>
          </a:p>
          <a:p>
            <a:pPr indent="0" lvl="0" marL="0" marR="0" rtl="0" algn="l">
              <a:spcBef>
                <a:spcPts val="0"/>
              </a:spcBef>
              <a:spcAft>
                <a:spcPts val="0"/>
              </a:spcAft>
              <a:buNone/>
            </a:pPr>
            <a:r>
              <a:t/>
            </a:r>
            <a:endParaRPr sz="1333">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2022-04-08T04:35:40Z</dcterms:created>
  <dc:creator>Yashwant Kumar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a7eb9f86-a54a-4b2e-906f-c31c138f50a3</vt:lpwstr>
  </property>
  <property fmtid="{D5CDD505-2E9C-101B-9397-08002B2CF9AE}" pid="3" name="HCLClassification">
    <vt:lpwstr>HCL_Cla5s_1nt3rnal</vt:lpwstr>
  </property>
  <property fmtid="{D5CDD505-2E9C-101B-9397-08002B2CF9AE}" pid="4" name="HCLClassD6">
    <vt:lpwstr>False</vt:lpwstr>
  </property>
</Properties>
</file>