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2" r:id="rId2"/>
    <p:sldId id="263" r:id="rId3"/>
    <p:sldId id="264" r:id="rId4"/>
    <p:sldId id="265" r:id="rId5"/>
    <p:sldId id="267" r:id="rId6"/>
    <p:sldId id="268" r:id="rId7"/>
    <p:sldId id="269" r:id="rId8"/>
    <p:sldId id="271" r:id="rId9"/>
    <p:sldId id="272" r:id="rId10"/>
    <p:sldId id="270" r:id="rId11"/>
    <p:sldId id="266" r:id="rId12"/>
    <p:sldId id="257" r:id="rId13"/>
    <p:sldId id="258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9FF"/>
    <a:srgbClr val="F1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3C168-C52B-4FED-937E-CC2F6BF73B19}" v="157" dt="2022-11-16T18:49:16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연지" userId="5d1a6b7c29cc421c" providerId="LiveId" clId="{1003C168-C52B-4FED-937E-CC2F6BF73B19}"/>
    <pc:docChg chg="undo custSel modSld">
      <pc:chgData name="김 연지" userId="5d1a6b7c29cc421c" providerId="LiveId" clId="{1003C168-C52B-4FED-937E-CC2F6BF73B19}" dt="2022-11-16T18:49:29.733" v="2192" actId="14100"/>
      <pc:docMkLst>
        <pc:docMk/>
      </pc:docMkLst>
      <pc:sldChg chg="addSp delSp mod">
        <pc:chgData name="김 연지" userId="5d1a6b7c29cc421c" providerId="LiveId" clId="{1003C168-C52B-4FED-937E-CC2F6BF73B19}" dt="2022-11-16T18:12:05.161" v="5" actId="22"/>
        <pc:sldMkLst>
          <pc:docMk/>
          <pc:sldMk cId="561880603" sldId="257"/>
        </pc:sldMkLst>
        <pc:spChg chg="add del">
          <ac:chgData name="김 연지" userId="5d1a6b7c29cc421c" providerId="LiveId" clId="{1003C168-C52B-4FED-937E-CC2F6BF73B19}" dt="2022-11-16T18:12:04.816" v="4" actId="478"/>
          <ac:spMkLst>
            <pc:docMk/>
            <pc:sldMk cId="561880603" sldId="257"/>
            <ac:spMk id="8" creationId="{28A53494-6B25-0C76-6261-862DB8A68867}"/>
          </ac:spMkLst>
        </pc:spChg>
        <pc:picChg chg="add del">
          <ac:chgData name="김 연지" userId="5d1a6b7c29cc421c" providerId="LiveId" clId="{1003C168-C52B-4FED-937E-CC2F6BF73B19}" dt="2022-11-16T18:12:05.161" v="5" actId="22"/>
          <ac:picMkLst>
            <pc:docMk/>
            <pc:sldMk cId="561880603" sldId="257"/>
            <ac:picMk id="7" creationId="{B66BC0AE-6453-994E-A135-7B8405326B00}"/>
          </ac:picMkLst>
        </pc:picChg>
      </pc:sldChg>
      <pc:sldChg chg="modSp mod">
        <pc:chgData name="김 연지" userId="5d1a6b7c29cc421c" providerId="LiveId" clId="{1003C168-C52B-4FED-937E-CC2F6BF73B19}" dt="2022-11-16T18:19:32.418" v="431"/>
        <pc:sldMkLst>
          <pc:docMk/>
          <pc:sldMk cId="1307165667" sldId="265"/>
        </pc:sldMkLst>
        <pc:spChg chg="mod">
          <ac:chgData name="김 연지" userId="5d1a6b7c29cc421c" providerId="LiveId" clId="{1003C168-C52B-4FED-937E-CC2F6BF73B19}" dt="2022-11-16T18:18:04.727" v="274" actId="1076"/>
          <ac:spMkLst>
            <pc:docMk/>
            <pc:sldMk cId="1307165667" sldId="265"/>
            <ac:spMk id="2" creationId="{733B059A-B9BF-217A-278D-3EEF31987868}"/>
          </ac:spMkLst>
        </pc:spChg>
        <pc:spChg chg="mod">
          <ac:chgData name="김 연지" userId="5d1a6b7c29cc421c" providerId="LiveId" clId="{1003C168-C52B-4FED-937E-CC2F6BF73B19}" dt="2022-11-16T18:19:32.418" v="431"/>
          <ac:spMkLst>
            <pc:docMk/>
            <pc:sldMk cId="1307165667" sldId="265"/>
            <ac:spMk id="3" creationId="{0D02E237-6FBD-217B-5293-B7DA98EDAE42}"/>
          </ac:spMkLst>
        </pc:spChg>
        <pc:spChg chg="mod">
          <ac:chgData name="김 연지" userId="5d1a6b7c29cc421c" providerId="LiveId" clId="{1003C168-C52B-4FED-937E-CC2F6BF73B19}" dt="2022-11-16T18:15:47.978" v="51" actId="1076"/>
          <ac:spMkLst>
            <pc:docMk/>
            <pc:sldMk cId="1307165667" sldId="265"/>
            <ac:spMk id="20" creationId="{2A843458-BFCA-B74B-E12F-3C43C8C74A63}"/>
          </ac:spMkLst>
        </pc:spChg>
        <pc:spChg chg="mod">
          <ac:chgData name="김 연지" userId="5d1a6b7c29cc421c" providerId="LiveId" clId="{1003C168-C52B-4FED-937E-CC2F6BF73B19}" dt="2022-11-16T18:17:57.257" v="271" actId="1076"/>
          <ac:spMkLst>
            <pc:docMk/>
            <pc:sldMk cId="1307165667" sldId="265"/>
            <ac:spMk id="23" creationId="{BD1DDFB4-DE44-4C93-B32A-6CB824F09CAF}"/>
          </ac:spMkLst>
        </pc:spChg>
        <pc:spChg chg="mod">
          <ac:chgData name="김 연지" userId="5d1a6b7c29cc421c" providerId="LiveId" clId="{1003C168-C52B-4FED-937E-CC2F6BF73B19}" dt="2022-11-16T18:17:59.686" v="272" actId="1076"/>
          <ac:spMkLst>
            <pc:docMk/>
            <pc:sldMk cId="1307165667" sldId="265"/>
            <ac:spMk id="24" creationId="{00000000-0000-0000-0000-000000000000}"/>
          </ac:spMkLst>
        </pc:spChg>
        <pc:cxnChg chg="mod">
          <ac:chgData name="김 연지" userId="5d1a6b7c29cc421c" providerId="LiveId" clId="{1003C168-C52B-4FED-937E-CC2F6BF73B19}" dt="2022-11-16T18:18:02.127" v="273" actId="1076"/>
          <ac:cxnSpMkLst>
            <pc:docMk/>
            <pc:sldMk cId="1307165667" sldId="265"/>
            <ac:cxnSpMk id="5" creationId="{4E6A5D29-8CBC-1144-E635-B985093CE1A0}"/>
          </ac:cxnSpMkLst>
        </pc:cxnChg>
        <pc:cxnChg chg="mod">
          <ac:chgData name="김 연지" userId="5d1a6b7c29cc421c" providerId="LiveId" clId="{1003C168-C52B-4FED-937E-CC2F6BF73B19}" dt="2022-11-16T18:18:07.176" v="275" actId="1076"/>
          <ac:cxnSpMkLst>
            <pc:docMk/>
            <pc:sldMk cId="1307165667" sldId="265"/>
            <ac:cxnSpMk id="6" creationId="{33E8B66A-72BE-677C-920C-3E05F3817E39}"/>
          </ac:cxnSpMkLst>
        </pc:cxnChg>
        <pc:cxnChg chg="mod">
          <ac:chgData name="김 연지" userId="5d1a6b7c29cc421c" providerId="LiveId" clId="{1003C168-C52B-4FED-937E-CC2F6BF73B19}" dt="2022-11-16T18:18:13.516" v="277" actId="1076"/>
          <ac:cxnSpMkLst>
            <pc:docMk/>
            <pc:sldMk cId="1307165667" sldId="265"/>
            <ac:cxnSpMk id="7" creationId="{193053CA-DDCF-161D-353A-2C174F66E48C}"/>
          </ac:cxnSpMkLst>
        </pc:cxnChg>
      </pc:sldChg>
      <pc:sldChg chg="addSp delSp mod">
        <pc:chgData name="김 연지" userId="5d1a6b7c29cc421c" providerId="LiveId" clId="{1003C168-C52B-4FED-937E-CC2F6BF73B19}" dt="2022-11-16T18:11:51.252" v="1" actId="22"/>
        <pc:sldMkLst>
          <pc:docMk/>
          <pc:sldMk cId="2529123569" sldId="266"/>
        </pc:sldMkLst>
        <pc:picChg chg="add del">
          <ac:chgData name="김 연지" userId="5d1a6b7c29cc421c" providerId="LiveId" clId="{1003C168-C52B-4FED-937E-CC2F6BF73B19}" dt="2022-11-16T18:11:51.252" v="1" actId="22"/>
          <ac:picMkLst>
            <pc:docMk/>
            <pc:sldMk cId="2529123569" sldId="266"/>
            <ac:picMk id="3" creationId="{B37FA84E-E70A-B726-439A-F3CF9B97AA7C}"/>
          </ac:picMkLst>
        </pc:picChg>
      </pc:sldChg>
      <pc:sldChg chg="addSp modSp mod">
        <pc:chgData name="김 연지" userId="5d1a6b7c29cc421c" providerId="LiveId" clId="{1003C168-C52B-4FED-937E-CC2F6BF73B19}" dt="2022-11-16T18:35:16.396" v="870" actId="1076"/>
        <pc:sldMkLst>
          <pc:docMk/>
          <pc:sldMk cId="284749120" sldId="267"/>
        </pc:sldMkLst>
        <pc:spChg chg="mod">
          <ac:chgData name="김 연지" userId="5d1a6b7c29cc421c" providerId="LiveId" clId="{1003C168-C52B-4FED-937E-CC2F6BF73B19}" dt="2022-11-16T18:23:16.114" v="444" actId="1076"/>
          <ac:spMkLst>
            <pc:docMk/>
            <pc:sldMk cId="284749120" sldId="267"/>
            <ac:spMk id="4" creationId="{8D7B0F99-73F7-0FA8-2330-08C67C259517}"/>
          </ac:spMkLst>
        </pc:spChg>
        <pc:spChg chg="mod">
          <ac:chgData name="김 연지" userId="5d1a6b7c29cc421c" providerId="LiveId" clId="{1003C168-C52B-4FED-937E-CC2F6BF73B19}" dt="2022-11-16T18:34:34.972" v="848"/>
          <ac:spMkLst>
            <pc:docMk/>
            <pc:sldMk cId="284749120" sldId="267"/>
            <ac:spMk id="6" creationId="{F4FBEC31-7933-0AAD-7935-C71E56EC8859}"/>
          </ac:spMkLst>
        </pc:spChg>
        <pc:spChg chg="mod">
          <ac:chgData name="김 연지" userId="5d1a6b7c29cc421c" providerId="LiveId" clId="{1003C168-C52B-4FED-937E-CC2F6BF73B19}" dt="2022-11-16T18:28:10.349" v="701" actId="1076"/>
          <ac:spMkLst>
            <pc:docMk/>
            <pc:sldMk cId="284749120" sldId="267"/>
            <ac:spMk id="7" creationId="{07FF322D-92D6-31D1-F7CC-6D7024129400}"/>
          </ac:spMkLst>
        </pc:spChg>
        <pc:spChg chg="mod">
          <ac:chgData name="김 연지" userId="5d1a6b7c29cc421c" providerId="LiveId" clId="{1003C168-C52B-4FED-937E-CC2F6BF73B19}" dt="2022-11-16T18:23:18.967" v="445" actId="1076"/>
          <ac:spMkLst>
            <pc:docMk/>
            <pc:sldMk cId="284749120" sldId="267"/>
            <ac:spMk id="8" creationId="{6BF86D49-F22B-8150-8928-96545B9EF546}"/>
          </ac:spMkLst>
        </pc:spChg>
        <pc:spChg chg="mod">
          <ac:chgData name="김 연지" userId="5d1a6b7c29cc421c" providerId="LiveId" clId="{1003C168-C52B-4FED-937E-CC2F6BF73B19}" dt="2022-11-16T18:31:13.272" v="712" actId="1076"/>
          <ac:spMkLst>
            <pc:docMk/>
            <pc:sldMk cId="284749120" sldId="267"/>
            <ac:spMk id="10" creationId="{39587DFC-E1C8-47BE-217E-DFC4EE265F62}"/>
          </ac:spMkLst>
        </pc:spChg>
        <pc:spChg chg="mod">
          <ac:chgData name="김 연지" userId="5d1a6b7c29cc421c" providerId="LiveId" clId="{1003C168-C52B-4FED-937E-CC2F6BF73B19}" dt="2022-11-16T18:23:22.241" v="447" actId="1076"/>
          <ac:spMkLst>
            <pc:docMk/>
            <pc:sldMk cId="284749120" sldId="267"/>
            <ac:spMk id="28" creationId="{F9CF5CF0-E6DB-F5D5-6B65-3E1746EF113C}"/>
          </ac:spMkLst>
        </pc:spChg>
        <pc:spChg chg="mod">
          <ac:chgData name="김 연지" userId="5d1a6b7c29cc421c" providerId="LiveId" clId="{1003C168-C52B-4FED-937E-CC2F6BF73B19}" dt="2022-11-16T18:24:39.176" v="496"/>
          <ac:spMkLst>
            <pc:docMk/>
            <pc:sldMk cId="284749120" sldId="267"/>
            <ac:spMk id="29" creationId="{9F38E713-2BC4-B577-9597-6E42E1840814}"/>
          </ac:spMkLst>
        </pc:spChg>
        <pc:spChg chg="mod">
          <ac:chgData name="김 연지" userId="5d1a6b7c29cc421c" providerId="LiveId" clId="{1003C168-C52B-4FED-937E-CC2F6BF73B19}" dt="2022-11-16T18:25:58.881" v="606" actId="20577"/>
          <ac:spMkLst>
            <pc:docMk/>
            <pc:sldMk cId="284749120" sldId="267"/>
            <ac:spMk id="37" creationId="{CAD7AAA9-7845-7924-09E9-45EE322A0756}"/>
          </ac:spMkLst>
        </pc:spChg>
        <pc:spChg chg="mod">
          <ac:chgData name="김 연지" userId="5d1a6b7c29cc421c" providerId="LiveId" clId="{1003C168-C52B-4FED-937E-CC2F6BF73B19}" dt="2022-11-16T18:24:02.408" v="453" actId="1076"/>
          <ac:spMkLst>
            <pc:docMk/>
            <pc:sldMk cId="284749120" sldId="267"/>
            <ac:spMk id="39" creationId="{0052DFCD-30DF-0AAC-A3B6-37473CC3F919}"/>
          </ac:spMkLst>
        </pc:spChg>
        <pc:spChg chg="mod">
          <ac:chgData name="김 연지" userId="5d1a6b7c29cc421c" providerId="LiveId" clId="{1003C168-C52B-4FED-937E-CC2F6BF73B19}" dt="2022-11-16T18:26:38.906" v="678" actId="20577"/>
          <ac:spMkLst>
            <pc:docMk/>
            <pc:sldMk cId="284749120" sldId="267"/>
            <ac:spMk id="45" creationId="{C1A7666A-71FA-3BA5-D026-2DEBCCA88BC3}"/>
          </ac:spMkLst>
        </pc:spChg>
        <pc:spChg chg="mod">
          <ac:chgData name="김 연지" userId="5d1a6b7c29cc421c" providerId="LiveId" clId="{1003C168-C52B-4FED-937E-CC2F6BF73B19}" dt="2022-11-16T18:27:58.499" v="697" actId="1076"/>
          <ac:spMkLst>
            <pc:docMk/>
            <pc:sldMk cId="284749120" sldId="267"/>
            <ac:spMk id="57" creationId="{9CF2C362-EE8A-DAC1-D80F-9AE0A18B952F}"/>
          </ac:spMkLst>
        </pc:spChg>
        <pc:spChg chg="mod">
          <ac:chgData name="김 연지" userId="5d1a6b7c29cc421c" providerId="LiveId" clId="{1003C168-C52B-4FED-937E-CC2F6BF73B19}" dt="2022-11-16T18:22:47.117" v="438" actId="14100"/>
          <ac:spMkLst>
            <pc:docMk/>
            <pc:sldMk cId="284749120" sldId="267"/>
            <ac:spMk id="90" creationId="{61DF8411-F74E-F813-F143-99F308D5C70F}"/>
          </ac:spMkLst>
        </pc:spChg>
        <pc:spChg chg="mod">
          <ac:chgData name="김 연지" userId="5d1a6b7c29cc421c" providerId="LiveId" clId="{1003C168-C52B-4FED-937E-CC2F6BF73B19}" dt="2022-11-16T18:34:55.104" v="864" actId="1076"/>
          <ac:spMkLst>
            <pc:docMk/>
            <pc:sldMk cId="284749120" sldId="267"/>
            <ac:spMk id="93" creationId="{74534FDA-61E0-0C47-2B71-9568D7D1B52C}"/>
          </ac:spMkLst>
        </pc:spChg>
        <pc:spChg chg="mod">
          <ac:chgData name="김 연지" userId="5d1a6b7c29cc421c" providerId="LiveId" clId="{1003C168-C52B-4FED-937E-CC2F6BF73B19}" dt="2022-11-16T18:35:11.505" v="869" actId="1076"/>
          <ac:spMkLst>
            <pc:docMk/>
            <pc:sldMk cId="284749120" sldId="267"/>
            <ac:spMk id="94" creationId="{B10A61E5-B9BE-1C69-9CEC-D28E840C19CC}"/>
          </ac:spMkLst>
        </pc:spChg>
        <pc:picChg chg="mod">
          <ac:chgData name="김 연지" userId="5d1a6b7c29cc421c" providerId="LiveId" clId="{1003C168-C52B-4FED-937E-CC2F6BF73B19}" dt="2022-11-16T18:30:52.152" v="708" actId="1076"/>
          <ac:picMkLst>
            <pc:docMk/>
            <pc:sldMk cId="284749120" sldId="267"/>
            <ac:picMk id="3" creationId="{B1DE50E1-226B-87B9-116E-AF8D58ED4ECD}"/>
          </ac:picMkLst>
        </pc:picChg>
        <pc:picChg chg="add mod">
          <ac:chgData name="김 연지" userId="5d1a6b7c29cc421c" providerId="LiveId" clId="{1003C168-C52B-4FED-937E-CC2F6BF73B19}" dt="2022-11-16T18:35:16.396" v="870" actId="1076"/>
          <ac:picMkLst>
            <pc:docMk/>
            <pc:sldMk cId="284749120" sldId="267"/>
            <ac:picMk id="5" creationId="{B620CC87-ED3C-A047-87EF-B098C1D17D8A}"/>
          </ac:picMkLst>
        </pc:picChg>
        <pc:picChg chg="mod">
          <ac:chgData name="김 연지" userId="5d1a6b7c29cc421c" providerId="LiveId" clId="{1003C168-C52B-4FED-937E-CC2F6BF73B19}" dt="2022-11-16T18:27:37.909" v="687" actId="1076"/>
          <ac:picMkLst>
            <pc:docMk/>
            <pc:sldMk cId="284749120" sldId="267"/>
            <ac:picMk id="55" creationId="{7052CFDD-BF10-D762-05DC-20B6AF78BC06}"/>
          </ac:picMkLst>
        </pc:picChg>
        <pc:cxnChg chg="mod">
          <ac:chgData name="김 연지" userId="5d1a6b7c29cc421c" providerId="LiveId" clId="{1003C168-C52B-4FED-937E-CC2F6BF73B19}" dt="2022-11-16T18:32:50.542" v="721" actId="1076"/>
          <ac:cxnSpMkLst>
            <pc:docMk/>
            <pc:sldMk cId="284749120" sldId="267"/>
            <ac:cxnSpMk id="96" creationId="{229A37CD-F871-254A-6E5F-5167B9D6E894}"/>
          </ac:cxnSpMkLst>
        </pc:cxnChg>
      </pc:sldChg>
      <pc:sldChg chg="delSp modSp mod">
        <pc:chgData name="김 연지" userId="5d1a6b7c29cc421c" providerId="LiveId" clId="{1003C168-C52B-4FED-937E-CC2F6BF73B19}" dt="2022-11-16T18:49:29.733" v="2192" actId="14100"/>
        <pc:sldMkLst>
          <pc:docMk/>
          <pc:sldMk cId="170924250" sldId="268"/>
        </pc:sldMkLst>
        <pc:spChg chg="mod">
          <ac:chgData name="김 연지" userId="5d1a6b7c29cc421c" providerId="LiveId" clId="{1003C168-C52B-4FED-937E-CC2F6BF73B19}" dt="2022-11-16T18:47:29.425" v="2119" actId="1076"/>
          <ac:spMkLst>
            <pc:docMk/>
            <pc:sldMk cId="170924250" sldId="268"/>
            <ac:spMk id="5" creationId="{7CE23E68-4B8A-B67A-414F-9F7CC34A8F40}"/>
          </ac:spMkLst>
        </pc:spChg>
        <pc:spChg chg="mod">
          <ac:chgData name="김 연지" userId="5d1a6b7c29cc421c" providerId="LiveId" clId="{1003C168-C52B-4FED-937E-CC2F6BF73B19}" dt="2022-11-16T18:36:46.103" v="880"/>
          <ac:spMkLst>
            <pc:docMk/>
            <pc:sldMk cId="170924250" sldId="268"/>
            <ac:spMk id="13" creationId="{2A843458-BFCA-B74B-E12F-3C43C8C74A63}"/>
          </ac:spMkLst>
        </pc:spChg>
        <pc:spChg chg="mod">
          <ac:chgData name="김 연지" userId="5d1a6b7c29cc421c" providerId="LiveId" clId="{1003C168-C52B-4FED-937E-CC2F6BF73B19}" dt="2022-11-16T18:47:55.223" v="2122" actId="2710"/>
          <ac:spMkLst>
            <pc:docMk/>
            <pc:sldMk cId="170924250" sldId="268"/>
            <ac:spMk id="26" creationId="{1567CA02-6770-8163-927F-FA12BCD7344D}"/>
          </ac:spMkLst>
        </pc:spChg>
        <pc:spChg chg="mod">
          <ac:chgData name="김 연지" userId="5d1a6b7c29cc421c" providerId="LiveId" clId="{1003C168-C52B-4FED-937E-CC2F6BF73B19}" dt="2022-11-16T18:49:29.733" v="2192" actId="14100"/>
          <ac:spMkLst>
            <pc:docMk/>
            <pc:sldMk cId="170924250" sldId="268"/>
            <ac:spMk id="27" creationId="{1BA4E571-C41F-CB23-9500-08F37E1D9722}"/>
          </ac:spMkLst>
        </pc:spChg>
        <pc:spChg chg="del">
          <ac:chgData name="김 연지" userId="5d1a6b7c29cc421c" providerId="LiveId" clId="{1003C168-C52B-4FED-937E-CC2F6BF73B19}" dt="2022-11-16T18:43:23.816" v="1594" actId="478"/>
          <ac:spMkLst>
            <pc:docMk/>
            <pc:sldMk cId="170924250" sldId="268"/>
            <ac:spMk id="35" creationId="{045241E9-910A-DBBD-000B-2D68C903F547}"/>
          </ac:spMkLst>
        </pc:spChg>
        <pc:spChg chg="del">
          <ac:chgData name="김 연지" userId="5d1a6b7c29cc421c" providerId="LiveId" clId="{1003C168-C52B-4FED-937E-CC2F6BF73B19}" dt="2022-11-16T18:43:25.584" v="1595" actId="478"/>
          <ac:spMkLst>
            <pc:docMk/>
            <pc:sldMk cId="170924250" sldId="268"/>
            <ac:spMk id="40" creationId="{E3A4348A-1136-240B-91D2-2EEBAC32F8CA}"/>
          </ac:spMkLst>
        </pc:spChg>
        <pc:spChg chg="mod">
          <ac:chgData name="김 연지" userId="5d1a6b7c29cc421c" providerId="LiveId" clId="{1003C168-C52B-4FED-937E-CC2F6BF73B19}" dt="2022-11-16T18:46:10.862" v="2055" actId="1076"/>
          <ac:spMkLst>
            <pc:docMk/>
            <pc:sldMk cId="170924250" sldId="268"/>
            <ac:spMk id="41" creationId="{7686630E-4B1C-42EA-D358-42A2A29D96C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5875">
              <a:solidFill>
                <a:schemeClr val="tx2"/>
              </a:solidFill>
              <a:prstDash val="sysDash"/>
            </a:ln>
            <a:effectLst/>
          </c:spPr>
          <c:marker>
            <c:symbol val="none"/>
          </c:marker>
          <c:dPt>
            <c:idx val="5"/>
            <c:bubble3D val="0"/>
            <c:spPr>
              <a:ln w="15875">
                <a:solidFill>
                  <a:schemeClr val="tx2"/>
                </a:solidFill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6689FF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B8-4EE3-A5BF-8F1C02A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411824"/>
        <c:axId val="313412368"/>
      </c:lineChart>
      <c:catAx>
        <c:axId val="31341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3412368"/>
        <c:crosses val="autoZero"/>
        <c:auto val="1"/>
        <c:lblAlgn val="ctr"/>
        <c:lblOffset val="100"/>
        <c:noMultiLvlLbl val="0"/>
      </c:catAx>
      <c:valAx>
        <c:axId val="313412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1341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F58005E-F7DC-A021-53FE-BC31D16D4D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82E86-D6D0-B7D4-7E5E-6312490E86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AA689-F8D9-4D9D-B4CD-7A233E9C8BB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7D10F-6441-AAF8-AAD3-501BF044D6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09AAD-E2FB-2979-A252-6205F98E6A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770D5-B4BC-4BDF-B6BC-CE29F8675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11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ED30-1C3A-48C8-B974-8ED5791D0DD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806FF-B31C-45BE-81AC-12D1CD168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6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909B7-C7F2-4FA1-AB13-68ACCC99454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5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B254E3DE-1F7B-94BB-6FD5-72299F3BA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C3D2EED2-EE73-664A-345C-D54442A44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C20195C-35FE-77E7-3D4F-94DA24A39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753584-5D98-429F-BD85-3811381A8867}" type="slidenum">
              <a:rPr lang="ko-KR" altLang="en-US" smtClean="0"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9BC41C3E-8D79-95EE-5074-6C621AA8D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F3B8FC27-F390-DD87-BCCD-166ECCFAF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87CF5CF6-DAF3-B20E-9A74-6F27D5EC8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F6FDF4-9FF1-4E0E-88C7-0E985B9CE19F}" type="slidenum">
              <a:rPr lang="ko-KR" altLang="en-US" smtClean="0"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9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log.naver.com/rapop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451925-DC9B-B9DA-26EE-C57A33AD9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91720"/>
              </p:ext>
            </p:extLst>
          </p:nvPr>
        </p:nvGraphicFramePr>
        <p:xfrm>
          <a:off x="184" y="414338"/>
          <a:ext cx="12191634" cy="6443662"/>
        </p:xfrm>
        <a:graphic>
          <a:graphicData uri="http://schemas.openxmlformats.org/drawingml/2006/table">
            <a:tbl>
              <a:tblPr/>
              <a:tblGrid>
                <a:gridCol w="750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6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06">
                <a:tc rowSpan="3"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9" marR="74669" marT="37331" marB="3733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공모 분야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택일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분야별 중복 접수 가능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200" dirty="0"/>
                        <a:t>                                                                          </a:t>
                      </a:r>
                      <a:endParaRPr lang="ko-KR" sz="1200" dirty="0"/>
                    </a:p>
                  </a:txBody>
                  <a:tcPr marL="74669" marR="74669" marT="37331" marB="373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 l="-26933" t="-2198" r="-308" b="-1579121"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아이디어명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인천 관광지의 실시간 상황 공유 기능을 통한 관광 효과 및 관광객 만족도 증대 </a:t>
                      </a:r>
                    </a:p>
                  </a:txBody>
                  <a:tcPr marL="74669" marR="74669" marT="37331" marB="373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 데이터∙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ICT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1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공모전 블로그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  <a:hlinkClick r:id="rId4"/>
                        </a:rPr>
                        <a:t>https://blog.naver.com/rapop/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또는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 Open API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(https://api.incheoneasy.com)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 참고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*  한국관광공사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데이터랩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(datalab.visitkorea.or.kr)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등 기타 관광 분야 공공데이터 등 활용 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복합 가능</a:t>
                      </a:r>
                    </a:p>
                  </a:txBody>
                  <a:tcPr marL="74669" marR="74669" marT="37331" marB="373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82">
                <a:tc rowSpan="3"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9" marR="74669" marT="37331" marB="3733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지원자 구분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*대학생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대학원생</a:t>
                      </a: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부문은 재학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휴학 증명서 제출 필요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200" dirty="0"/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 l="-89620" t="-224370" r="-233772" b="-961345"/>
                      </a:stretch>
                    </a:blip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1998-07-15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성명 </a:t>
                      </a:r>
                    </a:p>
                  </a:txBody>
                  <a:tcPr marL="74669" marR="74669" marT="37331" marB="373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허찬영</a:t>
                      </a: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*팀장이</a:t>
                      </a: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청소년일 경우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청소년 팀원만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가능</a:t>
                      </a: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팀원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김연지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2000/01/18 / 010-9015-6967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팀원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왕소진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2000/07/15 / 010-7224-6373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팀원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임준형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2000/04/27 / 010-2460-8890</a:t>
                      </a:r>
                    </a:p>
                    <a:p>
                      <a:pPr marL="0" marR="0" lvl="0" indent="0" algn="r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연락처 순으로 기재</a:t>
                      </a: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</a:p>
                  </a:txBody>
                  <a:tcPr marL="74669" marR="74669" marT="37331" marB="373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010-2629-3207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842" marR="37842" marT="10385" marB="1038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22">
                <a:tc gridSpan="5"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제출서류 및 유의사항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참가 횟수는 접수 기간 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주제별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회로 제한됩니다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그리고 자유주제까지 최대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회만 접수 가능합니다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 기간 내에는 수정해서 다시 접수 가능합니다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재접수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횟수 제한은 없고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 기간 내 계속 가능합니다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 확인은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공모전 마감일 이후 일괄로 진행되고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이전에는 확인하지 않습니다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접수 시에는 메일 제목과 파일명을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주제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1)__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연락처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/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주제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2)_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연락처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/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자유주제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연락처로 기재합니다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주제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1)_01073393734 /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자유주제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)_01071273734   *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주제명은 기재하지 않으며 유형을 기재해주세요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*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메일 제목과 파일명 오류시에도 심사는 진행되나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감점 요소일 수 있습니다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5)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아이디어 기획서 내 접수자를 알 수 있는 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 번호가 기재될 경우 심사에서 제외됩니다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6)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접수작을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심사한 심사위원 정보와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접수작에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대한 구체적인 심사 점수는 공개되지 않습니다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9" marR="74669" marT="37331" marB="3733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3568">
                <a:tc gridSpan="5"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eaLnBrk="0" fontAlgn="base" hangingPunct="0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위와 같이 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인천 스마트관광 데이터 아이디어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공모전」에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참가하고자 첨부의 내용과 함께 신청합니다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 수집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제공 동의서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응모각서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아이디어 기획서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모든 서류를 합쳐서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pdf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로 제출합니다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*대학생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대학원생 부문은 재학 또는 휴학증명서 별도 파일첨부 제출</a:t>
                      </a:r>
                    </a:p>
                    <a:p>
                      <a:pPr marL="0" marR="0" lvl="0" indent="0" algn="l" defTabSz="1319213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1319213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  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  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            신청자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허찬영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1319213" rtl="0" eaLnBrk="1" fontAlgn="base" latinLnBrk="0" hangingPunct="1">
                        <a:lnSpc>
                          <a:spcPct val="90000"/>
                        </a:lnSpc>
                        <a:spcBef>
                          <a:spcPts val="14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*서명은 이미지로 삽입해도 됩니다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서명을 하지 않고 제출했을 경우에는 서명을 한 것으로 간주합니다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9" marR="74669" marT="37331" marB="37331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36" name="Rectangle 10">
            <a:extLst>
              <a:ext uri="{FF2B5EF4-FFF2-40B4-BE49-F238E27FC236}">
                <a16:creationId xmlns:a16="http://schemas.microsoft.com/office/drawing/2014/main" id="{51F7E3AC-6454-3265-6A7D-96751459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2" y="82266"/>
            <a:ext cx="3832459" cy="328937"/>
          </a:xfrm>
          <a:prstGeom prst="rect">
            <a:avLst/>
          </a:prstGeom>
          <a:noFill/>
          <a:ln>
            <a:noFill/>
          </a:ln>
        </p:spPr>
        <p:txBody>
          <a:bodyPr wrap="none" lIns="51435" tIns="25718" rIns="51435" bIns="25718" anchor="ctr">
            <a:spAutoFit/>
          </a:bodyPr>
          <a:lstStyle>
            <a:lvl1pPr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ko-KR" altLang="ko-KR" sz="692" b="1" dirty="0">
                <a:solidFill>
                  <a:srgbClr val="000000"/>
                </a:solidFill>
                <a:latin typeface="+mn-ea"/>
              </a:rPr>
              <a:t>  </a:t>
            </a:r>
            <a:endParaRPr lang="ko-KR" altLang="ko-KR" sz="415" dirty="0">
              <a:latin typeface="+mn-ea"/>
            </a:endParaRPr>
          </a:p>
          <a:p>
            <a:pPr>
              <a:defRPr/>
            </a:pPr>
            <a:r>
              <a:rPr lang="ko-KR" altLang="en-US" sz="1108" b="1" u="sng" dirty="0">
                <a:latin typeface="+mn-ea"/>
              </a:rPr>
              <a:t>접수 번호 </a:t>
            </a:r>
            <a:r>
              <a:rPr lang="en-US" altLang="ko-KR" sz="1108" b="1" u="sng" dirty="0">
                <a:latin typeface="+mn-ea"/>
              </a:rPr>
              <a:t>: </a:t>
            </a:r>
            <a:r>
              <a:rPr lang="ko-KR" altLang="en-US" sz="831" b="1" u="sng" dirty="0">
                <a:solidFill>
                  <a:srgbClr val="999999"/>
                </a:solidFill>
                <a:latin typeface="+mn-ea"/>
              </a:rPr>
              <a:t>접수 번호는 주최 기관에서 작성하며</a:t>
            </a:r>
            <a:r>
              <a:rPr lang="en-US" altLang="ko-KR" sz="831" b="1" u="sng" dirty="0">
                <a:solidFill>
                  <a:srgbClr val="999999"/>
                </a:solidFill>
                <a:latin typeface="+mn-ea"/>
              </a:rPr>
              <a:t>, </a:t>
            </a:r>
            <a:r>
              <a:rPr lang="ko-KR" altLang="en-US" sz="831" b="1" u="sng" dirty="0">
                <a:solidFill>
                  <a:srgbClr val="999999"/>
                </a:solidFill>
                <a:latin typeface="+mn-ea"/>
              </a:rPr>
              <a:t>접수순으로 부여합니다</a:t>
            </a:r>
            <a:r>
              <a:rPr lang="en-US" altLang="ko-KR" sz="831" b="1" u="sng" dirty="0">
                <a:solidFill>
                  <a:srgbClr val="999999"/>
                </a:solidFill>
                <a:latin typeface="+mn-ea"/>
              </a:rPr>
              <a:t>.</a:t>
            </a:r>
            <a:r>
              <a:rPr lang="en-US" altLang="ko-KR" sz="554" dirty="0">
                <a:solidFill>
                  <a:srgbClr val="000000"/>
                </a:solidFill>
                <a:latin typeface="+mn-ea"/>
              </a:rPr>
              <a:t>  </a:t>
            </a:r>
            <a:endParaRPr lang="en-US" altLang="ko-KR" sz="415" dirty="0">
              <a:latin typeface="+mn-ea"/>
            </a:endParaRPr>
          </a:p>
        </p:txBody>
      </p:sp>
      <p:sp>
        <p:nvSpPr>
          <p:cNvPr id="4137" name="Rectangle 10">
            <a:extLst>
              <a:ext uri="{FF2B5EF4-FFF2-40B4-BE49-F238E27FC236}">
                <a16:creationId xmlns:a16="http://schemas.microsoft.com/office/drawing/2014/main" id="{E0D1B1FF-77C2-086A-4D79-6F26BA08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" y="49457"/>
            <a:ext cx="7714933" cy="371578"/>
          </a:xfrm>
          <a:prstGeom prst="rect">
            <a:avLst/>
          </a:prstGeom>
          <a:noFill/>
          <a:ln>
            <a:noFill/>
          </a:ln>
        </p:spPr>
        <p:txBody>
          <a:bodyPr wrap="none" lIns="51435" tIns="25718" rIns="51435" bIns="25718">
            <a:spAutoFit/>
          </a:bodyPr>
          <a:lstStyle>
            <a:lvl1pPr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ko-KR" altLang="en-US" sz="2077" b="1" dirty="0">
                <a:solidFill>
                  <a:srgbClr val="000000"/>
                </a:solidFill>
                <a:latin typeface="+mn-ea"/>
              </a:rPr>
              <a:t>「</a:t>
            </a:r>
            <a:r>
              <a:rPr lang="en-US" altLang="ko-KR" sz="2077" b="1" dirty="0">
                <a:solidFill>
                  <a:srgbClr val="000000"/>
                </a:solidFill>
                <a:latin typeface="+mn-ea"/>
              </a:rPr>
              <a:t>2022 </a:t>
            </a:r>
            <a:r>
              <a:rPr lang="ko-KR" altLang="en-US" sz="2077" b="1" dirty="0">
                <a:solidFill>
                  <a:srgbClr val="000000"/>
                </a:solidFill>
                <a:latin typeface="+mn-ea"/>
              </a:rPr>
              <a:t>인천 스마트관광 데이터 아이디어 공모전」 참가신청서</a:t>
            </a:r>
            <a:r>
              <a:rPr lang="ko-KR" altLang="ko-KR" sz="2077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77" b="1" dirty="0">
                <a:solidFill>
                  <a:srgbClr val="000000"/>
                </a:solidFill>
                <a:latin typeface="+mn-ea"/>
              </a:rPr>
              <a:t>  </a:t>
            </a:r>
            <a:endParaRPr lang="en-US" altLang="ko-KR" sz="2077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D42D4B38-DEA6-64DE-229E-D803F908AA41}"/>
              </a:ext>
            </a:extLst>
          </p:cNvPr>
          <p:cNvSpPr/>
          <p:nvPr/>
        </p:nvSpPr>
        <p:spPr>
          <a:xfrm>
            <a:off x="127000" y="889000"/>
            <a:ext cx="11938000" cy="5749402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8541935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F09D24-C746-FEC7-8B43-9C7BDD84127B}"/>
              </a:ext>
            </a:extLst>
          </p:cNvPr>
          <p:cNvSpPr/>
          <p:nvPr/>
        </p:nvSpPr>
        <p:spPr>
          <a:xfrm>
            <a:off x="229531" y="994325"/>
            <a:ext cx="5367044" cy="3789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E23E68-4B8A-B67A-414F-9F7CC34A8F40}"/>
              </a:ext>
            </a:extLst>
          </p:cNvPr>
          <p:cNvSpPr/>
          <p:nvPr/>
        </p:nvSpPr>
        <p:spPr>
          <a:xfrm>
            <a:off x="266966" y="4945406"/>
            <a:ext cx="553720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제주도 실시간 </a:t>
            </a:r>
            <a:r>
              <a:rPr lang="ko-KR" altLang="en-US" sz="1400" b="1" dirty="0" err="1">
                <a:solidFill>
                  <a:srgbClr val="44546A"/>
                </a:solidFill>
              </a:rPr>
              <a:t>관광지혼잡도분석서비스</a:t>
            </a:r>
            <a:r>
              <a:rPr lang="ko-KR" altLang="en-US" sz="1400" b="1" dirty="0">
                <a:solidFill>
                  <a:srgbClr val="44546A"/>
                </a:solidFill>
              </a:rPr>
              <a:t> 사례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/>
              <a:t>현재 제주도에서 통신사 데이터기반 실시간 관광지 혼잡도 분석을 통해</a:t>
            </a:r>
            <a:endParaRPr lang="en-US" altLang="ko-KR" sz="12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/>
              <a:t> </a:t>
            </a:r>
            <a:endParaRPr lang="en-US" altLang="ko-KR" sz="12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/>
              <a:t>제주도 관광지의 혼잡도 여부를 알려주는 서비스가 존재함을 확인했습니다</a:t>
            </a:r>
            <a:r>
              <a:rPr lang="en-US" altLang="ko-KR" sz="1200" dirty="0"/>
              <a:t>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100" dirty="0"/>
          </a:p>
        </p:txBody>
      </p:sp>
      <p:sp>
        <p:nvSpPr>
          <p:cNvPr id="33" name="사각형: 둥근 모서리 17">
            <a:extLst>
              <a:ext uri="{FF2B5EF4-FFF2-40B4-BE49-F238E27FC236}">
                <a16:creationId xmlns:a16="http://schemas.microsoft.com/office/drawing/2014/main" id="{7FEA5AE7-48E1-C465-F59C-7F53503CA325}"/>
              </a:ext>
            </a:extLst>
          </p:cNvPr>
          <p:cNvSpPr/>
          <p:nvPr/>
        </p:nvSpPr>
        <p:spPr>
          <a:xfrm>
            <a:off x="11625701" y="6651992"/>
            <a:ext cx="388494" cy="184754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5CB425-8C1F-608B-980E-30F7B9B98480}"/>
              </a:ext>
            </a:extLst>
          </p:cNvPr>
          <p:cNvSpPr/>
          <p:nvPr/>
        </p:nvSpPr>
        <p:spPr>
          <a:xfrm>
            <a:off x="6595425" y="986415"/>
            <a:ext cx="5367044" cy="3789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F30BEFCF-7F57-938C-AA95-1984B9D1D289}"/>
              </a:ext>
            </a:extLst>
          </p:cNvPr>
          <p:cNvSpPr/>
          <p:nvPr/>
        </p:nvSpPr>
        <p:spPr>
          <a:xfrm rot="10800000">
            <a:off x="4221071" y="2482970"/>
            <a:ext cx="1375504" cy="2301005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E6B33B87-13E5-B3EC-126D-05CC177C6D94}"/>
              </a:ext>
            </a:extLst>
          </p:cNvPr>
          <p:cNvSpPr/>
          <p:nvPr/>
        </p:nvSpPr>
        <p:spPr>
          <a:xfrm rot="10800000">
            <a:off x="10586965" y="2482970"/>
            <a:ext cx="1375504" cy="2301005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F97B4-CA32-50D9-8635-5668617DFB0E}"/>
              </a:ext>
            </a:extLst>
          </p:cNvPr>
          <p:cNvSpPr txBox="1"/>
          <p:nvPr/>
        </p:nvSpPr>
        <p:spPr>
          <a:xfrm>
            <a:off x="2444733" y="4517625"/>
            <a:ext cx="37640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https://www.visitjeju.net/kr/bigdatamap/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5772B-2963-AE27-EB47-FC7E6501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69" y="1161182"/>
            <a:ext cx="2421840" cy="3353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876EA5-D3DB-C566-761B-4968C629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271" y="1161182"/>
            <a:ext cx="2395706" cy="33611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6C5D38-4CAB-30B7-74A1-92364522D818}"/>
              </a:ext>
            </a:extLst>
          </p:cNvPr>
          <p:cNvSpPr/>
          <p:nvPr/>
        </p:nvSpPr>
        <p:spPr>
          <a:xfrm>
            <a:off x="6654802" y="4940526"/>
            <a:ext cx="5537200" cy="1851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실시간 고속도로 혼잡도 기능 사례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도로교통공사에서 실시간 교통의 혼잡도를 나타내는 기능을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구현하여 국민들에게 혼잡한 교통상황을 피하여 시간 절약 및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도로이용에 편이를 제공하고 있습니다</a:t>
            </a:r>
            <a:r>
              <a:rPr lang="en-US" altLang="ko-KR" sz="1200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D9597-43BD-8DE6-92BA-14F952D3AB87}"/>
              </a:ext>
            </a:extLst>
          </p:cNvPr>
          <p:cNvSpPr txBox="1"/>
          <p:nvPr/>
        </p:nvSpPr>
        <p:spPr>
          <a:xfrm>
            <a:off x="9955697" y="4551344"/>
            <a:ext cx="21093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네이버 지도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카카오맵</a:t>
            </a:r>
            <a:endParaRPr lang="ko-KR" altLang="en-US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597FB1-490D-764A-0FD3-AF2E010E7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" y="1162766"/>
            <a:ext cx="4027998" cy="33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92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512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34" name="1/2 액자 33"/>
          <p:cNvSpPr/>
          <p:nvPr/>
        </p:nvSpPr>
        <p:spPr>
          <a:xfrm rot="10800000">
            <a:off x="27654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9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19533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0028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9234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2" name="1/2 액자 61"/>
          <p:cNvSpPr/>
          <p:nvPr/>
        </p:nvSpPr>
        <p:spPr>
          <a:xfrm rot="10800000">
            <a:off x="660647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3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79436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413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333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6" name="1/2 액자 65"/>
          <p:cNvSpPr/>
          <p:nvPr/>
        </p:nvSpPr>
        <p:spPr>
          <a:xfrm rot="10800000">
            <a:off x="104475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7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96354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2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677456" y="2505598"/>
            <a:ext cx="682849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240811" y="4310378"/>
            <a:ext cx="1265138" cy="482357"/>
            <a:chOff x="6423443" y="3404790"/>
            <a:chExt cx="1265138" cy="482357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423443" y="3404790"/>
              <a:ext cx="1265138" cy="482357"/>
            </a:xfrm>
            <a:custGeom>
              <a:avLst/>
              <a:gdLst>
                <a:gd name="connsiteX0" fmla="*/ 161808 w 1265138"/>
                <a:gd name="connsiteY0" fmla="*/ 0 h 482357"/>
                <a:gd name="connsiteX1" fmla="*/ 1103331 w 1265138"/>
                <a:gd name="connsiteY1" fmla="*/ 0 h 482357"/>
                <a:gd name="connsiteX2" fmla="*/ 1265138 w 1265138"/>
                <a:gd name="connsiteY2" fmla="*/ 161807 h 482357"/>
                <a:gd name="connsiteX3" fmla="*/ 1265137 w 1265138"/>
                <a:gd name="connsiteY3" fmla="*/ 161807 h 482357"/>
                <a:gd name="connsiteX4" fmla="*/ 1103330 w 1265138"/>
                <a:gd name="connsiteY4" fmla="*/ 323614 h 482357"/>
                <a:gd name="connsiteX5" fmla="*/ 161808 w 1265138"/>
                <a:gd name="connsiteY5" fmla="*/ 323613 h 482357"/>
                <a:gd name="connsiteX6" fmla="*/ 154218 w 1265138"/>
                <a:gd name="connsiteY6" fmla="*/ 322081 h 482357"/>
                <a:gd name="connsiteX7" fmla="*/ 154215 w 1265138"/>
                <a:gd name="connsiteY7" fmla="*/ 322084 h 482357"/>
                <a:gd name="connsiteX8" fmla="*/ 98825 w 1265138"/>
                <a:gd name="connsiteY8" fmla="*/ 333266 h 482357"/>
                <a:gd name="connsiteX9" fmla="*/ 12717 w 1265138"/>
                <a:gd name="connsiteY9" fmla="*/ 419375 h 482357"/>
                <a:gd name="connsiteX10" fmla="*/ 2 w 1265138"/>
                <a:gd name="connsiteY10" fmla="*/ 482356 h 482357"/>
                <a:gd name="connsiteX11" fmla="*/ 0 w 1265138"/>
                <a:gd name="connsiteY11" fmla="*/ 482357 h 482357"/>
                <a:gd name="connsiteX12" fmla="*/ 0 w 1265138"/>
                <a:gd name="connsiteY12" fmla="*/ 161807 h 482357"/>
                <a:gd name="connsiteX13" fmla="*/ 1 w 1265138"/>
                <a:gd name="connsiteY13" fmla="*/ 161807 h 482357"/>
                <a:gd name="connsiteX14" fmla="*/ 1 w 1265138"/>
                <a:gd name="connsiteY14" fmla="*/ 161806 h 482357"/>
                <a:gd name="connsiteX15" fmla="*/ 1 w 1265138"/>
                <a:gd name="connsiteY15" fmla="*/ 161807 h 482357"/>
                <a:gd name="connsiteX16" fmla="*/ 1 w 1265138"/>
                <a:gd name="connsiteY16" fmla="*/ 161807 h 482357"/>
                <a:gd name="connsiteX17" fmla="*/ 1 w 1265138"/>
                <a:gd name="connsiteY17" fmla="*/ 161807 h 482357"/>
                <a:gd name="connsiteX18" fmla="*/ 1 w 1265138"/>
                <a:gd name="connsiteY18" fmla="*/ 161807 h 482357"/>
                <a:gd name="connsiteX19" fmla="*/ 12717 w 1265138"/>
                <a:gd name="connsiteY19" fmla="*/ 98824 h 482357"/>
                <a:gd name="connsiteX20" fmla="*/ 161808 w 1265138"/>
                <a:gd name="connsiteY20" fmla="*/ 0 h 48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5138" h="482357">
                  <a:moveTo>
                    <a:pt x="161808" y="0"/>
                  </a:moveTo>
                  <a:lnTo>
                    <a:pt x="1103331" y="0"/>
                  </a:lnTo>
                  <a:cubicBezTo>
                    <a:pt x="1192695" y="0"/>
                    <a:pt x="1265138" y="72443"/>
                    <a:pt x="1265138" y="161807"/>
                  </a:cubicBezTo>
                  <a:lnTo>
                    <a:pt x="1265137" y="161807"/>
                  </a:lnTo>
                  <a:cubicBezTo>
                    <a:pt x="1265137" y="251171"/>
                    <a:pt x="1192694" y="323614"/>
                    <a:pt x="1103330" y="323614"/>
                  </a:cubicBezTo>
                  <a:lnTo>
                    <a:pt x="161808" y="323613"/>
                  </a:lnTo>
                  <a:lnTo>
                    <a:pt x="154218" y="322081"/>
                  </a:lnTo>
                  <a:lnTo>
                    <a:pt x="154215" y="322084"/>
                  </a:lnTo>
                  <a:lnTo>
                    <a:pt x="98825" y="333266"/>
                  </a:lnTo>
                  <a:cubicBezTo>
                    <a:pt x="60109" y="349642"/>
                    <a:pt x="29092" y="380658"/>
                    <a:pt x="12717" y="419375"/>
                  </a:cubicBezTo>
                  <a:lnTo>
                    <a:pt x="2" y="482356"/>
                  </a:lnTo>
                  <a:lnTo>
                    <a:pt x="0" y="482357"/>
                  </a:lnTo>
                  <a:lnTo>
                    <a:pt x="0" y="161807"/>
                  </a:lnTo>
                  <a:lnTo>
                    <a:pt x="1" y="161807"/>
                  </a:lnTo>
                  <a:lnTo>
                    <a:pt x="1" y="161806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2717" y="98824"/>
                  </a:lnTo>
                  <a:cubicBezTo>
                    <a:pt x="37280" y="40749"/>
                    <a:pt x="94785" y="0"/>
                    <a:pt x="161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5400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>
                  <a:solidFill>
                    <a:srgbClr val="44546A"/>
                  </a:solidFill>
                </a:rPr>
                <a:t>경영</a:t>
              </a:r>
              <a:r>
                <a:rPr lang="en-US" altLang="ko-KR" sz="900" b="1" dirty="0">
                  <a:solidFill>
                    <a:srgbClr val="44546A"/>
                  </a:solidFill>
                </a:rPr>
                <a:t>19 </a:t>
              </a:r>
              <a:r>
                <a:rPr lang="ko-KR" altLang="en-US" sz="900" b="1" dirty="0">
                  <a:solidFill>
                    <a:srgbClr val="44546A"/>
                  </a:solidFill>
                </a:rPr>
                <a:t>김철수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24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379634" y="3440596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7"/>
            <a:stretch/>
          </p:blipFill>
          <p:spPr>
            <a:xfrm>
              <a:off x="7408201" y="3456740"/>
              <a:ext cx="195880" cy="19919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 flipH="1">
            <a:off x="8240811" y="2610470"/>
            <a:ext cx="1179414" cy="325611"/>
            <a:chOff x="6643787" y="4801494"/>
            <a:chExt cx="1179414" cy="32561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643787" y="4801494"/>
              <a:ext cx="1179414" cy="3256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36000" bIns="0" rtlCol="0" anchor="t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900" b="1" dirty="0">
                  <a:solidFill>
                    <a:srgbClr val="44546A"/>
                  </a:solidFill>
                </a:rPr>
                <a:t>경영</a:t>
              </a:r>
              <a:r>
                <a:rPr lang="en-US" altLang="ko-KR" sz="900" b="1" dirty="0">
                  <a:solidFill>
                    <a:srgbClr val="44546A"/>
                  </a:solidFill>
                </a:rPr>
                <a:t>20 </a:t>
              </a:r>
              <a:r>
                <a:rPr lang="ko-KR" altLang="en-US" sz="900" b="1" dirty="0" err="1">
                  <a:solidFill>
                    <a:srgbClr val="44546A"/>
                  </a:solidFill>
                </a:rPr>
                <a:t>이단비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17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14254" y="4837300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29E4315-6A18-4201-8602-AEC68C34C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"/>
            <a:stretch/>
          </p:blipFill>
          <p:spPr>
            <a:xfrm>
              <a:off x="7542812" y="4853767"/>
              <a:ext cx="194884" cy="196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그룹 3"/>
          <p:cNvGrpSpPr/>
          <p:nvPr/>
        </p:nvGrpSpPr>
        <p:grpSpPr>
          <a:xfrm flipH="1">
            <a:off x="6826578" y="3281631"/>
            <a:ext cx="1265138" cy="482357"/>
            <a:chOff x="6630321" y="6348728"/>
            <a:chExt cx="1265138" cy="482357"/>
          </a:xfrm>
        </p:grpSpPr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630321" y="6348728"/>
              <a:ext cx="1265138" cy="482357"/>
            </a:xfrm>
            <a:custGeom>
              <a:avLst/>
              <a:gdLst>
                <a:gd name="connsiteX0" fmla="*/ 161808 w 1265138"/>
                <a:gd name="connsiteY0" fmla="*/ 0 h 482357"/>
                <a:gd name="connsiteX1" fmla="*/ 1103331 w 1265138"/>
                <a:gd name="connsiteY1" fmla="*/ 0 h 482357"/>
                <a:gd name="connsiteX2" fmla="*/ 1265138 w 1265138"/>
                <a:gd name="connsiteY2" fmla="*/ 161807 h 482357"/>
                <a:gd name="connsiteX3" fmla="*/ 1265137 w 1265138"/>
                <a:gd name="connsiteY3" fmla="*/ 161807 h 482357"/>
                <a:gd name="connsiteX4" fmla="*/ 1103330 w 1265138"/>
                <a:gd name="connsiteY4" fmla="*/ 323614 h 482357"/>
                <a:gd name="connsiteX5" fmla="*/ 161808 w 1265138"/>
                <a:gd name="connsiteY5" fmla="*/ 323613 h 482357"/>
                <a:gd name="connsiteX6" fmla="*/ 154218 w 1265138"/>
                <a:gd name="connsiteY6" fmla="*/ 322081 h 482357"/>
                <a:gd name="connsiteX7" fmla="*/ 154215 w 1265138"/>
                <a:gd name="connsiteY7" fmla="*/ 322084 h 482357"/>
                <a:gd name="connsiteX8" fmla="*/ 98825 w 1265138"/>
                <a:gd name="connsiteY8" fmla="*/ 333266 h 482357"/>
                <a:gd name="connsiteX9" fmla="*/ 12717 w 1265138"/>
                <a:gd name="connsiteY9" fmla="*/ 419375 h 482357"/>
                <a:gd name="connsiteX10" fmla="*/ 2 w 1265138"/>
                <a:gd name="connsiteY10" fmla="*/ 482356 h 482357"/>
                <a:gd name="connsiteX11" fmla="*/ 0 w 1265138"/>
                <a:gd name="connsiteY11" fmla="*/ 482357 h 482357"/>
                <a:gd name="connsiteX12" fmla="*/ 0 w 1265138"/>
                <a:gd name="connsiteY12" fmla="*/ 161807 h 482357"/>
                <a:gd name="connsiteX13" fmla="*/ 1 w 1265138"/>
                <a:gd name="connsiteY13" fmla="*/ 161807 h 482357"/>
                <a:gd name="connsiteX14" fmla="*/ 1 w 1265138"/>
                <a:gd name="connsiteY14" fmla="*/ 161806 h 482357"/>
                <a:gd name="connsiteX15" fmla="*/ 1 w 1265138"/>
                <a:gd name="connsiteY15" fmla="*/ 161807 h 482357"/>
                <a:gd name="connsiteX16" fmla="*/ 1 w 1265138"/>
                <a:gd name="connsiteY16" fmla="*/ 161807 h 482357"/>
                <a:gd name="connsiteX17" fmla="*/ 1 w 1265138"/>
                <a:gd name="connsiteY17" fmla="*/ 161807 h 482357"/>
                <a:gd name="connsiteX18" fmla="*/ 1 w 1265138"/>
                <a:gd name="connsiteY18" fmla="*/ 161807 h 482357"/>
                <a:gd name="connsiteX19" fmla="*/ 12717 w 1265138"/>
                <a:gd name="connsiteY19" fmla="*/ 98824 h 482357"/>
                <a:gd name="connsiteX20" fmla="*/ 161808 w 1265138"/>
                <a:gd name="connsiteY20" fmla="*/ 0 h 48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5138" h="482357">
                  <a:moveTo>
                    <a:pt x="161808" y="0"/>
                  </a:moveTo>
                  <a:lnTo>
                    <a:pt x="1103331" y="0"/>
                  </a:lnTo>
                  <a:cubicBezTo>
                    <a:pt x="1192695" y="0"/>
                    <a:pt x="1265138" y="72443"/>
                    <a:pt x="1265138" y="161807"/>
                  </a:cubicBezTo>
                  <a:lnTo>
                    <a:pt x="1265137" y="161807"/>
                  </a:lnTo>
                  <a:cubicBezTo>
                    <a:pt x="1265137" y="251171"/>
                    <a:pt x="1192694" y="323614"/>
                    <a:pt x="1103330" y="323614"/>
                  </a:cubicBezTo>
                  <a:lnTo>
                    <a:pt x="161808" y="323613"/>
                  </a:lnTo>
                  <a:lnTo>
                    <a:pt x="154218" y="322081"/>
                  </a:lnTo>
                  <a:lnTo>
                    <a:pt x="154215" y="322084"/>
                  </a:lnTo>
                  <a:lnTo>
                    <a:pt x="98825" y="333266"/>
                  </a:lnTo>
                  <a:cubicBezTo>
                    <a:pt x="60109" y="349642"/>
                    <a:pt x="29092" y="380658"/>
                    <a:pt x="12717" y="419375"/>
                  </a:cubicBezTo>
                  <a:lnTo>
                    <a:pt x="2" y="482356"/>
                  </a:lnTo>
                  <a:lnTo>
                    <a:pt x="0" y="482357"/>
                  </a:lnTo>
                  <a:lnTo>
                    <a:pt x="0" y="161807"/>
                  </a:lnTo>
                  <a:lnTo>
                    <a:pt x="1" y="161807"/>
                  </a:lnTo>
                  <a:lnTo>
                    <a:pt x="1" y="161806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2717" y="98824"/>
                  </a:lnTo>
                  <a:cubicBezTo>
                    <a:pt x="37280" y="40749"/>
                    <a:pt x="94785" y="0"/>
                    <a:pt x="161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54000" rIns="108000" rtlCol="0" anchor="t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900" b="1" dirty="0">
                  <a:solidFill>
                    <a:srgbClr val="44546A"/>
                  </a:solidFill>
                </a:rPr>
                <a:t>경영</a:t>
              </a:r>
              <a:r>
                <a:rPr lang="en-US" altLang="ko-KR" sz="900" b="1" dirty="0">
                  <a:solidFill>
                    <a:srgbClr val="44546A"/>
                  </a:solidFill>
                </a:rPr>
                <a:t>21 </a:t>
              </a:r>
              <a:r>
                <a:rPr lang="ko-KR" altLang="en-US" sz="900" b="1" dirty="0">
                  <a:solidFill>
                    <a:srgbClr val="44546A"/>
                  </a:solidFill>
                </a:rPr>
                <a:t>김지수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25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86512" y="6384534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69CD154-AB41-4653-B4A0-AB0D0CFEE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107" y="6403383"/>
              <a:ext cx="196047" cy="196047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8240811" y="3602182"/>
            <a:ext cx="1265138" cy="482357"/>
            <a:chOff x="6594192" y="5575111"/>
            <a:chExt cx="1265138" cy="482357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594192" y="5575111"/>
              <a:ext cx="1265138" cy="482357"/>
            </a:xfrm>
            <a:custGeom>
              <a:avLst/>
              <a:gdLst>
                <a:gd name="connsiteX0" fmla="*/ 161808 w 1265138"/>
                <a:gd name="connsiteY0" fmla="*/ 0 h 482357"/>
                <a:gd name="connsiteX1" fmla="*/ 1103331 w 1265138"/>
                <a:gd name="connsiteY1" fmla="*/ 0 h 482357"/>
                <a:gd name="connsiteX2" fmla="*/ 1265138 w 1265138"/>
                <a:gd name="connsiteY2" fmla="*/ 161807 h 482357"/>
                <a:gd name="connsiteX3" fmla="*/ 1265137 w 1265138"/>
                <a:gd name="connsiteY3" fmla="*/ 161807 h 482357"/>
                <a:gd name="connsiteX4" fmla="*/ 1103330 w 1265138"/>
                <a:gd name="connsiteY4" fmla="*/ 323614 h 482357"/>
                <a:gd name="connsiteX5" fmla="*/ 161808 w 1265138"/>
                <a:gd name="connsiteY5" fmla="*/ 323613 h 482357"/>
                <a:gd name="connsiteX6" fmla="*/ 154218 w 1265138"/>
                <a:gd name="connsiteY6" fmla="*/ 322081 h 482357"/>
                <a:gd name="connsiteX7" fmla="*/ 154215 w 1265138"/>
                <a:gd name="connsiteY7" fmla="*/ 322084 h 482357"/>
                <a:gd name="connsiteX8" fmla="*/ 98825 w 1265138"/>
                <a:gd name="connsiteY8" fmla="*/ 333266 h 482357"/>
                <a:gd name="connsiteX9" fmla="*/ 12717 w 1265138"/>
                <a:gd name="connsiteY9" fmla="*/ 419375 h 482357"/>
                <a:gd name="connsiteX10" fmla="*/ 2 w 1265138"/>
                <a:gd name="connsiteY10" fmla="*/ 482356 h 482357"/>
                <a:gd name="connsiteX11" fmla="*/ 0 w 1265138"/>
                <a:gd name="connsiteY11" fmla="*/ 482357 h 482357"/>
                <a:gd name="connsiteX12" fmla="*/ 0 w 1265138"/>
                <a:gd name="connsiteY12" fmla="*/ 161807 h 482357"/>
                <a:gd name="connsiteX13" fmla="*/ 1 w 1265138"/>
                <a:gd name="connsiteY13" fmla="*/ 161807 h 482357"/>
                <a:gd name="connsiteX14" fmla="*/ 1 w 1265138"/>
                <a:gd name="connsiteY14" fmla="*/ 161806 h 482357"/>
                <a:gd name="connsiteX15" fmla="*/ 1 w 1265138"/>
                <a:gd name="connsiteY15" fmla="*/ 161807 h 482357"/>
                <a:gd name="connsiteX16" fmla="*/ 1 w 1265138"/>
                <a:gd name="connsiteY16" fmla="*/ 161807 h 482357"/>
                <a:gd name="connsiteX17" fmla="*/ 1 w 1265138"/>
                <a:gd name="connsiteY17" fmla="*/ 161807 h 482357"/>
                <a:gd name="connsiteX18" fmla="*/ 1 w 1265138"/>
                <a:gd name="connsiteY18" fmla="*/ 161807 h 482357"/>
                <a:gd name="connsiteX19" fmla="*/ 12717 w 1265138"/>
                <a:gd name="connsiteY19" fmla="*/ 98824 h 482357"/>
                <a:gd name="connsiteX20" fmla="*/ 161808 w 1265138"/>
                <a:gd name="connsiteY20" fmla="*/ 0 h 48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5138" h="482357">
                  <a:moveTo>
                    <a:pt x="161808" y="0"/>
                  </a:moveTo>
                  <a:lnTo>
                    <a:pt x="1103331" y="0"/>
                  </a:lnTo>
                  <a:cubicBezTo>
                    <a:pt x="1192695" y="0"/>
                    <a:pt x="1265138" y="72443"/>
                    <a:pt x="1265138" y="161807"/>
                  </a:cubicBezTo>
                  <a:lnTo>
                    <a:pt x="1265137" y="161807"/>
                  </a:lnTo>
                  <a:cubicBezTo>
                    <a:pt x="1265137" y="251171"/>
                    <a:pt x="1192694" y="323614"/>
                    <a:pt x="1103330" y="323614"/>
                  </a:cubicBezTo>
                  <a:lnTo>
                    <a:pt x="161808" y="323613"/>
                  </a:lnTo>
                  <a:lnTo>
                    <a:pt x="154218" y="322081"/>
                  </a:lnTo>
                  <a:lnTo>
                    <a:pt x="154215" y="322084"/>
                  </a:lnTo>
                  <a:lnTo>
                    <a:pt x="98825" y="333266"/>
                  </a:lnTo>
                  <a:cubicBezTo>
                    <a:pt x="60109" y="349642"/>
                    <a:pt x="29092" y="380658"/>
                    <a:pt x="12717" y="419375"/>
                  </a:cubicBezTo>
                  <a:lnTo>
                    <a:pt x="2" y="482356"/>
                  </a:lnTo>
                  <a:lnTo>
                    <a:pt x="0" y="482357"/>
                  </a:lnTo>
                  <a:lnTo>
                    <a:pt x="0" y="161807"/>
                  </a:lnTo>
                  <a:lnTo>
                    <a:pt x="1" y="161807"/>
                  </a:lnTo>
                  <a:lnTo>
                    <a:pt x="1" y="161806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2717" y="98824"/>
                  </a:lnTo>
                  <a:cubicBezTo>
                    <a:pt x="37280" y="40749"/>
                    <a:pt x="94785" y="0"/>
                    <a:pt x="161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5400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>
                  <a:solidFill>
                    <a:srgbClr val="44546A"/>
                  </a:solidFill>
                </a:rPr>
                <a:t>경영</a:t>
              </a:r>
              <a:r>
                <a:rPr lang="en-US" altLang="ko-KR" sz="900" b="1" dirty="0">
                  <a:solidFill>
                    <a:srgbClr val="44546A"/>
                  </a:solidFill>
                </a:rPr>
                <a:t>20 </a:t>
              </a:r>
              <a:r>
                <a:rPr lang="ko-KR" altLang="en-US" sz="900" b="1" dirty="0">
                  <a:solidFill>
                    <a:srgbClr val="44546A"/>
                  </a:solidFill>
                </a:rPr>
                <a:t>조현석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50383" y="5610917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9A6DB46-2AB1-40B7-BC4D-7B0AF006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821" y="5626811"/>
              <a:ext cx="199002" cy="199002"/>
            </a:xfrm>
            <a:prstGeom prst="rect">
              <a:avLst/>
            </a:prstGeom>
          </p:spPr>
        </p:pic>
      </p:grpSp>
      <p:sp>
        <p:nvSpPr>
          <p:cNvPr id="8" name="사각형: 둥근 모서리 15">
            <a:extLst>
              <a:ext uri="{FF2B5EF4-FFF2-40B4-BE49-F238E27FC236}">
                <a16:creationId xmlns:a16="http://schemas.microsoft.com/office/drawing/2014/main" id="{28A53494-6B25-0C76-6261-862DB8A68867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8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5">
            <a:extLst>
              <a:ext uri="{FF2B5EF4-FFF2-40B4-BE49-F238E27FC236}">
                <a16:creationId xmlns:a16="http://schemas.microsoft.com/office/drawing/2014/main" id="{252A453C-B9BE-9F51-E3AB-2A854F8A5EF9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6" name="사각형: 둥근 모서리 32">
            <a:extLst>
              <a:ext uri="{FF2B5EF4-FFF2-40B4-BE49-F238E27FC236}">
                <a16:creationId xmlns:a16="http://schemas.microsoft.com/office/drawing/2014/main" id="{498F2EC8-E695-7E92-3BAD-687175C09D5C}"/>
              </a:ext>
            </a:extLst>
          </p:cNvPr>
          <p:cNvSpPr/>
          <p:nvPr/>
        </p:nvSpPr>
        <p:spPr>
          <a:xfrm>
            <a:off x="646549" y="1268160"/>
            <a:ext cx="8562189" cy="6797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인천 관광지의 실시간 혼잡도 정보 제공을 통한 관광지 활성화 및 방문 관광객 만족도 증대</a:t>
            </a:r>
            <a:endParaRPr lang="ko-KR" altLang="en-US" sz="1500" b="1" dirty="0">
              <a:solidFill>
                <a:srgbClr val="6689F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887C05-4A82-39DC-A512-FA04A254C937}"/>
              </a:ext>
            </a:extLst>
          </p:cNvPr>
          <p:cNvSpPr/>
          <p:nvPr/>
        </p:nvSpPr>
        <p:spPr>
          <a:xfrm>
            <a:off x="651286" y="2092619"/>
            <a:ext cx="10483355" cy="139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rgbClr val="44546A"/>
              </a:solidFill>
            </a:endParaRPr>
          </a:p>
          <a:p>
            <a:pPr algn="just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인천 </a:t>
            </a:r>
            <a:r>
              <a:rPr lang="en-US" altLang="ko-KR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e</a:t>
            </a: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지 어플리케이션 및 웹 플랫폼을 통해</a:t>
            </a:r>
            <a:r>
              <a:rPr lang="en-US" altLang="ko-KR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인천 관광지의 현 관광지 밀집 현황</a:t>
            </a:r>
            <a:r>
              <a:rPr lang="en-US" altLang="ko-KR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en-US" altLang="ko-KR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관광객 이동 현황</a:t>
            </a: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을</a:t>
            </a:r>
            <a:endParaRPr lang="en-US" altLang="ko-KR" sz="1500" kern="0" spc="-4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실시간으로 공유하여 관광지에 방문할 예정인 관광객에게 보다 효과적인 관광코스를 계획하게 하여 인천 관광 만족도 증가</a:t>
            </a:r>
            <a:endParaRPr lang="en-US" altLang="ko-KR" sz="1500" kern="0" spc="-4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803DC7-92FC-C177-99B7-6DDB91B61914}"/>
              </a:ext>
            </a:extLst>
          </p:cNvPr>
          <p:cNvSpPr/>
          <p:nvPr/>
        </p:nvSpPr>
        <p:spPr>
          <a:xfrm>
            <a:off x="646549" y="3653413"/>
            <a:ext cx="9593231" cy="139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B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rgbClr val="44546A"/>
              </a:solidFill>
            </a:endParaRPr>
          </a:p>
          <a:p>
            <a:pPr algn="just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밀집현황을 방문예정 관광객에게 제공하여 관광코스를 계획 시 </a:t>
            </a: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혼잡하지 않은 관광지로 관광객 분산</a:t>
            </a: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으로</a:t>
            </a:r>
            <a:endParaRPr lang="en-US" altLang="ko-KR" sz="1500" kern="0" spc="-4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특정 관광지로의 집중현상을 완화시켜 균등한 관광지의 방문 밀도를 만들어 인천 관광경제 활성화</a:t>
            </a:r>
            <a:endParaRPr lang="en-US" altLang="ko-KR" sz="1500" kern="0" spc="-4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89BAB9-25B3-54E0-1D8B-669BBA11CFB1}"/>
              </a:ext>
            </a:extLst>
          </p:cNvPr>
          <p:cNvSpPr/>
          <p:nvPr/>
        </p:nvSpPr>
        <p:spPr>
          <a:xfrm>
            <a:off x="646549" y="5316142"/>
            <a:ext cx="8201401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C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최근 발생한 사회적 문제와 같이 인기 있는 관광지의 밀집으로 발생할 수 있는 사고 예방</a:t>
            </a:r>
            <a:endParaRPr lang="en-US" altLang="ko-KR" sz="1500" dirty="0">
              <a:solidFill>
                <a:srgbClr val="44546A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A9B5B38-2E3D-ACEB-527E-B1545D620303}"/>
              </a:ext>
            </a:extLst>
          </p:cNvPr>
          <p:cNvCxnSpPr/>
          <p:nvPr/>
        </p:nvCxnSpPr>
        <p:spPr>
          <a:xfrm>
            <a:off x="750872" y="2557083"/>
            <a:ext cx="9346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B600A1-A421-6C47-D70B-8BE623F4AA93}"/>
              </a:ext>
            </a:extLst>
          </p:cNvPr>
          <p:cNvCxnSpPr/>
          <p:nvPr/>
        </p:nvCxnSpPr>
        <p:spPr>
          <a:xfrm>
            <a:off x="750872" y="4157958"/>
            <a:ext cx="9346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BB5EA3-C1A9-D50D-58FE-E46268AC23C6}"/>
              </a:ext>
            </a:extLst>
          </p:cNvPr>
          <p:cNvCxnSpPr/>
          <p:nvPr/>
        </p:nvCxnSpPr>
        <p:spPr>
          <a:xfrm>
            <a:off x="750872" y="5816824"/>
            <a:ext cx="9346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15">
            <a:extLst>
              <a:ext uri="{FF2B5EF4-FFF2-40B4-BE49-F238E27FC236}">
                <a16:creationId xmlns:a16="http://schemas.microsoft.com/office/drawing/2014/main" id="{39B6193A-A9BE-C929-45A4-BE699BCFE820}"/>
              </a:ext>
            </a:extLst>
          </p:cNvPr>
          <p:cNvSpPr/>
          <p:nvPr/>
        </p:nvSpPr>
        <p:spPr>
          <a:xfrm>
            <a:off x="229532" y="219598"/>
            <a:ext cx="486944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dirty="0">
                <a:solidFill>
                  <a:srgbClr val="44546A"/>
                </a:solidFill>
              </a:rPr>
              <a:t>1. </a:t>
            </a:r>
            <a:r>
              <a:rPr lang="ko-KR" altLang="en-US" dirty="0">
                <a:solidFill>
                  <a:srgbClr val="44546A"/>
                </a:solidFill>
              </a:rPr>
              <a:t>아이디어명</a:t>
            </a:r>
          </a:p>
        </p:txBody>
      </p:sp>
      <p:sp>
        <p:nvSpPr>
          <p:cNvPr id="35" name="사각형: 둥근 모서리 17">
            <a:extLst>
              <a:ext uri="{FF2B5EF4-FFF2-40B4-BE49-F238E27FC236}">
                <a16:creationId xmlns:a16="http://schemas.microsoft.com/office/drawing/2014/main" id="{2E4D2DE4-F49C-1103-65AE-1FA4BFE9E9F9}"/>
              </a:ext>
            </a:extLst>
          </p:cNvPr>
          <p:cNvSpPr/>
          <p:nvPr/>
        </p:nvSpPr>
        <p:spPr>
          <a:xfrm>
            <a:off x="11625701" y="6651992"/>
            <a:ext cx="388494" cy="184754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4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51887" y="888546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484709" y="3033235"/>
            <a:ext cx="680792" cy="680792"/>
            <a:chOff x="3022376" y="2300533"/>
            <a:chExt cx="728415" cy="72841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타원 16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29" name="원호 28"/>
          <p:cNvSpPr/>
          <p:nvPr/>
        </p:nvSpPr>
        <p:spPr>
          <a:xfrm>
            <a:off x="3846658" y="2611195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chemeClr val="tx2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4546A"/>
                </a:solidFill>
              </a:rPr>
              <a:t>CONTENTS A</a:t>
            </a:r>
            <a:endParaRPr lang="en-US" altLang="ko-KR" sz="1100" dirty="0">
              <a:solidFill>
                <a:srgbClr val="44546A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>
            <a:off x="5047551" y="4336491"/>
            <a:ext cx="1512000" cy="0"/>
          </a:xfrm>
          <a:prstGeom prst="line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372983" y="5271178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4546A"/>
                </a:solidFill>
              </a:rPr>
              <a:t>전년 대비</a:t>
            </a:r>
            <a:endParaRPr lang="en-US" altLang="ko-KR" sz="1000" dirty="0">
              <a:solidFill>
                <a:srgbClr val="44546A"/>
              </a:solidFill>
            </a:endParaRPr>
          </a:p>
          <a:p>
            <a:r>
              <a:rPr lang="en-US" altLang="ko-KR" sz="3200" b="1" dirty="0">
                <a:solidFill>
                  <a:srgbClr val="44546A"/>
                </a:solidFill>
              </a:rPr>
              <a:t>82</a:t>
            </a:r>
            <a:r>
              <a:rPr lang="en-US" altLang="ko-KR" b="1" dirty="0">
                <a:solidFill>
                  <a:srgbClr val="44546A"/>
                </a:solidFill>
              </a:rPr>
              <a:t>%</a:t>
            </a:r>
            <a:endParaRPr lang="en-US" altLang="ko-KR" sz="900" dirty="0">
              <a:solidFill>
                <a:srgbClr val="44546A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79653" y="3499854"/>
            <a:ext cx="680792" cy="680792"/>
            <a:chOff x="3022376" y="2300533"/>
            <a:chExt cx="728415" cy="728415"/>
          </a:xfrm>
        </p:grpSpPr>
        <p:sp>
          <p:nvSpPr>
            <p:cNvPr id="38" name="타원 37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44" name="원호 43"/>
          <p:cNvSpPr/>
          <p:nvPr/>
        </p:nvSpPr>
        <p:spPr>
          <a:xfrm>
            <a:off x="6441602" y="3077814"/>
            <a:ext cx="1957770" cy="1957770"/>
          </a:xfrm>
          <a:prstGeom prst="arc">
            <a:avLst>
              <a:gd name="adj1" fmla="val 16153309"/>
              <a:gd name="adj2" fmla="val 10754372"/>
            </a:avLst>
          </a:prstGeom>
          <a:ln w="28575">
            <a:solidFill>
              <a:srgbClr val="6689FF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6689FF"/>
                </a:solidFill>
              </a:rPr>
              <a:t>CONTENTS A</a:t>
            </a:r>
            <a:endParaRPr lang="en-US" altLang="ko-KR" sz="1100" dirty="0">
              <a:solidFill>
                <a:srgbClr val="6689FF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rot="16200000">
            <a:off x="5685034" y="3334531"/>
            <a:ext cx="1512000" cy="0"/>
          </a:xfrm>
          <a:prstGeom prst="line">
            <a:avLst/>
          </a:prstGeom>
          <a:ln w="28575">
            <a:solidFill>
              <a:srgbClr val="6689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084397" y="1720176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6689FF"/>
                </a:solidFill>
              </a:rPr>
              <a:t>전년 대비</a:t>
            </a:r>
            <a:endParaRPr lang="en-US" altLang="ko-KR" sz="1000" dirty="0">
              <a:solidFill>
                <a:srgbClr val="6689FF"/>
              </a:solidFill>
            </a:endParaRPr>
          </a:p>
          <a:p>
            <a:r>
              <a:rPr lang="en-US" altLang="ko-KR" sz="3200" b="1" dirty="0">
                <a:solidFill>
                  <a:srgbClr val="6689FF"/>
                </a:solidFill>
              </a:rPr>
              <a:t>36</a:t>
            </a:r>
            <a:r>
              <a:rPr lang="en-US" altLang="ko-KR" b="1" dirty="0">
                <a:solidFill>
                  <a:srgbClr val="6689FF"/>
                </a:solidFill>
              </a:rPr>
              <a:t>%</a:t>
            </a:r>
            <a:endParaRPr lang="en-US" altLang="ko-KR" sz="900" dirty="0">
              <a:solidFill>
                <a:srgbClr val="6689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45588" y="298253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596237" y="336829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6689F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89FF"/>
                </a:solidFill>
              </a:rPr>
              <a:t>컨텐츠에 대한 내용을 적어요</a:t>
            </a:r>
            <a:endParaRPr lang="en-US" altLang="ko-KR" sz="1200" dirty="0">
              <a:solidFill>
                <a:srgbClr val="6689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6689FF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1538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6338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92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512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34" name="1/2 액자 33"/>
          <p:cNvSpPr/>
          <p:nvPr/>
        </p:nvSpPr>
        <p:spPr>
          <a:xfrm rot="10800000">
            <a:off x="27654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9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19533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0028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9234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2" name="1/2 액자 61"/>
          <p:cNvSpPr/>
          <p:nvPr/>
        </p:nvSpPr>
        <p:spPr>
          <a:xfrm rot="10800000">
            <a:off x="660647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3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79436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413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333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6" name="1/2 액자 65"/>
          <p:cNvSpPr/>
          <p:nvPr/>
        </p:nvSpPr>
        <p:spPr>
          <a:xfrm rot="10800000">
            <a:off x="104475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7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96354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4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416945" y="1654631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10391858" y="4998360"/>
            <a:ext cx="157437" cy="157437"/>
          </a:xfrm>
          <a:prstGeom prst="ellipse">
            <a:avLst/>
          </a:prstGeom>
          <a:noFill/>
          <a:ln w="28575">
            <a:solidFill>
              <a:srgbClr val="668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78296" y="4935889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362857" y="4098474"/>
            <a:ext cx="157437" cy="157437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49295" y="403600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90202" y="2161569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290181" y="2312695"/>
            <a:ext cx="796169" cy="482357"/>
            <a:chOff x="4271131" y="1831682"/>
            <a:chExt cx="796169" cy="482357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 rot="5400000">
              <a:off x="4265072" y="1999548"/>
              <a:ext cx="320550" cy="308431"/>
            </a:xfrm>
            <a:custGeom>
              <a:avLst/>
              <a:gdLst>
                <a:gd name="connsiteX0" fmla="*/ 0 w 320550"/>
                <a:gd name="connsiteY0" fmla="*/ 308431 h 308431"/>
                <a:gd name="connsiteX1" fmla="*/ 0 w 320550"/>
                <a:gd name="connsiteY1" fmla="*/ 0 h 308431"/>
                <a:gd name="connsiteX2" fmla="*/ 160277 w 320550"/>
                <a:gd name="connsiteY2" fmla="*/ 154217 h 308431"/>
                <a:gd name="connsiteX3" fmla="*/ 171459 w 320550"/>
                <a:gd name="connsiteY3" fmla="*/ 209607 h 308431"/>
                <a:gd name="connsiteX4" fmla="*/ 257568 w 320550"/>
                <a:gd name="connsiteY4" fmla="*/ 295715 h 308431"/>
                <a:gd name="connsiteX5" fmla="*/ 320549 w 320550"/>
                <a:gd name="connsiteY5" fmla="*/ 308430 h 308431"/>
                <a:gd name="connsiteX6" fmla="*/ 320550 w 320550"/>
                <a:gd name="connsiteY6" fmla="*/ 308431 h 30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50" h="308431">
                  <a:moveTo>
                    <a:pt x="0" y="308431"/>
                  </a:moveTo>
                  <a:lnTo>
                    <a:pt x="0" y="0"/>
                  </a:lnTo>
                  <a:lnTo>
                    <a:pt x="160277" y="154217"/>
                  </a:lnTo>
                  <a:lnTo>
                    <a:pt x="171459" y="209607"/>
                  </a:lnTo>
                  <a:cubicBezTo>
                    <a:pt x="187835" y="248323"/>
                    <a:pt x="218851" y="279340"/>
                    <a:pt x="257568" y="295715"/>
                  </a:cubicBezTo>
                  <a:lnTo>
                    <a:pt x="320549" y="308430"/>
                  </a:lnTo>
                  <a:lnTo>
                    <a:pt x="320550" y="308431"/>
                  </a:lnTo>
                  <a:close/>
                </a:path>
              </a:pathLst>
            </a:cu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4271132" y="1831682"/>
              <a:ext cx="796168" cy="323613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450 (45%)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09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2">
            <a:extLst>
              <a:ext uri="{FF2B5EF4-FFF2-40B4-BE49-F238E27FC236}">
                <a16:creationId xmlns:a16="http://schemas.microsoft.com/office/drawing/2014/main" id="{3F8FFF6D-6FA8-D010-B861-EA3226295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236" y="3848584"/>
            <a:ext cx="184731" cy="28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145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246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TextBox 43">
            <a:extLst>
              <a:ext uri="{FF2B5EF4-FFF2-40B4-BE49-F238E27FC236}">
                <a16:creationId xmlns:a16="http://schemas.microsoft.com/office/drawing/2014/main" id="{834FC83E-4755-27E8-B968-CACE37DF1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" y="6507407"/>
            <a:ext cx="1832097" cy="37907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200000"/>
              </a:lnSpc>
              <a:defRPr/>
            </a:pPr>
            <a:r>
              <a:rPr lang="ko-KR" altLang="en-US" sz="1108" b="1" dirty="0">
                <a:solidFill>
                  <a:srgbClr val="000000"/>
                </a:solidFill>
                <a:latin typeface="+mn-ea"/>
              </a:rPr>
              <a:t>인천관광공사사장 귀하</a:t>
            </a:r>
            <a:endParaRPr lang="ko-KR" altLang="en-US" sz="1108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24" name="Rectangle 10">
            <a:extLst>
              <a:ext uri="{FF2B5EF4-FFF2-40B4-BE49-F238E27FC236}">
                <a16:creationId xmlns:a16="http://schemas.microsoft.com/office/drawing/2014/main" id="{ABB38659-BD0E-099E-F93F-48343BF82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" y="81329"/>
            <a:ext cx="11420109" cy="371578"/>
          </a:xfrm>
          <a:prstGeom prst="rect">
            <a:avLst/>
          </a:prstGeom>
          <a:noFill/>
          <a:ln>
            <a:noFill/>
          </a:ln>
        </p:spPr>
        <p:txBody>
          <a:bodyPr lIns="51435" tIns="25718" rIns="51435" bIns="25718">
            <a:spAutoFit/>
          </a:bodyPr>
          <a:lstStyle>
            <a:lvl1pPr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ko-KR" altLang="en-US" sz="2077" b="1" dirty="0">
                <a:solidFill>
                  <a:srgbClr val="000000"/>
                </a:solidFill>
                <a:latin typeface="+mn-ea"/>
              </a:rPr>
              <a:t>「</a:t>
            </a:r>
            <a:r>
              <a:rPr lang="en-US" altLang="ko-KR" sz="2077" b="1" dirty="0">
                <a:solidFill>
                  <a:srgbClr val="000000"/>
                </a:solidFill>
                <a:latin typeface="+mn-ea"/>
              </a:rPr>
              <a:t>2022 </a:t>
            </a:r>
            <a:r>
              <a:rPr lang="ko-KR" altLang="en-US" sz="2077" b="1" dirty="0">
                <a:solidFill>
                  <a:srgbClr val="000000"/>
                </a:solidFill>
                <a:latin typeface="+mn-ea"/>
              </a:rPr>
              <a:t>인천 스마트관광 데이터 아이디어 공모전」 개인정보 </a:t>
            </a:r>
            <a:r>
              <a:rPr lang="ko-KR" altLang="en-US" sz="2077" b="1" dirty="0" err="1">
                <a:solidFill>
                  <a:srgbClr val="000000"/>
                </a:solidFill>
                <a:latin typeface="+mn-ea"/>
              </a:rPr>
              <a:t>수집〮이용〮제</a:t>
            </a:r>
            <a:r>
              <a:rPr lang="en-US" altLang="ko-KR" sz="2077" b="1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2077" b="1" dirty="0">
                <a:solidFill>
                  <a:srgbClr val="000000"/>
                </a:solidFill>
                <a:latin typeface="+mn-ea"/>
              </a:rPr>
              <a:t>자 제공 동의서</a:t>
            </a:r>
            <a:r>
              <a:rPr lang="ko-KR" altLang="ko-KR" sz="2077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77" b="1" dirty="0">
                <a:solidFill>
                  <a:srgbClr val="000000"/>
                </a:solidFill>
                <a:latin typeface="+mn-ea"/>
              </a:rPr>
              <a:t>  </a:t>
            </a:r>
            <a:endParaRPr lang="en-US" altLang="ko-KR" sz="2077" b="1" dirty="0"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5E41A4-B002-FAC3-6214-A682FC7F55A8}"/>
              </a:ext>
            </a:extLst>
          </p:cNvPr>
          <p:cNvGraphicFramePr>
            <a:graphicFrameLocks noGrp="1"/>
          </p:cNvGraphicFramePr>
          <p:nvPr/>
        </p:nvGraphicFramePr>
        <p:xfrm>
          <a:off x="25461" y="489073"/>
          <a:ext cx="12166356" cy="6136503"/>
        </p:xfrm>
        <a:graphic>
          <a:graphicData uri="http://schemas.openxmlformats.org/drawingml/2006/table">
            <a:tbl>
              <a:tblPr/>
              <a:tblGrid>
                <a:gridCol w="1216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9350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인천관광공사는 「개인정보보호법」 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조에 따라 아래와 같이 개인정보의 수집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 제공에 관한 귀하의 동의를 얻고자 합니다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 수집 및 이용에 관한 사항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개인정보의 수집 및 이용 목적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인천 스마트관광 데이터 아이디어 공모전」 작품 접수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 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작품 심사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수상 발표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시상식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전시 및 공모전 홍보 등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 수집 항목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소속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주민등록번호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연락처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 보유 및 이용기간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동의서가 작성된 시점부터 상기 개인정보 수집 및 이용 목적이 종료되는 시점까지</a:t>
                      </a:r>
                    </a:p>
                    <a:p>
                      <a:pPr marL="0" marR="0" lvl="0" indent="0" algn="just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 수집 동의 거부의 권리 및 동의 거부에 따른 제한사항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신청자는 개인정보의 수집 및 이용 동의를 거부할 권리가 있으나 거부 시에는 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인천 스마트관광도시 데이터 아이디어 공모전」 접수가 제한될 수 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5" marR="74665" marT="36527" marB="3652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endParaRPr lang="ko-KR" sz="1700"/>
                    </a:p>
                  </a:txBody>
                  <a:tcPr marL="74665" marR="74665" marT="36527" marB="3652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 l="-69" t="-502985" r="-35" b="-155671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956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개인정보 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제공에 관한 사항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개인정보의 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제공 목적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인천 스마트관광 데이터 아이디어 공모전」 작품 접수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 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작품 심사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수상 발표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시상식 운영 시 본인 확인 및 필요한 사항 등 안내를 위한 의사소통 경로 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개인정보를 제공받는 자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인천 스마트관광 데이터 아이디어 공모전」 운영 위탁기관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인투인미디어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개인정보를 제공받는 자의 이용목적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제공 목적과 동일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제공하는 개인정보 항목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주민등록번호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연락처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개인정보를 제공받는 자의 개인정보 보유 및 이용기간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동의서가 작성된 시점부터 상기 개인정보의 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제공목적 달성 시까지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개인정보 수집 동의 거부의 권리 및 동의 거부에 따른 제한사항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신청자는 개인정보의 수집 및 이용 동의를 거부할 권리가 있으나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거부 시에는 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인천 스마트관광도시 데이터 아이디어 공모전」 접수가 제한될 수 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5" marR="74665" marT="36527" marB="3652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endParaRPr lang="ko-KR" sz="1700"/>
                    </a:p>
                  </a:txBody>
                  <a:tcPr marL="74665" marR="74665" marT="36527" marB="3652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 l="-69" t="-1137313" r="-35" b="-922388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90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본인은 “개인정보 수집 및 이용에 관한 사항”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개인정보의 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 제공에 관한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사항”을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읽고 명확히 이해하였으며 이에 동의합니다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년 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월  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5" marR="74665" marT="36527" marB="3652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3877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5588" algn="l"/>
                        </a:tabLst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*법정대리인 동의서*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참가자가 미성년자인 경우 기재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5588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본인은 미성년자의 법정대리인으로 위의 정보제공 및 수집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이용에 동의합니다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5588" algn="l"/>
                        </a:tabLst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5588" algn="l"/>
                        </a:tabLst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5588" algn="l"/>
                        </a:tabLst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5588" algn="l"/>
                        </a:tabLst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5" marR="74665" marT="36527" marB="3652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9373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55588" algn="l"/>
                        </a:tabLst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5588" algn="l"/>
                        </a:tabLst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5" marR="74665" marT="36527" marB="3652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F2D6FB3-01F9-2481-757D-F218AED623ED}"/>
              </a:ext>
            </a:extLst>
          </p:cNvPr>
          <p:cNvGraphicFramePr>
            <a:graphicFrameLocks noGrp="1"/>
          </p:cNvGraphicFramePr>
          <p:nvPr/>
        </p:nvGraphicFramePr>
        <p:xfrm>
          <a:off x="2227935" y="5783141"/>
          <a:ext cx="7184415" cy="642939"/>
        </p:xfrm>
        <a:graphic>
          <a:graphicData uri="http://schemas.openxmlformats.org/drawingml/2006/table">
            <a:tbl>
              <a:tblPr/>
              <a:tblGrid>
                <a:gridCol w="161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3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 명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팀일 경우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5"/>
                    </a:solidFill>
                  </a:tcPr>
                </a:tc>
                <a:tc gridSpan="3"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제안 대표 성명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허찬영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 성명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왕소진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 성명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 성명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임준형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8" marR="44848" marT="12309" marB="123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797F69-9ABD-5DCC-DC43-805A3955F637}"/>
              </a:ext>
            </a:extLst>
          </p:cNvPr>
          <p:cNvGraphicFramePr>
            <a:graphicFrameLocks noGrp="1"/>
          </p:cNvGraphicFramePr>
          <p:nvPr/>
        </p:nvGraphicFramePr>
        <p:xfrm>
          <a:off x="2227934" y="5066567"/>
          <a:ext cx="7184414" cy="549519"/>
        </p:xfrm>
        <a:graphic>
          <a:graphicData uri="http://schemas.openxmlformats.org/drawingml/2006/table">
            <a:tbl>
              <a:tblPr/>
              <a:tblGrid>
                <a:gridCol w="186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860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법정대리인 성명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6" marR="44846" marT="12297" marB="1229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허찬영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6" marR="44846" marT="12297" marB="1229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법정대리인 연락처</a:t>
                      </a:r>
                    </a:p>
                  </a:txBody>
                  <a:tcPr marL="44846" marR="44846" marT="12297" marB="1229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010-2629-3207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6" marR="44846" marT="12297" marB="1229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9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법정대리인과의 관계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6" marR="44846" marT="12297" marB="1229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본인</a:t>
                      </a:r>
                    </a:p>
                  </a:txBody>
                  <a:tcPr marL="44846" marR="44846" marT="12297" marB="1229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319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E6B38D-256F-A64B-0769-5396065007FE}"/>
              </a:ext>
            </a:extLst>
          </p:cNvPr>
          <p:cNvSpPr txBox="1"/>
          <p:nvPr/>
        </p:nvSpPr>
        <p:spPr>
          <a:xfrm>
            <a:off x="7974806" y="5777645"/>
            <a:ext cx="4226902" cy="7514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3291">
              <a:lnSpc>
                <a:spcPct val="90000"/>
              </a:lnSpc>
              <a:spcBef>
                <a:spcPts val="1004"/>
              </a:spcBef>
              <a:defRPr/>
            </a:pPr>
            <a:r>
              <a:rPr lang="ko-KR" altLang="en-US" sz="969" dirty="0">
                <a:latin typeface="+mn-ea"/>
              </a:rPr>
              <a:t>*서명은 이미지로 삽입해도 됩니다</a:t>
            </a:r>
            <a:r>
              <a:rPr lang="en-US" altLang="ko-KR" sz="969" dirty="0">
                <a:latin typeface="+mn-ea"/>
              </a:rPr>
              <a:t>.</a:t>
            </a:r>
            <a:endParaRPr lang="ko-KR" altLang="en-US" sz="969" dirty="0">
              <a:latin typeface="+mn-ea"/>
            </a:endParaRPr>
          </a:p>
          <a:p>
            <a:pPr algn="r" defTabSz="913291">
              <a:lnSpc>
                <a:spcPct val="90000"/>
              </a:lnSpc>
              <a:spcBef>
                <a:spcPts val="1004"/>
              </a:spcBef>
              <a:defRPr/>
            </a:pPr>
            <a:r>
              <a:rPr lang="ko-KR" altLang="en-US" sz="969" dirty="0">
                <a:latin typeface="+mn-ea"/>
              </a:rPr>
              <a:t>서명을 하지 않고 제출했을 경우에는 </a:t>
            </a:r>
            <a:endParaRPr lang="en-US" altLang="ko-KR" sz="969" dirty="0">
              <a:latin typeface="+mn-ea"/>
            </a:endParaRPr>
          </a:p>
          <a:p>
            <a:pPr algn="r" defTabSz="913291">
              <a:lnSpc>
                <a:spcPct val="90000"/>
              </a:lnSpc>
              <a:spcBef>
                <a:spcPts val="1004"/>
              </a:spcBef>
              <a:defRPr/>
            </a:pPr>
            <a:r>
              <a:rPr lang="ko-KR" altLang="en-US" sz="969" dirty="0">
                <a:latin typeface="+mn-ea"/>
              </a:rPr>
              <a:t>서명을 한 것으로 간주합니다</a:t>
            </a:r>
            <a:r>
              <a:rPr lang="en-US" altLang="ko-KR" sz="831" dirty="0">
                <a:latin typeface="+mn-ea"/>
              </a:rPr>
              <a:t>.</a:t>
            </a:r>
            <a:endParaRPr lang="ko-KR" altLang="en-US" sz="83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B7908921-11D0-355B-DAE5-424349120EA1}"/>
              </a:ext>
            </a:extLst>
          </p:cNvPr>
          <p:cNvGraphicFramePr>
            <a:graphicFrameLocks noGrp="1"/>
          </p:cNvGraphicFramePr>
          <p:nvPr/>
        </p:nvGraphicFramePr>
        <p:xfrm>
          <a:off x="599159" y="507756"/>
          <a:ext cx="11104685" cy="6659387"/>
        </p:xfrm>
        <a:graphic>
          <a:graphicData uri="http://schemas.openxmlformats.org/drawingml/2006/table">
            <a:tbl>
              <a:tblPr/>
              <a:tblGrid>
                <a:gridCol w="1110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26270">
                <a:tc>
                  <a:txBody>
                    <a:bodyPr/>
                    <a:lstStyle>
                      <a:lvl1pPr defTabSz="1319213" latinLnBrk="1">
                        <a:lnSpc>
                          <a:spcPct val="90000"/>
                        </a:lnSpc>
                        <a:spcBef>
                          <a:spcPts val="1450"/>
                        </a:spcBef>
                        <a:buFont typeface="Arial" panose="020B0604020202020204" pitchFamily="34" charset="0"/>
                        <a:defRPr sz="3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3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1319213" latinLnBrk="1">
                        <a:lnSpc>
                          <a:spcPct val="90000"/>
                        </a:lnSpc>
                        <a:spcBef>
                          <a:spcPts val="725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1319213" fontAlgn="base">
                        <a:lnSpc>
                          <a:spcPct val="9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본인은 인천관광공사가 주관하는 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인천 스마트관광 데이터 아이디어 </a:t>
                      </a: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공모전’에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참가함에 있어 다음 각호의 규정을 준수할 것을 서약합니다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1319213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공모전 출품작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기획서 및 프레젠테이션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자의 초상권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상표권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저작권 및 기타 제반 권리를 침해하지 않도록 주의 의무를 다해야 하며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이에 대한 이의 신청 또는 분쟁 발생 시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책임은 제출자에게 있음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동일 주제로 타 기관 대회 및 공모전 등에 입상하였거나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 공모전 수상작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타인의 저작물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유사작품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모방작품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명의도용으로 판명된 작품일 경우 심사에서 제외되며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수상 이후라도 이러한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사실이 판명될 경우 수상은 취소되며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참가자는 상금을 반환하여야 함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‧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 이후 공개된 아이디어는 법적으로 보호받을 수 없으며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이를 보호받기 위해서는 신청자가 공개 이전에 직접 지식재산권을 획득하여야 함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수상작에 한하여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주최･주관기관이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홍보 및 비영리 목적으로 저작재산권 및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차적 저작물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작성권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*을 행사할 수 있음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(*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저작재산권 및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차적 저작물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작성권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자료집 발간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구축 및 정보제공 웹서비스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사업홍보를 위한 제출자료의 일부 복제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공중송신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참가자의 초상이 사진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등에 기록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 등 사용되는 것에 동의함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제출자료 작성을 위해 사용하는 소스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그림 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사용권은 참가자 본인이 확인하고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저작자에게 이용 허락 여부를 반드시 사전 확인해야 함 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심사 점수는 공개하지 않으며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심사 결과 수상작이 적합하지 않을 경우 시상 규모를 축소 또는 변경할 수 있음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상금은 각 해당 상격의 상금에서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3.3%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공제한 금액을 지급하고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팀의 경우 대표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인에게 수여함</a:t>
                      </a: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제출 서류의 내용이 모두 사실임을 확인하며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허위 사실 기재로 인해 문제 발생 시 모든 책임은 본인에게 있음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본인은 위 사항에 대해 모두 동의합니다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                                                                                                                          2022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   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   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        </a:t>
                      </a: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 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 </a:t>
                      </a: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허찬영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(</a:t>
                      </a: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r" fontAlgn="base" latinLnBrk="0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*서명은 이미지로 삽입해도 됩니다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서명을 하지 않고 제출했을 경우에는 서명을 한 것으로 간주합니다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0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192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841" marR="44841" marT="12390" marB="123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2" name="Rectangle 22">
            <a:extLst>
              <a:ext uri="{FF2B5EF4-FFF2-40B4-BE49-F238E27FC236}">
                <a16:creationId xmlns:a16="http://schemas.microsoft.com/office/drawing/2014/main" id="{93C4225A-E8A2-D7CF-5FCA-9C3FF6AE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236" y="3848584"/>
            <a:ext cx="184731" cy="28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145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246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6149" name="Rectangle 10">
            <a:extLst>
              <a:ext uri="{FF2B5EF4-FFF2-40B4-BE49-F238E27FC236}">
                <a16:creationId xmlns:a16="http://schemas.microsoft.com/office/drawing/2014/main" id="{B0A57AF4-BD3C-ABA8-94E2-3FB85042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52" y="32971"/>
            <a:ext cx="11293719" cy="371578"/>
          </a:xfrm>
          <a:prstGeom prst="rect">
            <a:avLst/>
          </a:prstGeom>
          <a:noFill/>
          <a:ln>
            <a:noFill/>
          </a:ln>
        </p:spPr>
        <p:txBody>
          <a:bodyPr lIns="51435" tIns="25718" rIns="51435" bIns="25718">
            <a:spAutoFit/>
          </a:bodyPr>
          <a:lstStyle>
            <a:lvl1pPr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42950"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411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ko-KR" altLang="en-US" sz="2077" b="1" dirty="0">
                <a:solidFill>
                  <a:srgbClr val="000000"/>
                </a:solidFill>
                <a:latin typeface="+mn-ea"/>
              </a:rPr>
              <a:t>「</a:t>
            </a:r>
            <a:r>
              <a:rPr lang="en-US" altLang="ko-KR" sz="2077" b="1" dirty="0">
                <a:solidFill>
                  <a:srgbClr val="000000"/>
                </a:solidFill>
                <a:latin typeface="+mn-ea"/>
              </a:rPr>
              <a:t>2022 </a:t>
            </a:r>
            <a:r>
              <a:rPr lang="ko-KR" altLang="en-US" sz="2077" b="1" dirty="0">
                <a:solidFill>
                  <a:srgbClr val="000000"/>
                </a:solidFill>
                <a:latin typeface="+mn-ea"/>
              </a:rPr>
              <a:t>인천 스마트관광 데이터 아이디어 공모전」 응모각서</a:t>
            </a:r>
            <a:endParaRPr lang="en-US" altLang="ko-KR" sz="2077" b="1" dirty="0">
              <a:latin typeface="+mn-ea"/>
            </a:endParaRPr>
          </a:p>
        </p:txBody>
      </p:sp>
      <p:sp>
        <p:nvSpPr>
          <p:cNvPr id="6150" name="TextBox 3">
            <a:extLst>
              <a:ext uri="{FF2B5EF4-FFF2-40B4-BE49-F238E27FC236}">
                <a16:creationId xmlns:a16="http://schemas.microsoft.com/office/drawing/2014/main" id="{1E2A1666-59A5-C728-1CA8-C317A754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" y="6507407"/>
            <a:ext cx="1832097" cy="37907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200000"/>
              </a:lnSpc>
              <a:defRPr/>
            </a:pPr>
            <a:r>
              <a:rPr lang="ko-KR" altLang="en-US" sz="1108" b="1" dirty="0">
                <a:solidFill>
                  <a:srgbClr val="000000"/>
                </a:solidFill>
                <a:latin typeface="+mn-ea"/>
              </a:rPr>
              <a:t>인천관광공사사장 귀하</a:t>
            </a:r>
            <a:endParaRPr lang="ko-KR" altLang="en-US" sz="1108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86079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646549" y="1123757"/>
            <a:ext cx="8562189" cy="6797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인천 관광지의 실시간 혼잡도 정보 제공을 통한 관광지 활성화 및 방문 관광객 만족도 증대</a:t>
            </a:r>
            <a:endParaRPr lang="ko-KR" altLang="en-US" sz="1500" b="1" dirty="0">
              <a:solidFill>
                <a:srgbClr val="6689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6549" y="1911254"/>
            <a:ext cx="10483355" cy="139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rgbClr val="44546A"/>
              </a:solidFill>
            </a:endParaRPr>
          </a:p>
          <a:p>
            <a:pPr algn="just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인천 </a:t>
            </a:r>
            <a:r>
              <a:rPr lang="en-US" altLang="ko-KR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e</a:t>
            </a: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지 어플리케이션 및 웹 플랫폼을 통해</a:t>
            </a:r>
            <a:r>
              <a:rPr lang="en-US" altLang="ko-KR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현 관광지 밀집 현황</a:t>
            </a:r>
            <a:r>
              <a:rPr lang="en-US" altLang="ko-KR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en-US" altLang="ko-KR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관광객 이동 현황</a:t>
            </a: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을</a:t>
            </a:r>
            <a:r>
              <a:rPr lang="en-US" altLang="ko-KR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실시간으로 공유하여 </a:t>
            </a:r>
            <a:endParaRPr lang="en-US" altLang="ko-KR" sz="1500" kern="0" spc="-4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관광지에 방문할 예정인 관광객에게 보다 효과적인 관광코스를 계획하게 하여 인천 관광 만족도 증가</a:t>
            </a:r>
            <a:endParaRPr lang="en-US" altLang="ko-KR" sz="1500" kern="0" spc="-4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3B059A-B9BF-217A-278D-3EEF31987868}"/>
              </a:ext>
            </a:extLst>
          </p:cNvPr>
          <p:cNvSpPr/>
          <p:nvPr/>
        </p:nvSpPr>
        <p:spPr>
          <a:xfrm>
            <a:off x="646549" y="3478027"/>
            <a:ext cx="9593231" cy="139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B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rgbClr val="44546A"/>
              </a:solidFill>
            </a:endParaRPr>
          </a:p>
          <a:p>
            <a:pPr algn="just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관광지 밀집 현황을 관광객에게 제공하여 관광코스를 계획 시 </a:t>
            </a: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혼잡하지 않은 장소로 관광객을 분산</a:t>
            </a: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하여</a:t>
            </a:r>
            <a:endParaRPr lang="en-US" altLang="ko-KR" sz="1500" kern="0" spc="-4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특정 관광지로의 집중현상을 완화시킴으로써 균등한 관광지의 방문 밀도를 만들어 인천 관광경제 활성화</a:t>
            </a:r>
            <a:endParaRPr lang="en-US" altLang="ko-KR" sz="1500" kern="0" spc="-4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02E237-6FBD-217B-5293-B7DA98EDAE42}"/>
              </a:ext>
            </a:extLst>
          </p:cNvPr>
          <p:cNvSpPr/>
          <p:nvPr/>
        </p:nvSpPr>
        <p:spPr>
          <a:xfrm>
            <a:off x="646549" y="5017893"/>
            <a:ext cx="8562188" cy="143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C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최근 심각한 문제로 재조명 되고 있는 </a:t>
            </a: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특정 장소 인구 밀집 문제</a:t>
            </a: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와</a:t>
            </a:r>
            <a:r>
              <a:rPr lang="ko-KR" altLang="en-US" sz="15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관련된 사회적 문제에도 집중하여 인기 있는 관광지의 밀집으로 발생할 수 있는 사고 예방 및 안전한 관광 제공</a:t>
            </a:r>
            <a:endParaRPr lang="en-US" altLang="ko-KR" sz="1500" dirty="0">
              <a:solidFill>
                <a:srgbClr val="44546A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E6A5D29-8CBC-1144-E635-B985093CE1A0}"/>
              </a:ext>
            </a:extLst>
          </p:cNvPr>
          <p:cNvCxnSpPr/>
          <p:nvPr/>
        </p:nvCxnSpPr>
        <p:spPr>
          <a:xfrm>
            <a:off x="750872" y="2451205"/>
            <a:ext cx="9346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E8B66A-72BE-677C-920C-3E05F3817E39}"/>
              </a:ext>
            </a:extLst>
          </p:cNvPr>
          <p:cNvCxnSpPr/>
          <p:nvPr/>
        </p:nvCxnSpPr>
        <p:spPr>
          <a:xfrm>
            <a:off x="750872" y="4032830"/>
            <a:ext cx="9346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3053CA-DDCF-161D-353A-2C174F66E48C}"/>
              </a:ext>
            </a:extLst>
          </p:cNvPr>
          <p:cNvCxnSpPr/>
          <p:nvPr/>
        </p:nvCxnSpPr>
        <p:spPr>
          <a:xfrm>
            <a:off x="750871" y="5624318"/>
            <a:ext cx="9346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D4FEBF5C-10A9-687F-F20A-34319BFB5928}"/>
              </a:ext>
            </a:extLst>
          </p:cNvPr>
          <p:cNvSpPr/>
          <p:nvPr/>
        </p:nvSpPr>
        <p:spPr>
          <a:xfrm>
            <a:off x="229532" y="219598"/>
            <a:ext cx="486944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sz="2000" b="1" dirty="0">
                <a:solidFill>
                  <a:srgbClr val="44546A"/>
                </a:solidFill>
              </a:rPr>
              <a:t>1. </a:t>
            </a:r>
            <a:r>
              <a:rPr lang="ko-KR" altLang="en-US" sz="2000" b="1" dirty="0">
                <a:solidFill>
                  <a:srgbClr val="44546A"/>
                </a:solidFill>
              </a:rPr>
              <a:t>아이디어명</a:t>
            </a:r>
          </a:p>
        </p:txBody>
      </p:sp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449BA702-5B22-E1F6-C6B4-B325F202E10D}"/>
              </a:ext>
            </a:extLst>
          </p:cNvPr>
          <p:cNvSpPr/>
          <p:nvPr/>
        </p:nvSpPr>
        <p:spPr>
          <a:xfrm>
            <a:off x="11625701" y="6651992"/>
            <a:ext cx="388494" cy="184754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6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사각형: 둥근 모서리 15">
            <a:extLst>
              <a:ext uri="{FF2B5EF4-FFF2-40B4-BE49-F238E27FC236}">
                <a16:creationId xmlns:a16="http://schemas.microsoft.com/office/drawing/2014/main" id="{74534FDA-61E0-0C47-2B71-9568D7D1B52C}"/>
              </a:ext>
            </a:extLst>
          </p:cNvPr>
          <p:cNvSpPr/>
          <p:nvPr/>
        </p:nvSpPr>
        <p:spPr>
          <a:xfrm>
            <a:off x="229532" y="3579095"/>
            <a:ext cx="11879918" cy="318147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92" name="사각형: 둥근 모서리 15">
            <a:extLst>
              <a:ext uri="{FF2B5EF4-FFF2-40B4-BE49-F238E27FC236}">
                <a16:creationId xmlns:a16="http://schemas.microsoft.com/office/drawing/2014/main" id="{05426BC0-6D61-40A6-7086-840FFDB980C2}"/>
              </a:ext>
            </a:extLst>
          </p:cNvPr>
          <p:cNvSpPr/>
          <p:nvPr/>
        </p:nvSpPr>
        <p:spPr>
          <a:xfrm>
            <a:off x="229531" y="842151"/>
            <a:ext cx="11879917" cy="2610765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486944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sz="2000" b="1" dirty="0">
                <a:solidFill>
                  <a:srgbClr val="44546A"/>
                </a:solidFill>
              </a:rPr>
              <a:t>2. </a:t>
            </a:r>
            <a:r>
              <a:rPr lang="ko-KR" altLang="en-US" sz="2000" b="1" dirty="0">
                <a:solidFill>
                  <a:srgbClr val="44546A"/>
                </a:solidFill>
              </a:rPr>
              <a:t>핵심내용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7B0F99-73F7-0FA8-2330-08C67C259517}"/>
              </a:ext>
            </a:extLst>
          </p:cNvPr>
          <p:cNvSpPr/>
          <p:nvPr/>
        </p:nvSpPr>
        <p:spPr>
          <a:xfrm>
            <a:off x="459579" y="1000908"/>
            <a:ext cx="4703139" cy="10936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F86D49-F22B-8150-8928-96545B9EF546}"/>
              </a:ext>
            </a:extLst>
          </p:cNvPr>
          <p:cNvSpPr/>
          <p:nvPr/>
        </p:nvSpPr>
        <p:spPr>
          <a:xfrm>
            <a:off x="523318" y="1258889"/>
            <a:ext cx="4575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</a:rPr>
              <a:t>인천 </a:t>
            </a:r>
            <a:r>
              <a:rPr lang="en-US" altLang="ko-KR" sz="1200" dirty="0">
                <a:latin typeface="+mn-ea"/>
              </a:rPr>
              <a:t>e</a:t>
            </a:r>
            <a:r>
              <a:rPr lang="ko-KR" altLang="en-US" sz="1200" dirty="0">
                <a:latin typeface="+mn-ea"/>
              </a:rPr>
              <a:t>지 어플리케이션에 위치기반 서비스 동의권한을 사용하여</a:t>
            </a:r>
            <a:endParaRPr lang="en-US" altLang="ko-KR" sz="1200" dirty="0">
              <a:latin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</a:rPr>
              <a:t>서비스 이용자의 실시간 위치 정보를 통해 혼잡도 정보 수집</a:t>
            </a:r>
            <a:endParaRPr lang="en-US" altLang="ko-KR" sz="1200" dirty="0">
              <a:latin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latin typeface="+mn-ea"/>
            </a:endParaRP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825AD40B-DCC2-463E-D637-348D502BF58D}"/>
              </a:ext>
            </a:extLst>
          </p:cNvPr>
          <p:cNvSpPr/>
          <p:nvPr/>
        </p:nvSpPr>
        <p:spPr>
          <a:xfrm rot="10800000">
            <a:off x="4121933" y="1077169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CF5CF0-E6DB-F5D5-6B65-3E1746EF113C}"/>
              </a:ext>
            </a:extLst>
          </p:cNvPr>
          <p:cNvSpPr/>
          <p:nvPr/>
        </p:nvSpPr>
        <p:spPr>
          <a:xfrm>
            <a:off x="459578" y="2244131"/>
            <a:ext cx="4703139" cy="10936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38E713-2BC4-B577-9597-6E42E1840814}"/>
              </a:ext>
            </a:extLst>
          </p:cNvPr>
          <p:cNvSpPr/>
          <p:nvPr/>
        </p:nvSpPr>
        <p:spPr>
          <a:xfrm>
            <a:off x="523318" y="2549071"/>
            <a:ext cx="4575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</a:rPr>
              <a:t>통신사에서 제공하는 데이터를 통해 특정 지역 혼잡도 여부를 파악하여 장소 정보 수집</a:t>
            </a:r>
            <a:endParaRPr lang="en-US" altLang="ko-KR" sz="1200" dirty="0">
              <a:latin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latin typeface="+mn-ea"/>
            </a:endParaRPr>
          </a:p>
        </p:txBody>
      </p:sp>
      <p:sp>
        <p:nvSpPr>
          <p:cNvPr id="30" name="1/2 액자 29">
            <a:extLst>
              <a:ext uri="{FF2B5EF4-FFF2-40B4-BE49-F238E27FC236}">
                <a16:creationId xmlns:a16="http://schemas.microsoft.com/office/drawing/2014/main" id="{AC1F0621-AF06-924F-2E5E-A44E42665FF3}"/>
              </a:ext>
            </a:extLst>
          </p:cNvPr>
          <p:cNvSpPr/>
          <p:nvPr/>
        </p:nvSpPr>
        <p:spPr>
          <a:xfrm rot="10800000">
            <a:off x="4121932" y="2320392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916D90-170D-D8A7-FF93-4544BBDECA94}"/>
              </a:ext>
            </a:extLst>
          </p:cNvPr>
          <p:cNvSpPr/>
          <p:nvPr/>
        </p:nvSpPr>
        <p:spPr>
          <a:xfrm>
            <a:off x="6826663" y="1000908"/>
            <a:ext cx="4703139" cy="10936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D7AAA9-7845-7924-09E9-45EE322A0756}"/>
              </a:ext>
            </a:extLst>
          </p:cNvPr>
          <p:cNvSpPr/>
          <p:nvPr/>
        </p:nvSpPr>
        <p:spPr>
          <a:xfrm>
            <a:off x="6903902" y="1279105"/>
            <a:ext cx="4575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</a:rPr>
              <a:t>개항장 내 상인들의 협조를 받아 각 가게의 혼잡도 여부를 </a:t>
            </a:r>
            <a:endParaRPr lang="en-US" altLang="ko-KR" sz="1200" dirty="0">
              <a:latin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</a:rPr>
              <a:t>어플리케이션에 연동하여 정보 수집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8" name="1/2 액자 37">
            <a:extLst>
              <a:ext uri="{FF2B5EF4-FFF2-40B4-BE49-F238E27FC236}">
                <a16:creationId xmlns:a16="http://schemas.microsoft.com/office/drawing/2014/main" id="{828C4C1E-E0C9-A1E9-6633-0F1A73D85DDC}"/>
              </a:ext>
            </a:extLst>
          </p:cNvPr>
          <p:cNvSpPr/>
          <p:nvPr/>
        </p:nvSpPr>
        <p:spPr>
          <a:xfrm rot="10800000">
            <a:off x="10489017" y="1077169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BFB0C2-60CD-9461-4E01-635D2C95C7C9}"/>
              </a:ext>
            </a:extLst>
          </p:cNvPr>
          <p:cNvSpPr/>
          <p:nvPr/>
        </p:nvSpPr>
        <p:spPr>
          <a:xfrm>
            <a:off x="6826663" y="2232541"/>
            <a:ext cx="4703139" cy="10936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A7666A-71FA-3BA5-D026-2DEBCCA88BC3}"/>
              </a:ext>
            </a:extLst>
          </p:cNvPr>
          <p:cNvSpPr/>
          <p:nvPr/>
        </p:nvSpPr>
        <p:spPr>
          <a:xfrm>
            <a:off x="6890403" y="2549007"/>
            <a:ext cx="4575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</a:rPr>
              <a:t>지도 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및 네비게이션 목적지 정보를 통해 </a:t>
            </a:r>
            <a:endParaRPr lang="en-US" altLang="ko-KR" sz="1200" dirty="0">
              <a:latin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</a:rPr>
              <a:t>실시간 관광지로 향하는 관광객 수 분석을 통해 정보 수집</a:t>
            </a:r>
            <a:endParaRPr lang="en-US" altLang="ko-KR" sz="1200" dirty="0">
              <a:latin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latin typeface="+mn-ea"/>
            </a:endParaRPr>
          </a:p>
        </p:txBody>
      </p:sp>
      <p:sp>
        <p:nvSpPr>
          <p:cNvPr id="46" name="1/2 액자 45">
            <a:extLst>
              <a:ext uri="{FF2B5EF4-FFF2-40B4-BE49-F238E27FC236}">
                <a16:creationId xmlns:a16="http://schemas.microsoft.com/office/drawing/2014/main" id="{7C645AEC-72A1-E01D-B221-77733311D446}"/>
              </a:ext>
            </a:extLst>
          </p:cNvPr>
          <p:cNvSpPr/>
          <p:nvPr/>
        </p:nvSpPr>
        <p:spPr>
          <a:xfrm rot="10800000">
            <a:off x="10489017" y="2308802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39" name="사각형: 둥근 모서리 17">
            <a:extLst>
              <a:ext uri="{FF2B5EF4-FFF2-40B4-BE49-F238E27FC236}">
                <a16:creationId xmlns:a16="http://schemas.microsoft.com/office/drawing/2014/main" id="{0052DFCD-30DF-0AAC-A3B6-37473CC3F919}"/>
              </a:ext>
            </a:extLst>
          </p:cNvPr>
          <p:cNvSpPr/>
          <p:nvPr/>
        </p:nvSpPr>
        <p:spPr>
          <a:xfrm>
            <a:off x="4819212" y="1687517"/>
            <a:ext cx="2281225" cy="100450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실시간 혼잡도 데이터 수집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052CFDD-BF10-D762-05DC-20B6AF78B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9" y="3760403"/>
            <a:ext cx="1742486" cy="298503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F2C362-EE8A-DAC1-D80F-9AE0A18B952F}"/>
              </a:ext>
            </a:extLst>
          </p:cNvPr>
          <p:cNvSpPr/>
          <p:nvPr/>
        </p:nvSpPr>
        <p:spPr>
          <a:xfrm>
            <a:off x="1450901" y="3837640"/>
            <a:ext cx="457565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4546A"/>
                </a:solidFill>
              </a:rPr>
              <a:t>&lt;&lt; </a:t>
            </a:r>
            <a:r>
              <a:rPr lang="ko-KR" altLang="en-US" sz="1200" b="1" dirty="0">
                <a:solidFill>
                  <a:srgbClr val="44546A"/>
                </a:solidFill>
              </a:rPr>
              <a:t>인천 </a:t>
            </a:r>
            <a:r>
              <a:rPr lang="en-US" altLang="ko-KR" sz="1200" b="1" dirty="0">
                <a:solidFill>
                  <a:srgbClr val="44546A"/>
                </a:solidFill>
              </a:rPr>
              <a:t>e</a:t>
            </a:r>
            <a:r>
              <a:rPr lang="ko-KR" altLang="en-US" sz="1200" b="1" dirty="0">
                <a:solidFill>
                  <a:srgbClr val="44546A"/>
                </a:solidFill>
              </a:rPr>
              <a:t>지 앱에 혼잡도 여부 표시 예시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61DF8411-F74E-F813-F143-99F308D5C70F}"/>
              </a:ext>
            </a:extLst>
          </p:cNvPr>
          <p:cNvSpPr/>
          <p:nvPr/>
        </p:nvSpPr>
        <p:spPr>
          <a:xfrm>
            <a:off x="5764331" y="2862315"/>
            <a:ext cx="482684" cy="56668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10A61E5-B9BE-1C69-9CEC-D28E840C19CC}"/>
              </a:ext>
            </a:extLst>
          </p:cNvPr>
          <p:cNvSpPr/>
          <p:nvPr/>
        </p:nvSpPr>
        <p:spPr>
          <a:xfrm>
            <a:off x="7806532" y="6258239"/>
            <a:ext cx="4575658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관광지 활성화 및 방문 관광객 만족도 증가</a:t>
            </a:r>
            <a:endParaRPr lang="en-US" altLang="ko-KR" sz="1300" b="1" dirty="0">
              <a:solidFill>
                <a:srgbClr val="44546A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29A37CD-F871-254A-6E5F-5167B9D6E894}"/>
              </a:ext>
            </a:extLst>
          </p:cNvPr>
          <p:cNvCxnSpPr/>
          <p:nvPr/>
        </p:nvCxnSpPr>
        <p:spPr>
          <a:xfrm>
            <a:off x="7757159" y="6651992"/>
            <a:ext cx="3733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17">
            <a:extLst>
              <a:ext uri="{FF2B5EF4-FFF2-40B4-BE49-F238E27FC236}">
                <a16:creationId xmlns:a16="http://schemas.microsoft.com/office/drawing/2014/main" id="{E3DAAF4B-33DF-8942-ED4A-A14BCCFF420A}"/>
              </a:ext>
            </a:extLst>
          </p:cNvPr>
          <p:cNvSpPr/>
          <p:nvPr/>
        </p:nvSpPr>
        <p:spPr>
          <a:xfrm>
            <a:off x="11625701" y="6651992"/>
            <a:ext cx="388494" cy="184754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DE50E1-226B-87B9-116E-AF8D58ED4E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94" y="3731113"/>
            <a:ext cx="1742486" cy="29985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FBEC31-7933-0AAD-7935-C71E56EC8859}"/>
              </a:ext>
            </a:extLst>
          </p:cNvPr>
          <p:cNvSpPr/>
          <p:nvPr/>
        </p:nvSpPr>
        <p:spPr>
          <a:xfrm>
            <a:off x="6903902" y="4249047"/>
            <a:ext cx="457565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</a:rPr>
              <a:t>혼잡도 정보를 통해 최적의 관광 경로를 제공함으로써</a:t>
            </a:r>
            <a:endParaRPr lang="en-US" altLang="ko-KR" sz="11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</a:rPr>
              <a:t>관광의 편의성 증대 및 효율적인 관광 제공</a:t>
            </a:r>
            <a:endParaRPr lang="en-US" altLang="ko-KR" sz="1100" b="1" dirty="0">
              <a:solidFill>
                <a:srgbClr val="44546A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FF322D-92D6-31D1-F7CC-6D7024129400}"/>
              </a:ext>
            </a:extLst>
          </p:cNvPr>
          <p:cNvSpPr/>
          <p:nvPr/>
        </p:nvSpPr>
        <p:spPr>
          <a:xfrm>
            <a:off x="2354494" y="4249048"/>
            <a:ext cx="457565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</a:rPr>
              <a:t>관광지 실시간 혼잡도 여부 정보를 통해</a:t>
            </a:r>
            <a:endParaRPr lang="en-US" altLang="ko-KR" sz="11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</a:rPr>
              <a:t>효과적인 관광 코스 구성 가능</a:t>
            </a:r>
            <a:endParaRPr lang="en-US" altLang="ko-KR" sz="1100" b="1" dirty="0">
              <a:solidFill>
                <a:srgbClr val="44546A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587DFC-E1C8-47BE-217E-DFC4EE265F62}"/>
              </a:ext>
            </a:extLst>
          </p:cNvPr>
          <p:cNvSpPr/>
          <p:nvPr/>
        </p:nvSpPr>
        <p:spPr>
          <a:xfrm>
            <a:off x="7408424" y="3837639"/>
            <a:ext cx="457565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/>
                </a:solidFill>
              </a:rPr>
              <a:t>&lt;&lt; </a:t>
            </a:r>
            <a:r>
              <a:rPr lang="ko-KR" altLang="en-US" sz="1200" b="1" dirty="0">
                <a:solidFill>
                  <a:srgbClr val="44546A"/>
                </a:solidFill>
              </a:rPr>
              <a:t>지도기능 추가하여 혼잡도 반영한 예시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0CC87-ED3C-A047-87EF-B098C1D1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544" y="5761631"/>
            <a:ext cx="814180" cy="8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15">
            <a:extLst>
              <a:ext uri="{FF2B5EF4-FFF2-40B4-BE49-F238E27FC236}">
                <a16:creationId xmlns:a16="http://schemas.microsoft.com/office/drawing/2014/main" id="{7686630E-4B1C-42EA-D358-42A2A29D96CD}"/>
              </a:ext>
            </a:extLst>
          </p:cNvPr>
          <p:cNvSpPr/>
          <p:nvPr/>
        </p:nvSpPr>
        <p:spPr>
          <a:xfrm>
            <a:off x="114300" y="847202"/>
            <a:ext cx="11963400" cy="5989544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875262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sz="2000" b="1" dirty="0">
                <a:solidFill>
                  <a:srgbClr val="44546A"/>
                </a:solidFill>
              </a:rPr>
              <a:t>3. </a:t>
            </a:r>
            <a:r>
              <a:rPr lang="ko-KR" altLang="en-US" sz="2000" b="1" dirty="0">
                <a:solidFill>
                  <a:srgbClr val="44546A"/>
                </a:solidFill>
              </a:rPr>
              <a:t>제안배경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F09D24-C746-FEC7-8B43-9C7BDD84127B}"/>
              </a:ext>
            </a:extLst>
          </p:cNvPr>
          <p:cNvSpPr/>
          <p:nvPr/>
        </p:nvSpPr>
        <p:spPr>
          <a:xfrm>
            <a:off x="259091" y="1104083"/>
            <a:ext cx="3762570" cy="3789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E23E68-4B8A-B67A-414F-9F7CC34A8F40}"/>
              </a:ext>
            </a:extLst>
          </p:cNvPr>
          <p:cNvSpPr/>
          <p:nvPr/>
        </p:nvSpPr>
        <p:spPr>
          <a:xfrm>
            <a:off x="86335" y="4983454"/>
            <a:ext cx="404454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‘</a:t>
            </a:r>
            <a:r>
              <a:rPr lang="ko-KR" altLang="en-US" sz="1400" b="1" dirty="0">
                <a:solidFill>
                  <a:srgbClr val="44546A"/>
                </a:solidFill>
              </a:rPr>
              <a:t>눈치게임</a:t>
            </a:r>
            <a:r>
              <a:rPr lang="en-US" altLang="ko-KR" sz="1400" b="1" dirty="0">
                <a:solidFill>
                  <a:srgbClr val="44546A"/>
                </a:solidFill>
              </a:rPr>
              <a:t>’</a:t>
            </a:r>
            <a:r>
              <a:rPr lang="ko-KR" altLang="en-US" sz="1400" b="1" dirty="0">
                <a:solidFill>
                  <a:srgbClr val="44546A"/>
                </a:solidFill>
              </a:rPr>
              <a:t> 키워드 관련 검색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/>
              <a:t>‘</a:t>
            </a:r>
            <a:r>
              <a:rPr lang="ko-KR" altLang="en-US" sz="1100" dirty="0"/>
              <a:t>눈치게임</a:t>
            </a:r>
            <a:r>
              <a:rPr lang="en-US" altLang="ko-KR" sz="1100" dirty="0"/>
              <a:t>’ </a:t>
            </a:r>
            <a:r>
              <a:rPr lang="ko-KR" altLang="en-US" sz="1100" dirty="0"/>
              <a:t>이라는 말이 있습니다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100" dirty="0"/>
              <a:t>이는 특정 관광지에 관광객들이 집중되어</a:t>
            </a:r>
            <a:r>
              <a:rPr lang="en-US" altLang="ko-KR" sz="1100" dirty="0"/>
              <a:t>, </a:t>
            </a:r>
            <a:r>
              <a:rPr lang="ko-KR" altLang="en-US" sz="1100" dirty="0"/>
              <a:t>관광에 대한 만족도가 낮기에</a:t>
            </a:r>
            <a:r>
              <a:rPr lang="en-US" altLang="ko-KR" sz="1100" dirty="0"/>
              <a:t> </a:t>
            </a:r>
            <a:r>
              <a:rPr lang="ko-KR" altLang="en-US" sz="1100" dirty="0"/>
              <a:t>이와 같은 상황을 피하기 위해 등장한 말입니다</a:t>
            </a:r>
            <a:endParaRPr lang="en-US" altLang="ko-KR" sz="11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1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100" dirty="0"/>
              <a:t>이처럼 많은 사람들이 관광 시에 혼잡 여부를 매우 중요하게 여기고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많은 사람들이 원하고 있는 이러한 현황을 알려줄 수 있다면 관광효과가 증대됨이</a:t>
            </a:r>
            <a:r>
              <a:rPr lang="en-US" altLang="ko-KR" sz="1100" dirty="0"/>
              <a:t> </a:t>
            </a:r>
            <a:r>
              <a:rPr lang="ko-KR" altLang="en-US" sz="1100" dirty="0"/>
              <a:t>전망합니다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B6057D76-6E9C-E9FA-AB43-AB8D60948EA0}"/>
              </a:ext>
            </a:extLst>
          </p:cNvPr>
          <p:cNvSpPr/>
          <p:nvPr/>
        </p:nvSpPr>
        <p:spPr>
          <a:xfrm rot="10800000">
            <a:off x="2669040" y="2592728"/>
            <a:ext cx="1375504" cy="2301005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DE495A-473D-22C8-43D3-1C7F8EF5C789}"/>
              </a:ext>
            </a:extLst>
          </p:cNvPr>
          <p:cNvSpPr/>
          <p:nvPr/>
        </p:nvSpPr>
        <p:spPr>
          <a:xfrm>
            <a:off x="4255358" y="1104083"/>
            <a:ext cx="3762570" cy="3789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FCD27A53-5887-BC5F-D8CB-4FC1DE2B0780}"/>
              </a:ext>
            </a:extLst>
          </p:cNvPr>
          <p:cNvSpPr/>
          <p:nvPr/>
        </p:nvSpPr>
        <p:spPr>
          <a:xfrm rot="10800000">
            <a:off x="6665307" y="2592728"/>
            <a:ext cx="1375504" cy="2301005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55C3E2-DE50-638A-29FA-1392C09664EF}"/>
              </a:ext>
            </a:extLst>
          </p:cNvPr>
          <p:cNvSpPr/>
          <p:nvPr/>
        </p:nvSpPr>
        <p:spPr>
          <a:xfrm>
            <a:off x="8228742" y="1104083"/>
            <a:ext cx="3762570" cy="3789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016AD566-7B6E-4B8A-7B76-99CB4D2509EC}"/>
              </a:ext>
            </a:extLst>
          </p:cNvPr>
          <p:cNvSpPr/>
          <p:nvPr/>
        </p:nvSpPr>
        <p:spPr>
          <a:xfrm rot="10800000">
            <a:off x="10638691" y="2592728"/>
            <a:ext cx="1375504" cy="2301005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67CA02-6770-8163-927F-FA12BCD7344D}"/>
              </a:ext>
            </a:extLst>
          </p:cNvPr>
          <p:cNvSpPr/>
          <p:nvPr/>
        </p:nvSpPr>
        <p:spPr>
          <a:xfrm>
            <a:off x="4102914" y="5020820"/>
            <a:ext cx="4044544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10/29</a:t>
            </a:r>
            <a:r>
              <a:rPr lang="ko-KR" altLang="en-US" sz="1400" b="1" dirty="0">
                <a:solidFill>
                  <a:srgbClr val="44546A"/>
                </a:solidFill>
              </a:rPr>
              <a:t> 참사와 같은 사고 사례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100" dirty="0"/>
              <a:t>최근 이태원과 마찬가지로 인기있는 특정 관광지에 </a:t>
            </a:r>
            <a:endParaRPr lang="en-US" altLang="ko-KR" sz="11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100" dirty="0"/>
              <a:t>혼잡도가 집중되어 발생하게 된 사고 사례가 있었습니다</a:t>
            </a:r>
            <a:r>
              <a:rPr lang="en-US" altLang="ko-KR" sz="1100" dirty="0"/>
              <a:t>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1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100" dirty="0"/>
              <a:t>관광에서도 마찬가지로 사회질서에 대한 중요성이 증가함에 따라</a:t>
            </a:r>
            <a:r>
              <a:rPr lang="en-US" altLang="ko-KR" sz="1100" dirty="0"/>
              <a:t> </a:t>
            </a:r>
            <a:r>
              <a:rPr lang="ko-KR" altLang="en-US" sz="1100" dirty="0"/>
              <a:t>이에 맞춰 혼잡도 여부를 제공하게 된다면</a:t>
            </a:r>
            <a:endParaRPr lang="en-US" altLang="ko-KR" sz="11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100" dirty="0"/>
              <a:t>안전한 관광에 기여를 할 것 입니다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A4E571-C41F-CB23-9500-08F37E1D9722}"/>
              </a:ext>
            </a:extLst>
          </p:cNvPr>
          <p:cNvSpPr/>
          <p:nvPr/>
        </p:nvSpPr>
        <p:spPr>
          <a:xfrm>
            <a:off x="8017928" y="5020820"/>
            <a:ext cx="4067427" cy="165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실제 인천의 관광 현황 분석결과 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인천시 관광 현황을 살펴보고</a:t>
            </a:r>
            <a:r>
              <a:rPr lang="en-US" altLang="ko-KR" sz="1100" dirty="0"/>
              <a:t>. </a:t>
            </a:r>
            <a:r>
              <a:rPr lang="ko-KR" altLang="en-US" sz="1100" dirty="0"/>
              <a:t>보완점을 찾아보고자 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관련 데이터를 분석하였습니다</a:t>
            </a:r>
            <a:r>
              <a:rPr lang="en-US" altLang="ko-KR" sz="1100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인천시 관광 현황을 </a:t>
            </a:r>
            <a:r>
              <a:rPr lang="en-US" altLang="ko-KR" sz="1100" dirty="0"/>
              <a:t>SNS(Instagram)</a:t>
            </a:r>
            <a:r>
              <a:rPr lang="ko-KR" altLang="en-US" sz="1100" dirty="0"/>
              <a:t>과 패스 사용자 이동 경로를 통해 키워드 분석하였으며</a:t>
            </a:r>
            <a:r>
              <a:rPr lang="en-US" altLang="ko-KR" sz="1100" dirty="0"/>
              <a:t> </a:t>
            </a:r>
            <a:r>
              <a:rPr lang="ko-KR" altLang="en-US" sz="1100" dirty="0"/>
              <a:t>그 결과</a:t>
            </a:r>
            <a:r>
              <a:rPr lang="en-US" altLang="ko-KR" sz="1100" dirty="0"/>
              <a:t>, </a:t>
            </a:r>
            <a:r>
              <a:rPr lang="ko-KR" altLang="en-US" sz="1100" dirty="0"/>
              <a:t>특정 관광지에 관광객이 집중되는 현상 확인하였습니다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사각형: 둥근 모서리 17">
            <a:extLst>
              <a:ext uri="{FF2B5EF4-FFF2-40B4-BE49-F238E27FC236}">
                <a16:creationId xmlns:a16="http://schemas.microsoft.com/office/drawing/2014/main" id="{7FEA5AE7-48E1-C465-F59C-7F53503CA325}"/>
              </a:ext>
            </a:extLst>
          </p:cNvPr>
          <p:cNvSpPr/>
          <p:nvPr/>
        </p:nvSpPr>
        <p:spPr>
          <a:xfrm>
            <a:off x="11625701" y="6651992"/>
            <a:ext cx="388494" cy="184754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A4AD33A-E086-9C92-F6EA-B2D3D50B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99" y="1486360"/>
            <a:ext cx="3517554" cy="30250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7B96B1-A4B0-B54A-EC2C-A896B56A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1" y="1224018"/>
            <a:ext cx="3530178" cy="1785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B84B01-63D0-088E-1E07-BE99E2E15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1" y="3070846"/>
            <a:ext cx="3530178" cy="16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D42D4B38-DEA6-64DE-229E-D803F908AA41}"/>
              </a:ext>
            </a:extLst>
          </p:cNvPr>
          <p:cNvSpPr/>
          <p:nvPr/>
        </p:nvSpPr>
        <p:spPr>
          <a:xfrm>
            <a:off x="127000" y="889000"/>
            <a:ext cx="11938000" cy="5749402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8541935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sz="2000" b="1" dirty="0">
                <a:solidFill>
                  <a:srgbClr val="44546A"/>
                </a:solidFill>
              </a:rPr>
              <a:t>3. </a:t>
            </a:r>
            <a:r>
              <a:rPr lang="ko-KR" altLang="en-US" sz="2000" b="1" dirty="0">
                <a:solidFill>
                  <a:srgbClr val="44546A"/>
                </a:solidFill>
              </a:rPr>
              <a:t>제안배경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관련 국내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·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외 서비스 및 참고사례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F09D24-C746-FEC7-8B43-9C7BDD84127B}"/>
              </a:ext>
            </a:extLst>
          </p:cNvPr>
          <p:cNvSpPr/>
          <p:nvPr/>
        </p:nvSpPr>
        <p:spPr>
          <a:xfrm>
            <a:off x="229531" y="994325"/>
            <a:ext cx="5367044" cy="3789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E23E68-4B8A-B67A-414F-9F7CC34A8F40}"/>
              </a:ext>
            </a:extLst>
          </p:cNvPr>
          <p:cNvSpPr/>
          <p:nvPr/>
        </p:nvSpPr>
        <p:spPr>
          <a:xfrm>
            <a:off x="266966" y="4945406"/>
            <a:ext cx="553720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제주도 실시간 </a:t>
            </a:r>
            <a:r>
              <a:rPr lang="ko-KR" altLang="en-US" sz="1400" b="1" dirty="0" err="1">
                <a:solidFill>
                  <a:srgbClr val="44546A"/>
                </a:solidFill>
              </a:rPr>
              <a:t>관광지혼잡도분석서비스</a:t>
            </a:r>
            <a:r>
              <a:rPr lang="ko-KR" altLang="en-US" sz="1400" b="1" dirty="0">
                <a:solidFill>
                  <a:srgbClr val="44546A"/>
                </a:solidFill>
              </a:rPr>
              <a:t> 사례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/>
              <a:t>현재 제주도에서 통신사 데이터기반 실시간 관광지 혼잡도 분석을 통해</a:t>
            </a:r>
            <a:endParaRPr lang="en-US" altLang="ko-KR" sz="12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/>
              <a:t> </a:t>
            </a:r>
            <a:endParaRPr lang="en-US" altLang="ko-KR" sz="12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/>
              <a:t>제주도 관광지의 혼잡도 여부를 알려주는 서비스가 존재함을 확인했습니다</a:t>
            </a:r>
            <a:r>
              <a:rPr lang="en-US" altLang="ko-KR" sz="1200" dirty="0"/>
              <a:t>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100" dirty="0"/>
          </a:p>
        </p:txBody>
      </p:sp>
      <p:sp>
        <p:nvSpPr>
          <p:cNvPr id="33" name="사각형: 둥근 모서리 17">
            <a:extLst>
              <a:ext uri="{FF2B5EF4-FFF2-40B4-BE49-F238E27FC236}">
                <a16:creationId xmlns:a16="http://schemas.microsoft.com/office/drawing/2014/main" id="{7FEA5AE7-48E1-C465-F59C-7F53503CA325}"/>
              </a:ext>
            </a:extLst>
          </p:cNvPr>
          <p:cNvSpPr/>
          <p:nvPr/>
        </p:nvSpPr>
        <p:spPr>
          <a:xfrm>
            <a:off x="11625701" y="6651992"/>
            <a:ext cx="388494" cy="184754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5CB425-8C1F-608B-980E-30F7B9B98480}"/>
              </a:ext>
            </a:extLst>
          </p:cNvPr>
          <p:cNvSpPr/>
          <p:nvPr/>
        </p:nvSpPr>
        <p:spPr>
          <a:xfrm>
            <a:off x="6595425" y="986415"/>
            <a:ext cx="5367044" cy="3789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F30BEFCF-7F57-938C-AA95-1984B9D1D289}"/>
              </a:ext>
            </a:extLst>
          </p:cNvPr>
          <p:cNvSpPr/>
          <p:nvPr/>
        </p:nvSpPr>
        <p:spPr>
          <a:xfrm rot="10800000">
            <a:off x="4221071" y="2482970"/>
            <a:ext cx="1375504" cy="2301005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E6B33B87-13E5-B3EC-126D-05CC177C6D94}"/>
              </a:ext>
            </a:extLst>
          </p:cNvPr>
          <p:cNvSpPr/>
          <p:nvPr/>
        </p:nvSpPr>
        <p:spPr>
          <a:xfrm rot="10800000">
            <a:off x="10586965" y="2482970"/>
            <a:ext cx="1375504" cy="2301005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F97B4-CA32-50D9-8635-5668617DFB0E}"/>
              </a:ext>
            </a:extLst>
          </p:cNvPr>
          <p:cNvSpPr txBox="1"/>
          <p:nvPr/>
        </p:nvSpPr>
        <p:spPr>
          <a:xfrm>
            <a:off x="2444733" y="4517625"/>
            <a:ext cx="37640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https://www.visitjeju.net/kr/bigdatamap/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5772B-2963-AE27-EB47-FC7E6501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69" y="1161182"/>
            <a:ext cx="2421840" cy="3353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876EA5-D3DB-C566-761B-4968C629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271" y="1161182"/>
            <a:ext cx="2395706" cy="33611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6C5D38-4CAB-30B7-74A1-92364522D818}"/>
              </a:ext>
            </a:extLst>
          </p:cNvPr>
          <p:cNvSpPr/>
          <p:nvPr/>
        </p:nvSpPr>
        <p:spPr>
          <a:xfrm>
            <a:off x="6654802" y="4940526"/>
            <a:ext cx="5537200" cy="1851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실시간 고속도로 혼잡도 기능 사례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도로교통공사에서 실시간 교통의 혼잡도를 나타내는 기능을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구현하여 국민들에게 혼잡한 교통상황을 피하여 시간 절약 및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도로이용에 편이를 제공하고 있습니다</a:t>
            </a:r>
            <a:r>
              <a:rPr lang="en-US" altLang="ko-KR" sz="1200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D9597-43BD-8DE6-92BA-14F952D3AB87}"/>
              </a:ext>
            </a:extLst>
          </p:cNvPr>
          <p:cNvSpPr txBox="1"/>
          <p:nvPr/>
        </p:nvSpPr>
        <p:spPr>
          <a:xfrm>
            <a:off x="9955697" y="4551344"/>
            <a:ext cx="21093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네이버 지도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카카오맵</a:t>
            </a:r>
            <a:endParaRPr lang="ko-KR" altLang="en-US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597FB1-490D-764A-0FD3-AF2E010E7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" y="1162766"/>
            <a:ext cx="4027998" cy="33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D42D4B38-DEA6-64DE-229E-D803F908AA41}"/>
              </a:ext>
            </a:extLst>
          </p:cNvPr>
          <p:cNvSpPr/>
          <p:nvPr/>
        </p:nvSpPr>
        <p:spPr>
          <a:xfrm>
            <a:off x="127000" y="889000"/>
            <a:ext cx="11938000" cy="5616996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8541935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sz="2000" b="1" dirty="0">
                <a:solidFill>
                  <a:srgbClr val="44546A"/>
                </a:solidFill>
              </a:rPr>
              <a:t>4. </a:t>
            </a:r>
            <a:r>
              <a:rPr lang="ko-KR" altLang="en-US" sz="2000" b="1" dirty="0">
                <a:solidFill>
                  <a:srgbClr val="44546A"/>
                </a:solidFill>
              </a:rPr>
              <a:t>세부내용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나이대별 관심사 분석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데이터 시각화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F09D24-C746-FEC7-8B43-9C7BDD84127B}"/>
              </a:ext>
            </a:extLst>
          </p:cNvPr>
          <p:cNvSpPr/>
          <p:nvPr/>
        </p:nvSpPr>
        <p:spPr>
          <a:xfrm>
            <a:off x="229531" y="986415"/>
            <a:ext cx="5367044" cy="32378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4546A"/>
                </a:solidFill>
              </a:rPr>
              <a:t>인천</a:t>
            </a:r>
            <a:r>
              <a:rPr lang="en-US" altLang="ko-KR" dirty="0">
                <a:solidFill>
                  <a:srgbClr val="44546A"/>
                </a:solidFill>
              </a:rPr>
              <a:t>e</a:t>
            </a:r>
            <a:r>
              <a:rPr lang="ko-KR" altLang="en-US" dirty="0">
                <a:solidFill>
                  <a:srgbClr val="44546A"/>
                </a:solidFill>
              </a:rPr>
              <a:t>지 앱 이용자정보</a:t>
            </a:r>
            <a:r>
              <a:rPr lang="en-US" altLang="ko-KR" dirty="0">
                <a:solidFill>
                  <a:srgbClr val="44546A"/>
                </a:solidFill>
              </a:rPr>
              <a:t>.xlsx </a:t>
            </a:r>
            <a:r>
              <a:rPr lang="ko-KR" altLang="en-US" dirty="0">
                <a:solidFill>
                  <a:srgbClr val="44546A"/>
                </a:solidFill>
              </a:rPr>
              <a:t>제공기관</a:t>
            </a:r>
            <a:r>
              <a:rPr lang="en-US" altLang="ko-KR" dirty="0">
                <a:solidFill>
                  <a:srgbClr val="44546A"/>
                </a:solidFill>
              </a:rPr>
              <a:t>: </a:t>
            </a:r>
            <a:r>
              <a:rPr lang="ko-KR" altLang="en-US" dirty="0">
                <a:solidFill>
                  <a:srgbClr val="44546A"/>
                </a:solidFill>
              </a:rPr>
              <a:t>인천관광공사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E23E68-4B8A-B67A-414F-9F7CC34A8F40}"/>
              </a:ext>
            </a:extLst>
          </p:cNvPr>
          <p:cNvSpPr/>
          <p:nvPr/>
        </p:nvSpPr>
        <p:spPr>
          <a:xfrm>
            <a:off x="324591" y="4508268"/>
            <a:ext cx="10413539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44546A"/>
                </a:solidFill>
              </a:rPr>
              <a:t>&lt;</a:t>
            </a:r>
            <a:r>
              <a:rPr lang="ko-KR" altLang="en-US" sz="1700" b="1" dirty="0">
                <a:solidFill>
                  <a:srgbClr val="44546A"/>
                </a:solidFill>
              </a:rPr>
              <a:t>분석 결과</a:t>
            </a:r>
            <a:r>
              <a:rPr lang="en-US" altLang="ko-KR" sz="1700" b="1" dirty="0">
                <a:solidFill>
                  <a:srgbClr val="44546A"/>
                </a:solidFill>
              </a:rPr>
              <a:t>&gt;</a:t>
            </a:r>
          </a:p>
          <a:p>
            <a:pPr>
              <a:defRPr/>
            </a:pPr>
            <a:r>
              <a:rPr lang="en-US" altLang="ko-KR" sz="1600" dirty="0"/>
              <a:t>1) </a:t>
            </a:r>
            <a:r>
              <a:rPr lang="ko-KR" altLang="en-US" sz="1600" dirty="0"/>
              <a:t>모든 나이대별 관심사의 분포가 비슷하다</a:t>
            </a:r>
            <a:endParaRPr lang="en-US" altLang="ko-KR" sz="1600" dirty="0"/>
          </a:p>
          <a:p>
            <a:pPr marL="342900" indent="-342900">
              <a:buAutoNum type="arabicParenR"/>
              <a:defRPr/>
            </a:pPr>
            <a:endParaRPr lang="ko-KR" altLang="en-US" sz="1600" dirty="0"/>
          </a:p>
          <a:p>
            <a:pPr>
              <a:defRPr/>
            </a:pPr>
            <a:r>
              <a:rPr lang="en-US" altLang="ko-KR" sz="1600" dirty="0"/>
              <a:t>2) </a:t>
            </a:r>
            <a:r>
              <a:rPr lang="ko-KR" altLang="en-US" sz="1600" dirty="0" err="1"/>
              <a:t>맛집탐방에</a:t>
            </a:r>
            <a:r>
              <a:rPr lang="ko-KR" altLang="en-US" sz="1600" dirty="0"/>
              <a:t> 가장 많은 관심</a:t>
            </a:r>
            <a:r>
              <a:rPr lang="en-US" altLang="ko-KR" sz="1600" dirty="0"/>
              <a:t>,</a:t>
            </a:r>
            <a:r>
              <a:rPr lang="ko-KR" altLang="en-US" sz="1600" dirty="0"/>
              <a:t> 역사</a:t>
            </a:r>
            <a:r>
              <a:rPr lang="en-US" altLang="ko-KR" sz="1600" dirty="0"/>
              <a:t>/</a:t>
            </a:r>
            <a:r>
              <a:rPr lang="ko-KR" altLang="en-US" sz="1600" dirty="0"/>
              <a:t>문화에 가장 관심 없다</a:t>
            </a:r>
            <a:r>
              <a:rPr lang="en-US" altLang="ko-KR" sz="1600" dirty="0"/>
              <a:t>.</a:t>
            </a:r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1600" dirty="0"/>
              <a:t>3) </a:t>
            </a:r>
            <a:r>
              <a:rPr lang="ko-KR" altLang="en-US" sz="1600" b="1" dirty="0"/>
              <a:t>관심사가 모두 비교적 같기 때문에 인기있는 관심사의 관광지에 집중될 수 있다</a:t>
            </a:r>
            <a:endParaRPr lang="en-US" altLang="ko-KR" sz="16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100" dirty="0"/>
          </a:p>
        </p:txBody>
      </p:sp>
      <p:sp>
        <p:nvSpPr>
          <p:cNvPr id="33" name="사각형: 둥근 모서리 17">
            <a:extLst>
              <a:ext uri="{FF2B5EF4-FFF2-40B4-BE49-F238E27FC236}">
                <a16:creationId xmlns:a16="http://schemas.microsoft.com/office/drawing/2014/main" id="{7FEA5AE7-48E1-C465-F59C-7F53503CA325}"/>
              </a:ext>
            </a:extLst>
          </p:cNvPr>
          <p:cNvSpPr/>
          <p:nvPr/>
        </p:nvSpPr>
        <p:spPr>
          <a:xfrm>
            <a:off x="11625701" y="6651992"/>
            <a:ext cx="388494" cy="184754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5CB425-8C1F-608B-980E-30F7B9B98480}"/>
              </a:ext>
            </a:extLst>
          </p:cNvPr>
          <p:cNvSpPr/>
          <p:nvPr/>
        </p:nvSpPr>
        <p:spPr>
          <a:xfrm>
            <a:off x="6327812" y="986415"/>
            <a:ext cx="5634657" cy="3245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F30BEFCF-7F57-938C-AA95-1984B9D1D289}"/>
              </a:ext>
            </a:extLst>
          </p:cNvPr>
          <p:cNvSpPr/>
          <p:nvPr/>
        </p:nvSpPr>
        <p:spPr>
          <a:xfrm rot="10800000">
            <a:off x="4221071" y="2482970"/>
            <a:ext cx="1375504" cy="1757874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E6B33B87-13E5-B3EC-126D-05CC177C6D94}"/>
              </a:ext>
            </a:extLst>
          </p:cNvPr>
          <p:cNvSpPr/>
          <p:nvPr/>
        </p:nvSpPr>
        <p:spPr>
          <a:xfrm rot="10800000">
            <a:off x="10586965" y="2482970"/>
            <a:ext cx="1375504" cy="1757874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390AEA-8883-3246-73E2-F5AC327FC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592" y="1298040"/>
            <a:ext cx="5116830" cy="24184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2691F-0CD8-F729-05B6-D961F4FBB43F}"/>
              </a:ext>
            </a:extLst>
          </p:cNvPr>
          <p:cNvSpPr/>
          <p:nvPr/>
        </p:nvSpPr>
        <p:spPr>
          <a:xfrm>
            <a:off x="-2" y="938321"/>
            <a:ext cx="553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가입시 기입한 정보 수집</a:t>
            </a:r>
            <a:r>
              <a:rPr lang="en-US" altLang="ko-KR" sz="1200" dirty="0"/>
              <a:t>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1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0A2D3AF-D869-DD52-78B1-81E4231CDE5A}"/>
              </a:ext>
            </a:extLst>
          </p:cNvPr>
          <p:cNvSpPr/>
          <p:nvPr/>
        </p:nvSpPr>
        <p:spPr>
          <a:xfrm>
            <a:off x="5731431" y="2524252"/>
            <a:ext cx="493850" cy="525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C9A4504-BEA6-0838-DCE5-ED877B585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2041" y="1251015"/>
            <a:ext cx="1760915" cy="13285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221C72-01EB-3CBF-6EED-B20F06B6D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01116" y="2684792"/>
            <a:ext cx="1870350" cy="14886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300C8B-6F45-1D1F-D9B8-1862F5FCC4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99695" y="1251016"/>
            <a:ext cx="1690889" cy="132855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0E7F02D-263B-8EB7-B672-F467DB91F0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17323" y="1251015"/>
            <a:ext cx="1746710" cy="13285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12AF4-8925-7E0D-98C4-A3A166F58C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215772" y="2711090"/>
            <a:ext cx="1891169" cy="14886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F2D7AE-8017-AAE3-D9EB-906BBB05DD81}"/>
              </a:ext>
            </a:extLst>
          </p:cNvPr>
          <p:cNvSpPr txBox="1"/>
          <p:nvPr/>
        </p:nvSpPr>
        <p:spPr>
          <a:xfrm flipH="1">
            <a:off x="773894" y="3801683"/>
            <a:ext cx="81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/>
              <a:t>인천</a:t>
            </a:r>
            <a:r>
              <a:rPr lang="en-US" altLang="ko-KR" sz="1400" dirty="0"/>
              <a:t>e</a:t>
            </a:r>
            <a:r>
              <a:rPr lang="ko-KR" altLang="en-US" sz="1400" dirty="0"/>
              <a:t>지 앱 이용자정보</a:t>
            </a:r>
            <a:r>
              <a:rPr lang="en-US" altLang="ko-KR" sz="1400" dirty="0"/>
              <a:t>.xlsx </a:t>
            </a:r>
            <a:r>
              <a:rPr lang="ko-KR" altLang="en-US" sz="1400" dirty="0"/>
              <a:t>제공기관</a:t>
            </a:r>
            <a:r>
              <a:rPr lang="en-US" altLang="ko-KR" sz="1400" dirty="0"/>
              <a:t>: </a:t>
            </a:r>
            <a:r>
              <a:rPr lang="ko-KR" altLang="en-US" sz="1400" dirty="0"/>
              <a:t>인천관광공사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FB8688-DB89-A264-DF4A-56CD11267B46}"/>
              </a:ext>
            </a:extLst>
          </p:cNvPr>
          <p:cNvSpPr/>
          <p:nvPr/>
        </p:nvSpPr>
        <p:spPr>
          <a:xfrm>
            <a:off x="6527800" y="924155"/>
            <a:ext cx="5537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나이대별 관심사 시각화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6852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D42D4B38-DEA6-64DE-229E-D803F908AA41}"/>
              </a:ext>
            </a:extLst>
          </p:cNvPr>
          <p:cNvSpPr/>
          <p:nvPr/>
        </p:nvSpPr>
        <p:spPr>
          <a:xfrm>
            <a:off x="127000" y="889000"/>
            <a:ext cx="11938000" cy="5147658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8541935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sz="2000" b="1" dirty="0">
                <a:solidFill>
                  <a:srgbClr val="44546A"/>
                </a:solidFill>
              </a:rPr>
              <a:t>4. </a:t>
            </a:r>
            <a:r>
              <a:rPr lang="ko-KR" altLang="en-US" sz="2000" b="1" dirty="0">
                <a:solidFill>
                  <a:srgbClr val="44546A"/>
                </a:solidFill>
              </a:rPr>
              <a:t>세부내용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이동경로와 밀집도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F09D24-C746-FEC7-8B43-9C7BDD84127B}"/>
              </a:ext>
            </a:extLst>
          </p:cNvPr>
          <p:cNvSpPr/>
          <p:nvPr/>
        </p:nvSpPr>
        <p:spPr>
          <a:xfrm>
            <a:off x="229531" y="986415"/>
            <a:ext cx="5367044" cy="32378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4546A"/>
                </a:solidFill>
              </a:rPr>
              <a:t>인천</a:t>
            </a:r>
            <a:r>
              <a:rPr lang="en-US" altLang="ko-KR" dirty="0">
                <a:solidFill>
                  <a:srgbClr val="44546A"/>
                </a:solidFill>
              </a:rPr>
              <a:t>e</a:t>
            </a:r>
            <a:r>
              <a:rPr lang="ko-KR" altLang="en-US" dirty="0">
                <a:solidFill>
                  <a:srgbClr val="44546A"/>
                </a:solidFill>
              </a:rPr>
              <a:t>지 앱 이용자정보</a:t>
            </a:r>
            <a:r>
              <a:rPr lang="en-US" altLang="ko-KR" dirty="0">
                <a:solidFill>
                  <a:srgbClr val="44546A"/>
                </a:solidFill>
              </a:rPr>
              <a:t>.xlsx </a:t>
            </a:r>
            <a:r>
              <a:rPr lang="ko-KR" altLang="en-US" dirty="0">
                <a:solidFill>
                  <a:srgbClr val="44546A"/>
                </a:solidFill>
              </a:rPr>
              <a:t>제공기관</a:t>
            </a:r>
            <a:r>
              <a:rPr lang="en-US" altLang="ko-KR" dirty="0">
                <a:solidFill>
                  <a:srgbClr val="44546A"/>
                </a:solidFill>
              </a:rPr>
              <a:t>: </a:t>
            </a:r>
            <a:r>
              <a:rPr lang="ko-KR" altLang="en-US" dirty="0">
                <a:solidFill>
                  <a:srgbClr val="44546A"/>
                </a:solidFill>
              </a:rPr>
              <a:t>인천관광공사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E23E68-4B8A-B67A-414F-9F7CC34A8F40}"/>
              </a:ext>
            </a:extLst>
          </p:cNvPr>
          <p:cNvSpPr/>
          <p:nvPr/>
        </p:nvSpPr>
        <p:spPr>
          <a:xfrm>
            <a:off x="324591" y="4508268"/>
            <a:ext cx="10413539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44546A"/>
                </a:solidFill>
              </a:rPr>
              <a:t>&lt;</a:t>
            </a:r>
            <a:r>
              <a:rPr lang="ko-KR" altLang="en-US" sz="1700" b="1" dirty="0">
                <a:solidFill>
                  <a:srgbClr val="44546A"/>
                </a:solidFill>
              </a:rPr>
              <a:t>분석 결과</a:t>
            </a:r>
            <a:r>
              <a:rPr lang="en-US" altLang="ko-KR" sz="1700" b="1" dirty="0">
                <a:solidFill>
                  <a:srgbClr val="44546A"/>
                </a:solidFill>
              </a:rPr>
              <a:t>&gt;</a:t>
            </a:r>
          </a:p>
          <a:p>
            <a:pPr>
              <a:defRPr/>
            </a:pPr>
            <a:r>
              <a:rPr lang="en-US" altLang="ko-KR" sz="1600" dirty="0"/>
              <a:t>1) </a:t>
            </a:r>
            <a:r>
              <a:rPr lang="ko-KR" altLang="en-US" sz="1600" dirty="0"/>
              <a:t>모든 나이대별 관심사의 분포가 비슷하다</a:t>
            </a:r>
            <a:endParaRPr lang="en-US" altLang="ko-KR" sz="1600" dirty="0"/>
          </a:p>
          <a:p>
            <a:pPr marL="342900" indent="-342900">
              <a:buAutoNum type="arabicParenR"/>
              <a:defRPr/>
            </a:pPr>
            <a:endParaRPr lang="ko-KR" altLang="en-US" sz="1600" dirty="0"/>
          </a:p>
          <a:p>
            <a:pPr>
              <a:defRPr/>
            </a:pPr>
            <a:r>
              <a:rPr lang="en-US" altLang="ko-KR" sz="1600" dirty="0"/>
              <a:t>2) </a:t>
            </a:r>
            <a:r>
              <a:rPr lang="ko-KR" altLang="en-US" sz="1600" dirty="0" err="1"/>
              <a:t>맛집탐방에</a:t>
            </a:r>
            <a:r>
              <a:rPr lang="ko-KR" altLang="en-US" sz="1600" dirty="0"/>
              <a:t> 가장 많은 관심</a:t>
            </a:r>
            <a:r>
              <a:rPr lang="en-US" altLang="ko-KR" sz="1600" dirty="0"/>
              <a:t>,</a:t>
            </a:r>
            <a:r>
              <a:rPr lang="ko-KR" altLang="en-US" sz="1600" dirty="0"/>
              <a:t> 역사</a:t>
            </a:r>
            <a:r>
              <a:rPr lang="en-US" altLang="ko-KR" sz="1600" dirty="0"/>
              <a:t>/</a:t>
            </a:r>
            <a:r>
              <a:rPr lang="ko-KR" altLang="en-US" sz="1600" dirty="0"/>
              <a:t>문화에 가장 관심 없다</a:t>
            </a:r>
            <a:r>
              <a:rPr lang="en-US" altLang="ko-KR" sz="1600" dirty="0"/>
              <a:t>.</a:t>
            </a:r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1600" dirty="0"/>
              <a:t>3) </a:t>
            </a:r>
            <a:r>
              <a:rPr lang="ko-KR" altLang="en-US" sz="1600" b="1" dirty="0"/>
              <a:t>관심사가 모두 비교적 같기 때문에 인기있는 관심사의 관광지에 집중될 수 있다</a:t>
            </a:r>
            <a:endParaRPr lang="en-US" altLang="ko-KR" sz="16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100" dirty="0"/>
          </a:p>
        </p:txBody>
      </p:sp>
      <p:sp>
        <p:nvSpPr>
          <p:cNvPr id="33" name="사각형: 둥근 모서리 17">
            <a:extLst>
              <a:ext uri="{FF2B5EF4-FFF2-40B4-BE49-F238E27FC236}">
                <a16:creationId xmlns:a16="http://schemas.microsoft.com/office/drawing/2014/main" id="{7FEA5AE7-48E1-C465-F59C-7F53503CA325}"/>
              </a:ext>
            </a:extLst>
          </p:cNvPr>
          <p:cNvSpPr/>
          <p:nvPr/>
        </p:nvSpPr>
        <p:spPr>
          <a:xfrm>
            <a:off x="11625701" y="6651992"/>
            <a:ext cx="388494" cy="184754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5CB425-8C1F-608B-980E-30F7B9B98480}"/>
              </a:ext>
            </a:extLst>
          </p:cNvPr>
          <p:cNvSpPr/>
          <p:nvPr/>
        </p:nvSpPr>
        <p:spPr>
          <a:xfrm>
            <a:off x="6327812" y="986415"/>
            <a:ext cx="5634657" cy="3245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F30BEFCF-7F57-938C-AA95-1984B9D1D289}"/>
              </a:ext>
            </a:extLst>
          </p:cNvPr>
          <p:cNvSpPr/>
          <p:nvPr/>
        </p:nvSpPr>
        <p:spPr>
          <a:xfrm rot="10800000">
            <a:off x="4221071" y="2482970"/>
            <a:ext cx="1375504" cy="1757874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E6B33B87-13E5-B3EC-126D-05CC177C6D94}"/>
              </a:ext>
            </a:extLst>
          </p:cNvPr>
          <p:cNvSpPr/>
          <p:nvPr/>
        </p:nvSpPr>
        <p:spPr>
          <a:xfrm rot="10800000">
            <a:off x="10586965" y="2482970"/>
            <a:ext cx="1375504" cy="1757874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390AEA-8883-3246-73E2-F5AC327FC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592" y="1298040"/>
            <a:ext cx="5116830" cy="24184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2691F-0CD8-F729-05B6-D961F4FBB43F}"/>
              </a:ext>
            </a:extLst>
          </p:cNvPr>
          <p:cNvSpPr/>
          <p:nvPr/>
        </p:nvSpPr>
        <p:spPr>
          <a:xfrm>
            <a:off x="-2" y="938321"/>
            <a:ext cx="553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가입시 기입한 정보 수집</a:t>
            </a:r>
            <a:r>
              <a:rPr lang="en-US" altLang="ko-KR" sz="1200" dirty="0"/>
              <a:t>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1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0A2D3AF-D869-DD52-78B1-81E4231CDE5A}"/>
              </a:ext>
            </a:extLst>
          </p:cNvPr>
          <p:cNvSpPr/>
          <p:nvPr/>
        </p:nvSpPr>
        <p:spPr>
          <a:xfrm>
            <a:off x="5731431" y="2524252"/>
            <a:ext cx="493850" cy="525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C9A4504-BEA6-0838-DCE5-ED877B585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2041" y="1251015"/>
            <a:ext cx="1760915" cy="13285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221C72-01EB-3CBF-6EED-B20F06B6D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01116" y="2684792"/>
            <a:ext cx="1870350" cy="14886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300C8B-6F45-1D1F-D9B8-1862F5FCC4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99695" y="1251016"/>
            <a:ext cx="1690889" cy="132855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0E7F02D-263B-8EB7-B672-F467DB91F0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17323" y="1251015"/>
            <a:ext cx="1746710" cy="13285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12AF4-8925-7E0D-98C4-A3A166F58C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215772" y="2711090"/>
            <a:ext cx="1891169" cy="14886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F2D7AE-8017-AAE3-D9EB-906BBB05DD81}"/>
              </a:ext>
            </a:extLst>
          </p:cNvPr>
          <p:cNvSpPr txBox="1"/>
          <p:nvPr/>
        </p:nvSpPr>
        <p:spPr>
          <a:xfrm flipH="1">
            <a:off x="773894" y="3801683"/>
            <a:ext cx="81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/>
              <a:t>인천</a:t>
            </a:r>
            <a:r>
              <a:rPr lang="en-US" altLang="ko-KR" sz="1400" dirty="0"/>
              <a:t>e</a:t>
            </a:r>
            <a:r>
              <a:rPr lang="ko-KR" altLang="en-US" sz="1400" dirty="0"/>
              <a:t>지 앱 이용자정보</a:t>
            </a:r>
            <a:r>
              <a:rPr lang="en-US" altLang="ko-KR" sz="1400" dirty="0"/>
              <a:t>.xlsx </a:t>
            </a:r>
            <a:r>
              <a:rPr lang="ko-KR" altLang="en-US" sz="1400" dirty="0"/>
              <a:t>제공기관</a:t>
            </a:r>
            <a:r>
              <a:rPr lang="en-US" altLang="ko-KR" sz="1400" dirty="0"/>
              <a:t>: </a:t>
            </a:r>
            <a:r>
              <a:rPr lang="ko-KR" altLang="en-US" sz="1400" dirty="0"/>
              <a:t>인천관광공사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FB8688-DB89-A264-DF4A-56CD11267B46}"/>
              </a:ext>
            </a:extLst>
          </p:cNvPr>
          <p:cNvSpPr/>
          <p:nvPr/>
        </p:nvSpPr>
        <p:spPr>
          <a:xfrm>
            <a:off x="6527800" y="924155"/>
            <a:ext cx="5537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나이대별 관심사 시각화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493962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2204</Words>
  <Application>Microsoft Office PowerPoint</Application>
  <PresentationFormat>와이드스크린</PresentationFormat>
  <Paragraphs>297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Tmon몬소리 Black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김연지</cp:lastModifiedBy>
  <cp:revision>12</cp:revision>
  <dcterms:created xsi:type="dcterms:W3CDTF">2022-11-01T15:43:08Z</dcterms:created>
  <dcterms:modified xsi:type="dcterms:W3CDTF">2022-11-16T18:49:34Z</dcterms:modified>
</cp:coreProperties>
</file>