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87" r:id="rId2"/>
  </p:sldMasterIdLst>
  <p:notesMasterIdLst>
    <p:notesMasterId r:id="rId13"/>
  </p:notesMasterIdLst>
  <p:sldIdLst>
    <p:sldId id="334" r:id="rId3"/>
    <p:sldId id="359" r:id="rId4"/>
    <p:sldId id="360" r:id="rId5"/>
    <p:sldId id="353" r:id="rId6"/>
    <p:sldId id="354" r:id="rId7"/>
    <p:sldId id="355" r:id="rId8"/>
    <p:sldId id="356" r:id="rId9"/>
    <p:sldId id="357" r:id="rId10"/>
    <p:sldId id="263" r:id="rId11"/>
    <p:sldId id="358"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C4C4C4"/>
    <a:srgbClr val="A9ABAB"/>
    <a:srgbClr val="B9B9B9"/>
    <a:srgbClr val="D5EEFA"/>
    <a:srgbClr val="FFFAA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898" autoAdjust="0"/>
  </p:normalViewPr>
  <p:slideViewPr>
    <p:cSldViewPr snapToGrid="0" snapToObjects="1">
      <p:cViewPr>
        <p:scale>
          <a:sx n="91" d="100"/>
          <a:sy n="91" d="100"/>
        </p:scale>
        <p:origin x="-1284" y="-31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F3A76C-B0C8-4A6B-A761-3FC134E2CAA9}" type="datetimeFigureOut">
              <a:rPr lang="en-US" smtClean="0"/>
              <a:pPr/>
              <a:t>12/3/2014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A3BE06-5925-470A-BEB3-EDD366643A95}" type="slidenum">
              <a:rPr lang="en-US" smtClean="0"/>
              <a:pPr/>
              <a:t>‹#›</a:t>
            </a:fld>
            <a:endParaRPr lang="en-US" dirty="0"/>
          </a:p>
        </p:txBody>
      </p:sp>
    </p:spTree>
    <p:extLst>
      <p:ext uri="{BB962C8B-B14F-4D97-AF65-F5344CB8AC3E}">
        <p14:creationId xmlns="" xmlns:p14="http://schemas.microsoft.com/office/powerpoint/2010/main" val="3698142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3"/>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6AD19D9-430E-438E-88A8-162A9A9FFE9A}" type="datetime1">
              <a:rPr lang="en-US" smtClean="0"/>
              <a:pPr/>
              <a:t>12/3/2014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3C7D3C-22D2-7449-8935-5F36E8921380}" type="slidenum">
              <a:rPr lang="en-US" smtClean="0"/>
              <a:pPr/>
              <a:t>‹#›</a:t>
            </a:fld>
            <a:endParaRPr lang="en-US" dirty="0"/>
          </a:p>
        </p:txBody>
      </p:sp>
    </p:spTree>
    <p:extLst>
      <p:ext uri="{BB962C8B-B14F-4D97-AF65-F5344CB8AC3E}">
        <p14:creationId xmlns="" xmlns:p14="http://schemas.microsoft.com/office/powerpoint/2010/main" val="2480660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C59C89-40C3-44AF-A8A1-50274EBEE52A}" type="datetime1">
              <a:rPr lang="en-US" smtClean="0"/>
              <a:pPr/>
              <a:t>12/3/2014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3C7D3C-22D2-7449-8935-5F36E8921380}" type="slidenum">
              <a:rPr lang="en-US" smtClean="0"/>
              <a:pPr/>
              <a:t>‹#›</a:t>
            </a:fld>
            <a:endParaRPr lang="en-US" dirty="0"/>
          </a:p>
        </p:txBody>
      </p:sp>
    </p:spTree>
    <p:extLst>
      <p:ext uri="{BB962C8B-B14F-4D97-AF65-F5344CB8AC3E}">
        <p14:creationId xmlns="" xmlns:p14="http://schemas.microsoft.com/office/powerpoint/2010/main" val="17215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266019-2F9A-4416-93DA-A7C2DC6D0A86}" type="datetime1">
              <a:rPr lang="en-US" smtClean="0"/>
              <a:pPr/>
              <a:t>12/3/2014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3C7D3C-22D2-7449-8935-5F36E8921380}" type="slidenum">
              <a:rPr lang="en-US" smtClean="0"/>
              <a:pPr/>
              <a:t>‹#›</a:t>
            </a:fld>
            <a:endParaRPr lang="en-US" dirty="0"/>
          </a:p>
        </p:txBody>
      </p:sp>
    </p:spTree>
    <p:extLst>
      <p:ext uri="{BB962C8B-B14F-4D97-AF65-F5344CB8AC3E}">
        <p14:creationId xmlns="" xmlns:p14="http://schemas.microsoft.com/office/powerpoint/2010/main" val="16416684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0"/>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02327E5-82FF-4434-8B5A-1591E61AFC21}" type="datetime1">
              <a:rPr lang="en-US" smtClean="0">
                <a:solidFill>
                  <a:prstClr val="black">
                    <a:tint val="75000"/>
                  </a:prstClr>
                </a:solidFill>
                <a:latin typeface="Calibri"/>
              </a:rPr>
              <a:pPr/>
              <a:t>12/3/2014</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D2D89774-D498-1C46-A495-7AA9912C0AC9}"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 xmlns:p14="http://schemas.microsoft.com/office/powerpoint/2010/main" val="17887161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564AFA-A63E-45BF-B2A7-09EC608CD3E9}" type="datetime1">
              <a:rPr lang="en-US" smtClean="0">
                <a:solidFill>
                  <a:prstClr val="black">
                    <a:tint val="75000"/>
                  </a:prstClr>
                </a:solidFill>
                <a:latin typeface="Calibri"/>
              </a:rPr>
              <a:pPr/>
              <a:t>12/3/2014</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D2D89774-D498-1C46-A495-7AA9912C0AC9}"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 xmlns:p14="http://schemas.microsoft.com/office/powerpoint/2010/main" val="1545165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2CE6FC-CBC4-4BD3-886A-9AB87F25D809}" type="datetime1">
              <a:rPr lang="en-US" smtClean="0">
                <a:solidFill>
                  <a:prstClr val="black">
                    <a:tint val="75000"/>
                  </a:prstClr>
                </a:solidFill>
                <a:latin typeface="Calibri"/>
              </a:rPr>
              <a:pPr/>
              <a:t>12/3/2014</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D2D89774-D498-1C46-A495-7AA9912C0AC9}"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 xmlns:p14="http://schemas.microsoft.com/office/powerpoint/2010/main" val="4376652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380599-D385-4072-A6B5-62E47B72D2B5}" type="datetime1">
              <a:rPr lang="en-US" smtClean="0">
                <a:solidFill>
                  <a:prstClr val="black">
                    <a:tint val="75000"/>
                  </a:prstClr>
                </a:solidFill>
                <a:latin typeface="Calibri"/>
              </a:rPr>
              <a:pPr/>
              <a:t>12/3/2014</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D2D89774-D498-1C46-A495-7AA9912C0AC9}"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 xmlns:p14="http://schemas.microsoft.com/office/powerpoint/2010/main" val="34691139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3"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3"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69E9E4B-6D81-471F-8261-7DD256ED1ECB}" type="datetime1">
              <a:rPr lang="en-US" smtClean="0">
                <a:solidFill>
                  <a:prstClr val="black">
                    <a:tint val="75000"/>
                  </a:prstClr>
                </a:solidFill>
                <a:latin typeface="Calibri"/>
              </a:rPr>
              <a:pPr/>
              <a:t>12/3/2014</a:t>
            </a:fld>
            <a:endParaRPr lang="en-US">
              <a:solidFill>
                <a:prstClr val="black">
                  <a:tint val="75000"/>
                </a:prstClr>
              </a:solidFill>
              <a:latin typeface="Calibr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Calibri"/>
            </a:endParaRPr>
          </a:p>
        </p:txBody>
      </p:sp>
      <p:sp>
        <p:nvSpPr>
          <p:cNvPr id="9" name="Slide Number Placeholder 8"/>
          <p:cNvSpPr>
            <a:spLocks noGrp="1"/>
          </p:cNvSpPr>
          <p:nvPr>
            <p:ph type="sldNum" sz="quarter" idx="12"/>
          </p:nvPr>
        </p:nvSpPr>
        <p:spPr/>
        <p:txBody>
          <a:bodyPr/>
          <a:lstStyle/>
          <a:p>
            <a:fld id="{D2D89774-D498-1C46-A495-7AA9912C0AC9}"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 xmlns:p14="http://schemas.microsoft.com/office/powerpoint/2010/main" val="3213597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B4BC96F-2C5F-49D6-A031-9FC3CEC19F54}" type="datetime1">
              <a:rPr lang="en-US" smtClean="0">
                <a:solidFill>
                  <a:prstClr val="black">
                    <a:tint val="75000"/>
                  </a:prstClr>
                </a:solidFill>
                <a:latin typeface="Calibri"/>
              </a:rPr>
              <a:pPr/>
              <a:t>12/3/2014</a:t>
            </a:fld>
            <a:endParaRPr lang="en-US">
              <a:solidFill>
                <a:prstClr val="black">
                  <a:tint val="75000"/>
                </a:prstClr>
              </a:solidFill>
              <a:latin typeface="Calibr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Calibri"/>
            </a:endParaRPr>
          </a:p>
        </p:txBody>
      </p:sp>
      <p:sp>
        <p:nvSpPr>
          <p:cNvPr id="5" name="Slide Number Placeholder 4"/>
          <p:cNvSpPr>
            <a:spLocks noGrp="1"/>
          </p:cNvSpPr>
          <p:nvPr>
            <p:ph type="sldNum" sz="quarter" idx="12"/>
          </p:nvPr>
        </p:nvSpPr>
        <p:spPr/>
        <p:txBody>
          <a:bodyPr/>
          <a:lstStyle/>
          <a:p>
            <a:fld id="{D2D89774-D498-1C46-A495-7AA9912C0AC9}"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 xmlns:p14="http://schemas.microsoft.com/office/powerpoint/2010/main" val="6466546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82B4C5-2EA9-43EC-AD87-AC891B27E78F}" type="datetime1">
              <a:rPr lang="en-US" smtClean="0">
                <a:solidFill>
                  <a:prstClr val="black">
                    <a:tint val="75000"/>
                  </a:prstClr>
                </a:solidFill>
                <a:latin typeface="Calibri"/>
              </a:rPr>
              <a:pPr/>
              <a:t>12/3/2014</a:t>
            </a:fld>
            <a:endParaRPr lang="en-US">
              <a:solidFill>
                <a:prstClr val="black">
                  <a:tint val="75000"/>
                </a:prstClr>
              </a:solidFill>
              <a:latin typeface="Calibr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Calibri"/>
            </a:endParaRPr>
          </a:p>
        </p:txBody>
      </p:sp>
      <p:sp>
        <p:nvSpPr>
          <p:cNvPr id="4" name="Slide Number Placeholder 3"/>
          <p:cNvSpPr>
            <a:spLocks noGrp="1"/>
          </p:cNvSpPr>
          <p:nvPr>
            <p:ph type="sldNum" sz="quarter" idx="12"/>
          </p:nvPr>
        </p:nvSpPr>
        <p:spPr/>
        <p:txBody>
          <a:bodyPr/>
          <a:lstStyle/>
          <a:p>
            <a:fld id="{D2D89774-D498-1C46-A495-7AA9912C0AC9}"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 xmlns:p14="http://schemas.microsoft.com/office/powerpoint/2010/main" val="26942364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8" y="273049"/>
            <a:ext cx="3008313"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8" y="1435104"/>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F234BA-6EFC-436D-B6DD-0084A1635B9F}" type="datetime1">
              <a:rPr lang="en-US" smtClean="0">
                <a:solidFill>
                  <a:prstClr val="black">
                    <a:tint val="75000"/>
                  </a:prstClr>
                </a:solidFill>
                <a:latin typeface="Calibri"/>
              </a:rPr>
              <a:pPr/>
              <a:t>12/3/2014</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D2D89774-D498-1C46-A495-7AA9912C0AC9}"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 xmlns:p14="http://schemas.microsoft.com/office/powerpoint/2010/main" val="1580032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93DCF0-A0D4-4219-B657-AFD8879FA4D7}" type="datetime1">
              <a:rPr lang="en-US" smtClean="0"/>
              <a:pPr/>
              <a:t>12/3/2014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3C7D3C-22D2-7449-8935-5F36E8921380}" type="slidenum">
              <a:rPr lang="en-US" smtClean="0"/>
              <a:pPr/>
              <a:t>‹#›</a:t>
            </a:fld>
            <a:endParaRPr lang="en-US" dirty="0"/>
          </a:p>
        </p:txBody>
      </p:sp>
    </p:spTree>
    <p:extLst>
      <p:ext uri="{BB962C8B-B14F-4D97-AF65-F5344CB8AC3E}">
        <p14:creationId xmlns="" xmlns:p14="http://schemas.microsoft.com/office/powerpoint/2010/main" val="20154538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42"/>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EC3402-7D64-4D55-84FF-5747E015E1C8}" type="datetime1">
              <a:rPr lang="en-US" smtClean="0">
                <a:solidFill>
                  <a:prstClr val="black">
                    <a:tint val="75000"/>
                  </a:prstClr>
                </a:solidFill>
                <a:latin typeface="Calibri"/>
              </a:rPr>
              <a:pPr/>
              <a:t>12/3/2014</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D2D89774-D498-1C46-A495-7AA9912C0AC9}"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 xmlns:p14="http://schemas.microsoft.com/office/powerpoint/2010/main" val="32854864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9FA3F1-D583-4A5F-BBE0-CEBAF531E626}" type="datetime1">
              <a:rPr lang="en-US" smtClean="0">
                <a:solidFill>
                  <a:prstClr val="black">
                    <a:tint val="75000"/>
                  </a:prstClr>
                </a:solidFill>
                <a:latin typeface="Calibri"/>
              </a:rPr>
              <a:pPr/>
              <a:t>12/3/2014</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D2D89774-D498-1C46-A495-7AA9912C0AC9}"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 xmlns:p14="http://schemas.microsoft.com/office/powerpoint/2010/main" val="30322507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085BA4-B3C2-49C8-BB92-409268086EAF}" type="datetime1">
              <a:rPr lang="en-US" smtClean="0">
                <a:solidFill>
                  <a:prstClr val="black">
                    <a:tint val="75000"/>
                  </a:prstClr>
                </a:solidFill>
                <a:latin typeface="Calibri"/>
              </a:rPr>
              <a:pPr/>
              <a:t>12/3/2014</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D2D89774-D498-1C46-A495-7AA9912C0AC9}"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 xmlns:p14="http://schemas.microsoft.com/office/powerpoint/2010/main" val="2004192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83"/>
        <p:cNvGrpSpPr/>
        <p:nvPr/>
      </p:nvGrpSpPr>
      <p:grpSpPr>
        <a:xfrm>
          <a:off x="0" y="0"/>
          <a:ext cx="0" cy="0"/>
          <a:chOff x="0" y="0"/>
          <a:chExt cx="0" cy="0"/>
        </a:xfrm>
      </p:grpSpPr>
      <p:sp>
        <p:nvSpPr>
          <p:cNvPr id="84" name="Shape 84"/>
          <p:cNvSpPr txBox="1">
            <a:spLocks noGrp="1"/>
          </p:cNvSpPr>
          <p:nvPr>
            <p:ph type="title"/>
          </p:nvPr>
        </p:nvSpPr>
        <p:spPr>
          <a:xfrm>
            <a:off x="457206" y="274637"/>
            <a:ext cx="8229599" cy="1143000"/>
          </a:xfrm>
          <a:prstGeom prst="rect">
            <a:avLst/>
          </a:prstGeom>
          <a:noFill/>
          <a:ln>
            <a:noFill/>
          </a:ln>
        </p:spPr>
        <p:txBody>
          <a:bodyPr lIns="68569" tIns="68569" rIns="68569" bIns="68569" anchor="b"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5" name="Shape 85"/>
          <p:cNvSpPr txBox="1">
            <a:spLocks noGrp="1"/>
          </p:cNvSpPr>
          <p:nvPr>
            <p:ph type="body" idx="1"/>
          </p:nvPr>
        </p:nvSpPr>
        <p:spPr>
          <a:xfrm>
            <a:off x="457206" y="1600200"/>
            <a:ext cx="8229599" cy="4967573"/>
          </a:xfrm>
          <a:prstGeom prst="rect">
            <a:avLst/>
          </a:prstGeom>
          <a:noFill/>
          <a:ln>
            <a:noFill/>
          </a:ln>
        </p:spPr>
        <p:txBody>
          <a:bodyPr lIns="68569" tIns="68569" rIns="68569" bIns="68569"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 xmlns:p14="http://schemas.microsoft.com/office/powerpoint/2010/main" val="3456144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4AB7E5-3C03-4BF7-8997-53B0C93F4E81}" type="datetime1">
              <a:rPr lang="en-US" smtClean="0"/>
              <a:pPr/>
              <a:t>12/3/2014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3C7D3C-22D2-7449-8935-5F36E8921380}" type="slidenum">
              <a:rPr lang="en-US" smtClean="0"/>
              <a:pPr/>
              <a:t>‹#›</a:t>
            </a:fld>
            <a:endParaRPr lang="en-US" dirty="0"/>
          </a:p>
        </p:txBody>
      </p:sp>
    </p:spTree>
    <p:extLst>
      <p:ext uri="{BB962C8B-B14F-4D97-AF65-F5344CB8AC3E}">
        <p14:creationId xmlns="" xmlns:p14="http://schemas.microsoft.com/office/powerpoint/2010/main" val="1732990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1CC2DC9-4D25-4F25-9696-8F5CD5EE12E5}" type="datetime1">
              <a:rPr lang="en-US" smtClean="0"/>
              <a:pPr/>
              <a:t>12/3/2014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3C7D3C-22D2-7449-8935-5F36E8921380}" type="slidenum">
              <a:rPr lang="en-US" smtClean="0"/>
              <a:pPr/>
              <a:t>‹#›</a:t>
            </a:fld>
            <a:endParaRPr lang="en-US" dirty="0"/>
          </a:p>
        </p:txBody>
      </p:sp>
    </p:spTree>
    <p:extLst>
      <p:ext uri="{BB962C8B-B14F-4D97-AF65-F5344CB8AC3E}">
        <p14:creationId xmlns="" xmlns:p14="http://schemas.microsoft.com/office/powerpoint/2010/main" val="1047337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3"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3"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B009937-EAC6-4B10-B87B-EAA7A9F77018}" type="datetime1">
              <a:rPr lang="en-US" smtClean="0"/>
              <a:pPr/>
              <a:t>12/3/2014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3C7D3C-22D2-7449-8935-5F36E8921380}" type="slidenum">
              <a:rPr lang="en-US" smtClean="0"/>
              <a:pPr/>
              <a:t>‹#›</a:t>
            </a:fld>
            <a:endParaRPr lang="en-US" dirty="0"/>
          </a:p>
        </p:txBody>
      </p:sp>
    </p:spTree>
    <p:extLst>
      <p:ext uri="{BB962C8B-B14F-4D97-AF65-F5344CB8AC3E}">
        <p14:creationId xmlns="" xmlns:p14="http://schemas.microsoft.com/office/powerpoint/2010/main" val="1020989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46D5A7-7187-4778-B82F-5CDCF24C0E72}" type="datetime1">
              <a:rPr lang="en-US" smtClean="0"/>
              <a:pPr/>
              <a:t>12/3/2014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3C7D3C-22D2-7449-8935-5F36E8921380}" type="slidenum">
              <a:rPr lang="en-US" smtClean="0"/>
              <a:pPr/>
              <a:t>‹#›</a:t>
            </a:fld>
            <a:endParaRPr lang="en-US" dirty="0"/>
          </a:p>
        </p:txBody>
      </p:sp>
    </p:spTree>
    <p:extLst>
      <p:ext uri="{BB962C8B-B14F-4D97-AF65-F5344CB8AC3E}">
        <p14:creationId xmlns="" xmlns:p14="http://schemas.microsoft.com/office/powerpoint/2010/main" val="1094999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99E982-3FBD-4268-BEDB-09D782E58973}" type="datetime1">
              <a:rPr lang="en-US" smtClean="0"/>
              <a:pPr/>
              <a:t>12/3/2014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3C7D3C-22D2-7449-8935-5F36E8921380}" type="slidenum">
              <a:rPr lang="en-US" smtClean="0"/>
              <a:pPr/>
              <a:t>‹#›</a:t>
            </a:fld>
            <a:endParaRPr lang="en-US" dirty="0"/>
          </a:p>
        </p:txBody>
      </p:sp>
    </p:spTree>
    <p:extLst>
      <p:ext uri="{BB962C8B-B14F-4D97-AF65-F5344CB8AC3E}">
        <p14:creationId xmlns="" xmlns:p14="http://schemas.microsoft.com/office/powerpoint/2010/main" val="3218974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2" y="273049"/>
            <a:ext cx="3008313"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8"/>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12" y="1435104"/>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AA5A39-131E-409B-88A8-80CFB0AC60FD}" type="datetime1">
              <a:rPr lang="en-US" smtClean="0"/>
              <a:pPr/>
              <a:t>12/3/2014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3C7D3C-22D2-7449-8935-5F36E8921380}" type="slidenum">
              <a:rPr lang="en-US" smtClean="0"/>
              <a:pPr/>
              <a:t>‹#›</a:t>
            </a:fld>
            <a:endParaRPr lang="en-US" dirty="0"/>
          </a:p>
        </p:txBody>
      </p:sp>
    </p:spTree>
    <p:extLst>
      <p:ext uri="{BB962C8B-B14F-4D97-AF65-F5344CB8AC3E}">
        <p14:creationId xmlns="" xmlns:p14="http://schemas.microsoft.com/office/powerpoint/2010/main" val="1293615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45"/>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887778-CE40-48E8-BE62-A19491CC6B3C}" type="datetime1">
              <a:rPr lang="en-US" smtClean="0"/>
              <a:pPr/>
              <a:t>12/3/2014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3C7D3C-22D2-7449-8935-5F36E8921380}" type="slidenum">
              <a:rPr lang="en-US" smtClean="0"/>
              <a:pPr/>
              <a:t>‹#›</a:t>
            </a:fld>
            <a:endParaRPr lang="en-US" dirty="0"/>
          </a:p>
        </p:txBody>
      </p:sp>
    </p:spTree>
    <p:extLst>
      <p:ext uri="{BB962C8B-B14F-4D97-AF65-F5344CB8AC3E}">
        <p14:creationId xmlns="" xmlns:p14="http://schemas.microsoft.com/office/powerpoint/2010/main" val="2419582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F10B1F-D587-4DCE-8EB9-B04D866407FB}" type="datetime1">
              <a:rPr lang="en-US" smtClean="0"/>
              <a:pPr/>
              <a:t>12/3/2014</a:t>
            </a:fld>
            <a:endParaRPr lang="en-US" dirty="0"/>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3C7D3C-22D2-7449-8935-5F36E8921380}" type="slidenum">
              <a:rPr lang="en-US" smtClean="0"/>
              <a:pPr/>
              <a:t>‹#›</a:t>
            </a:fld>
            <a:endParaRPr lang="en-US" dirty="0"/>
          </a:p>
        </p:txBody>
      </p:sp>
    </p:spTree>
    <p:extLst>
      <p:ext uri="{BB962C8B-B14F-4D97-AF65-F5344CB8AC3E}">
        <p14:creationId xmlns="" xmlns:p14="http://schemas.microsoft.com/office/powerpoint/2010/main" val="1771903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457200" rtl="0" eaLnBrk="1" latinLnBrk="0" hangingPunct="1">
        <a:spcBef>
          <a:spcPct val="0"/>
        </a:spcBef>
        <a:buNone/>
        <a:defRPr sz="4400" kern="1200">
          <a:solidFill>
            <a:schemeClr val="tx1"/>
          </a:solidFill>
          <a:latin typeface="华文黑体"/>
          <a:ea typeface="华文黑体"/>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华文细黑"/>
          <a:ea typeface="华文细黑"/>
          <a:cs typeface="+mn-cs"/>
        </a:defRPr>
      </a:lvl1pPr>
      <a:lvl2pPr marL="742950" indent="-285750" algn="l" defTabSz="457200" rtl="0" eaLnBrk="1" latinLnBrk="0" hangingPunct="1">
        <a:spcBef>
          <a:spcPct val="20000"/>
        </a:spcBef>
        <a:buFont typeface="Arial"/>
        <a:buChar char="–"/>
        <a:defRPr sz="2800" kern="1200">
          <a:solidFill>
            <a:schemeClr val="tx1"/>
          </a:solidFill>
          <a:latin typeface="华文细黑"/>
          <a:ea typeface="华文细黑"/>
          <a:cs typeface="+mn-cs"/>
        </a:defRPr>
      </a:lvl2pPr>
      <a:lvl3pPr marL="1143000" indent="-228600" algn="l" defTabSz="457200" rtl="0" eaLnBrk="1" latinLnBrk="0" hangingPunct="1">
        <a:spcBef>
          <a:spcPct val="20000"/>
        </a:spcBef>
        <a:buFont typeface="Arial"/>
        <a:buChar char="•"/>
        <a:defRPr sz="2400" kern="1200">
          <a:solidFill>
            <a:schemeClr val="tx1"/>
          </a:solidFill>
          <a:latin typeface="华文细黑"/>
          <a:ea typeface="华文细黑"/>
          <a:cs typeface="+mn-cs"/>
        </a:defRPr>
      </a:lvl3pPr>
      <a:lvl4pPr marL="1600200" indent="-228600" algn="l" defTabSz="457200" rtl="0" eaLnBrk="1" latinLnBrk="0" hangingPunct="1">
        <a:spcBef>
          <a:spcPct val="20000"/>
        </a:spcBef>
        <a:buFont typeface="Arial"/>
        <a:buChar char="–"/>
        <a:defRPr sz="2000" kern="1200">
          <a:solidFill>
            <a:schemeClr val="tx1"/>
          </a:solidFill>
          <a:latin typeface="华文细黑"/>
          <a:ea typeface="华文细黑"/>
          <a:cs typeface="+mn-cs"/>
        </a:defRPr>
      </a:lvl4pPr>
      <a:lvl5pPr marL="2057400" indent="-228600" algn="l" defTabSz="457200" rtl="0" eaLnBrk="1" latinLnBrk="0" hangingPunct="1">
        <a:spcBef>
          <a:spcPct val="20000"/>
        </a:spcBef>
        <a:buFont typeface="Arial"/>
        <a:buChar char="»"/>
        <a:defRPr sz="2000" kern="1200">
          <a:solidFill>
            <a:schemeClr val="tx1"/>
          </a:solidFill>
          <a:latin typeface="华文细黑"/>
          <a:ea typeface="华文细黑"/>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05C44D-53C0-4182-9108-E1CD6B5CBCDC}" type="datetime1">
              <a:rPr lang="en-US" smtClean="0">
                <a:solidFill>
                  <a:prstClr val="black">
                    <a:tint val="75000"/>
                  </a:prstClr>
                </a:solidFill>
                <a:latin typeface="Calibri"/>
              </a:rPr>
              <a:pPr/>
              <a:t>12/3/2014</a:t>
            </a:fld>
            <a:endParaRPr lang="en-US">
              <a:solidFill>
                <a:prstClr val="black">
                  <a:tint val="75000"/>
                </a:prstClr>
              </a:solidFill>
              <a:latin typeface="Calibri"/>
            </a:endParaRPr>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Calibri"/>
            </a:endParaRPr>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9774-D498-1C46-A495-7AA9912C0AC9}"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 xmlns:p14="http://schemas.microsoft.com/office/powerpoint/2010/main" val="3010367589"/>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ft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761673"/>
            <a:ext cx="6400800" cy="1198880"/>
          </a:xfrm>
        </p:spPr>
        <p:txBody>
          <a:bodyPr>
            <a:normAutofit/>
          </a:bodyPr>
          <a:lstStyle/>
          <a:p>
            <a:r>
              <a:rPr lang="en-US" altLang="zh-CN" sz="2800" dirty="0" smtClean="0">
                <a:latin typeface="Heiti TC Light"/>
                <a:ea typeface="Heiti TC Light"/>
                <a:cs typeface="Heiti TC Light"/>
              </a:rPr>
              <a:t> Benjamin Koo</a:t>
            </a:r>
          </a:p>
          <a:p>
            <a:r>
              <a:rPr lang="en-US" altLang="zh-CN" sz="2800" dirty="0" smtClean="0">
                <a:latin typeface="Heiti TC Light"/>
                <a:ea typeface="Heiti TC Light"/>
                <a:cs typeface="Heiti TC Light"/>
              </a:rPr>
              <a:t>Tsinghua University</a:t>
            </a:r>
            <a:endParaRPr lang="zh-CN" altLang="en-US" sz="2800" dirty="0" smtClean="0">
              <a:latin typeface="Heiti TC Light"/>
              <a:ea typeface="Heiti TC Light"/>
              <a:cs typeface="Heiti TC Light"/>
            </a:endParaRPr>
          </a:p>
        </p:txBody>
      </p:sp>
      <p:pic>
        <p:nvPicPr>
          <p:cNvPr id="5" name="Picture 4" descr="Tsinghua_University_Logo.svg.png"/>
          <p:cNvPicPr>
            <a:picLocks noChangeAspect="1"/>
          </p:cNvPicPr>
          <p:nvPr/>
        </p:nvPicPr>
        <p:blipFill>
          <a:blip r:embed="rId2">
            <a:extLst>
              <a:ext uri="{28A0092B-C50C-407E-A947-70E740481C1C}">
                <a14:useLocalDpi xmlns="" xmlns:a14="http://schemas.microsoft.com/office/drawing/2010/main"/>
              </a:ext>
            </a:extLst>
          </a:blip>
          <a:stretch>
            <a:fillRect/>
          </a:stretch>
        </p:blipFill>
        <p:spPr>
          <a:xfrm>
            <a:off x="3987599" y="4954241"/>
            <a:ext cx="1162155" cy="1162155"/>
          </a:xfrm>
          <a:prstGeom prst="rect">
            <a:avLst/>
          </a:prstGeom>
        </p:spPr>
      </p:pic>
      <p:pic>
        <p:nvPicPr>
          <p:cNvPr id="7" name="图片 1"/>
          <p:cNvPicPr>
            <a:picLocks noChangeAspect="1" noChangeArrowheads="1"/>
          </p:cNvPicPr>
          <p:nvPr/>
        </p:nvPicPr>
        <p:blipFill>
          <a:blip r:embed="rId3">
            <a:extLst>
              <a:ext uri="{28A0092B-C50C-407E-A947-70E740481C1C}">
                <a14:useLocalDpi xmlns="" xmlns:a14="http://schemas.microsoft.com/office/drawing/2010/main"/>
              </a:ext>
            </a:extLst>
          </a:blip>
          <a:srcRect/>
          <a:stretch>
            <a:fillRect/>
          </a:stretch>
        </p:blipFill>
        <p:spPr bwMode="auto">
          <a:xfrm>
            <a:off x="3185022" y="461602"/>
            <a:ext cx="2579753" cy="15431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mpd="sng">
                <a:solidFill>
                  <a:srgbClr val="000000"/>
                </a:solidFill>
                <a:bevel/>
                <a:headEnd/>
                <a:tailEnd/>
              </a14:hiddenLine>
            </a:ext>
          </a:extLst>
        </p:spPr>
      </p:pic>
      <p:sp>
        <p:nvSpPr>
          <p:cNvPr id="6" name="TextBox 5"/>
          <p:cNvSpPr txBox="1"/>
          <p:nvPr/>
        </p:nvSpPr>
        <p:spPr>
          <a:xfrm>
            <a:off x="1473941" y="2162548"/>
            <a:ext cx="6196118" cy="1200329"/>
          </a:xfrm>
          <a:prstGeom prst="rect">
            <a:avLst/>
          </a:prstGeom>
          <a:noFill/>
        </p:spPr>
        <p:txBody>
          <a:bodyPr wrap="square" rtlCol="0">
            <a:spAutoFit/>
          </a:bodyPr>
          <a:lstStyle/>
          <a:p>
            <a:pPr algn="ctr"/>
            <a:r>
              <a:rPr lang="en-US" altLang="zh-TW" sz="3600" b="1" dirty="0" smtClean="0">
                <a:latin typeface="Adobe 黑体 Std R"/>
                <a:ea typeface="Adobe 黑体 Std R"/>
                <a:cs typeface="Adobe 黑体 Std R"/>
              </a:rPr>
              <a:t>Learning and Creativity by Digital </a:t>
            </a:r>
            <a:r>
              <a:rPr lang="en-US" sz="3600" b="1" dirty="0" smtClean="0">
                <a:latin typeface="Adobe 黑体 Std R"/>
                <a:ea typeface="Adobe 黑体 Std R"/>
                <a:cs typeface="Adobe 黑体 Std R"/>
              </a:rPr>
              <a:t>Re-Combination</a:t>
            </a:r>
            <a:endParaRPr lang="en-US" sz="3600" b="1" dirty="0">
              <a:latin typeface="Adobe 黑体 Std R"/>
              <a:ea typeface="Adobe 黑体 Std R"/>
              <a:cs typeface="Adobe 黑体 Std R"/>
            </a:endParaRPr>
          </a:p>
        </p:txBody>
      </p:sp>
      <p:sp>
        <p:nvSpPr>
          <p:cNvPr id="8" name="Date Placeholder 7"/>
          <p:cNvSpPr>
            <a:spLocks noGrp="1"/>
          </p:cNvSpPr>
          <p:nvPr>
            <p:ph type="dt" sz="half" idx="10"/>
          </p:nvPr>
        </p:nvSpPr>
        <p:spPr/>
        <p:txBody>
          <a:bodyPr/>
          <a:lstStyle/>
          <a:p>
            <a:fld id="{ED79D0EF-5B49-447F-9BB7-30CEE9C70472}" type="datetime1">
              <a:rPr lang="en-US" smtClean="0"/>
              <a:pPr/>
              <a:t>12/3/2014</a:t>
            </a:fld>
            <a:endParaRPr lang="en-US" dirty="0"/>
          </a:p>
        </p:txBody>
      </p:sp>
      <p:sp>
        <p:nvSpPr>
          <p:cNvPr id="9" name="Slide Number Placeholder 8"/>
          <p:cNvSpPr>
            <a:spLocks noGrp="1"/>
          </p:cNvSpPr>
          <p:nvPr>
            <p:ph type="sldNum" sz="quarter" idx="12"/>
          </p:nvPr>
        </p:nvSpPr>
        <p:spPr/>
        <p:txBody>
          <a:bodyPr/>
          <a:lstStyle/>
          <a:p>
            <a:fld id="{713C7D3C-22D2-7449-8935-5F36E8921380}" type="slidenum">
              <a:rPr lang="en-US" smtClean="0"/>
              <a:pPr/>
              <a:t>1</a:t>
            </a:fld>
            <a:endParaRPr lang="en-US" dirty="0"/>
          </a:p>
        </p:txBody>
      </p:sp>
    </p:spTree>
    <p:extLst>
      <p:ext uri="{BB962C8B-B14F-4D97-AF65-F5344CB8AC3E}">
        <p14:creationId xmlns="" xmlns:p14="http://schemas.microsoft.com/office/powerpoint/2010/main" val="32403607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Principles of Self-Organizing Learning</a:t>
            </a:r>
            <a:endParaRPr lang="en-US" dirty="0"/>
          </a:p>
        </p:txBody>
      </p:sp>
      <p:sp>
        <p:nvSpPr>
          <p:cNvPr id="3" name="Content Placeholder 2"/>
          <p:cNvSpPr>
            <a:spLocks noGrp="1"/>
          </p:cNvSpPr>
          <p:nvPr>
            <p:ph idx="1"/>
          </p:nvPr>
        </p:nvSpPr>
        <p:spPr/>
        <p:txBody>
          <a:bodyPr/>
          <a:lstStyle/>
          <a:p>
            <a:r>
              <a:rPr lang="en-US" altLang="zh-CN" b="1" dirty="0" smtClean="0">
                <a:latin typeface="Calibri" panose="020F0502020204030204" pitchFamily="34" charset="0"/>
              </a:rPr>
              <a:t>Communication,</a:t>
            </a:r>
          </a:p>
          <a:p>
            <a:r>
              <a:rPr lang="en-US" altLang="zh-CN" b="1" dirty="0" smtClean="0">
                <a:latin typeface="Calibri" panose="020F0502020204030204" pitchFamily="34" charset="0"/>
              </a:rPr>
              <a:t>Reflection, </a:t>
            </a:r>
          </a:p>
          <a:p>
            <a:r>
              <a:rPr lang="en-US" altLang="zh-CN" b="1" dirty="0" smtClean="0">
                <a:latin typeface="Calibri" panose="020F0502020204030204" pitchFamily="34" charset="0"/>
              </a:rPr>
              <a:t>Collaboration, </a:t>
            </a:r>
          </a:p>
          <a:p>
            <a:r>
              <a:rPr lang="en-US" altLang="zh-CN" b="1" dirty="0" smtClean="0">
                <a:latin typeface="Calibri" panose="020F0502020204030204" pitchFamily="34" charset="0"/>
              </a:rPr>
              <a:t>Community,</a:t>
            </a:r>
          </a:p>
          <a:p>
            <a:r>
              <a:rPr lang="en-US" altLang="zh-CN" b="1" dirty="0" smtClean="0">
                <a:latin typeface="Calibri" panose="020F0502020204030204" pitchFamily="34" charset="0"/>
              </a:rPr>
              <a:t>Creative Tools, </a:t>
            </a:r>
          </a:p>
          <a:p>
            <a:r>
              <a:rPr lang="en-US" altLang="zh-CN" b="1" dirty="0" smtClean="0">
                <a:latin typeface="Calibri" panose="020F0502020204030204" pitchFamily="34" charset="0"/>
              </a:rPr>
              <a:t>Amplification, and</a:t>
            </a:r>
          </a:p>
          <a:p>
            <a:r>
              <a:rPr lang="en-US" altLang="zh-CN" b="1" dirty="0" smtClean="0">
                <a:latin typeface="Calibri" panose="020F0502020204030204" pitchFamily="34" charset="0"/>
              </a:rPr>
              <a:t>Guided process</a:t>
            </a:r>
            <a:endParaRPr lang="en-US" dirty="0"/>
          </a:p>
        </p:txBody>
      </p:sp>
      <p:sp>
        <p:nvSpPr>
          <p:cNvPr id="4" name="Date Placeholder 3"/>
          <p:cNvSpPr>
            <a:spLocks noGrp="1"/>
          </p:cNvSpPr>
          <p:nvPr>
            <p:ph type="dt" sz="half" idx="10"/>
          </p:nvPr>
        </p:nvSpPr>
        <p:spPr/>
        <p:txBody>
          <a:bodyPr/>
          <a:lstStyle/>
          <a:p>
            <a:fld id="{E623F8E4-CDBF-4A90-A225-BA3C9301F8E9}" type="datetime1">
              <a:rPr lang="en-US" smtClean="0">
                <a:solidFill>
                  <a:prstClr val="black">
                    <a:tint val="75000"/>
                  </a:prstClr>
                </a:solidFill>
                <a:latin typeface="Calibri"/>
              </a:rPr>
              <a:pPr/>
              <a:t>12/3/2014</a:t>
            </a:fld>
            <a:endParaRPr lang="en-US">
              <a:solidFill>
                <a:prstClr val="black">
                  <a:tint val="75000"/>
                </a:prstClr>
              </a:solidFill>
              <a:latin typeface="Calibri"/>
            </a:endParaRPr>
          </a:p>
        </p:txBody>
      </p:sp>
      <p:sp>
        <p:nvSpPr>
          <p:cNvPr id="5" name="Slide Number Placeholder 4"/>
          <p:cNvSpPr>
            <a:spLocks noGrp="1"/>
          </p:cNvSpPr>
          <p:nvPr>
            <p:ph type="sldNum" sz="quarter" idx="12"/>
          </p:nvPr>
        </p:nvSpPr>
        <p:spPr/>
        <p:txBody>
          <a:bodyPr/>
          <a:lstStyle/>
          <a:p>
            <a:fld id="{D2D89774-D498-1C46-A495-7AA9912C0AC9}" type="slidenum">
              <a:rPr lang="en-US" smtClean="0">
                <a:solidFill>
                  <a:prstClr val="black">
                    <a:tint val="75000"/>
                  </a:prstClr>
                </a:solidFill>
                <a:latin typeface="Calibri"/>
              </a:rPr>
              <a:pPr/>
              <a:t>10</a:t>
            </a:fld>
            <a:endParaRPr lang="en-US">
              <a:solidFill>
                <a:prstClr val="black">
                  <a:tint val="75000"/>
                </a:prstClr>
              </a:solidFill>
              <a:latin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a:t>
            </a:r>
            <a:endParaRPr lang="en-US" dirty="0"/>
          </a:p>
        </p:txBody>
      </p:sp>
      <p:sp>
        <p:nvSpPr>
          <p:cNvPr id="3" name="Content Placeholder 2"/>
          <p:cNvSpPr>
            <a:spLocks noGrp="1"/>
          </p:cNvSpPr>
          <p:nvPr>
            <p:ph idx="1"/>
          </p:nvPr>
        </p:nvSpPr>
        <p:spPr/>
        <p:txBody>
          <a:bodyPr>
            <a:normAutofit/>
          </a:bodyPr>
          <a:lstStyle/>
          <a:p>
            <a:r>
              <a:rPr lang="en-US" dirty="0" smtClean="0"/>
              <a:t>Can people learn new materials rapidly and create new solutions using modern digital solutions?</a:t>
            </a:r>
          </a:p>
        </p:txBody>
      </p:sp>
      <p:sp>
        <p:nvSpPr>
          <p:cNvPr id="4" name="Date Placeholder 3"/>
          <p:cNvSpPr>
            <a:spLocks noGrp="1"/>
          </p:cNvSpPr>
          <p:nvPr>
            <p:ph type="dt" sz="half" idx="10"/>
          </p:nvPr>
        </p:nvSpPr>
        <p:spPr/>
        <p:txBody>
          <a:bodyPr/>
          <a:lstStyle/>
          <a:p>
            <a:fld id="{3CEEBF94-2048-4058-9319-396B95E041DD}" type="datetime1">
              <a:rPr lang="en-US" smtClean="0"/>
              <a:pPr/>
              <a:t>12/3/2014</a:t>
            </a:fld>
            <a:endParaRPr lang="en-US" dirty="0"/>
          </a:p>
        </p:txBody>
      </p:sp>
      <p:sp>
        <p:nvSpPr>
          <p:cNvPr id="5" name="Slide Number Placeholder 4"/>
          <p:cNvSpPr>
            <a:spLocks noGrp="1"/>
          </p:cNvSpPr>
          <p:nvPr>
            <p:ph type="sldNum" sz="quarter" idx="12"/>
          </p:nvPr>
        </p:nvSpPr>
        <p:spPr/>
        <p:txBody>
          <a:bodyPr/>
          <a:lstStyle/>
          <a:p>
            <a:fld id="{713C7D3C-22D2-7449-8935-5F36E8921380}" type="slidenum">
              <a:rPr lang="en-US" smtClean="0"/>
              <a:pPr/>
              <a:t>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People can learn new materials and create new and innovative solutions following the XLP game plan.</a:t>
            </a:r>
          </a:p>
          <a:p>
            <a:r>
              <a:rPr lang="en-US" dirty="0" smtClean="0"/>
              <a:t>More than 25 experiments have been done for K-12, undergraduate, graduate, and teacher participants on a variety of topics (creating 3-D printers, </a:t>
            </a:r>
            <a:r>
              <a:rPr lang="en-US" dirty="0" err="1" smtClean="0"/>
              <a:t>softwarea</a:t>
            </a:r>
            <a:r>
              <a:rPr lang="en-US" dirty="0" smtClean="0"/>
              <a:t> development, Web databases). Most of XLP experiments were done in four days, and their demonstration results are available on videos in multiple countries (China, US).</a:t>
            </a:r>
          </a:p>
          <a:p>
            <a:endParaRPr lang="en-US" dirty="0" smtClean="0"/>
          </a:p>
          <a:p>
            <a:endParaRPr lang="en-US" dirty="0"/>
          </a:p>
        </p:txBody>
      </p:sp>
      <p:sp>
        <p:nvSpPr>
          <p:cNvPr id="4" name="Date Placeholder 3"/>
          <p:cNvSpPr>
            <a:spLocks noGrp="1"/>
          </p:cNvSpPr>
          <p:nvPr>
            <p:ph type="dt" sz="half" idx="10"/>
          </p:nvPr>
        </p:nvSpPr>
        <p:spPr/>
        <p:txBody>
          <a:bodyPr/>
          <a:lstStyle/>
          <a:p>
            <a:fld id="{585F44F0-D942-49BF-90DA-81DEC77759DE}" type="datetime1">
              <a:rPr lang="en-US" smtClean="0"/>
              <a:pPr/>
              <a:t>12/3/2014</a:t>
            </a:fld>
            <a:endParaRPr lang="en-US" dirty="0"/>
          </a:p>
        </p:txBody>
      </p:sp>
      <p:sp>
        <p:nvSpPr>
          <p:cNvPr id="5" name="Slide Number Placeholder 4"/>
          <p:cNvSpPr>
            <a:spLocks noGrp="1"/>
          </p:cNvSpPr>
          <p:nvPr>
            <p:ph type="sldNum" sz="quarter" idx="12"/>
          </p:nvPr>
        </p:nvSpPr>
        <p:spPr/>
        <p:txBody>
          <a:bodyPr/>
          <a:lstStyle/>
          <a:p>
            <a:fld id="{713C7D3C-22D2-7449-8935-5F36E8921380}" type="slidenum">
              <a:rPr lang="en-US" smtClean="0"/>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Learning Framework</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Extreme Learning Process (XLP) is a new way of learning that creates new solutions in teams to compete after learning a variety of related knowledge using modern digital technology in a realistic learning environment.</a:t>
            </a:r>
          </a:p>
          <a:p>
            <a:pPr lvl="1"/>
            <a:r>
              <a:rPr lang="en-US" dirty="0" smtClean="0"/>
              <a:t>Learning key knowledge needed for an enterprise solution including marketing, law, digital publishing, and domain knowledge.</a:t>
            </a:r>
          </a:p>
          <a:p>
            <a:pPr lvl="1"/>
            <a:r>
              <a:rPr lang="en-US" dirty="0" smtClean="0"/>
              <a:t>Collaborative competition-based crowdsourced learning and creativity</a:t>
            </a:r>
          </a:p>
          <a:p>
            <a:r>
              <a:rPr lang="en-US" dirty="0" smtClean="0"/>
              <a:t>It is Extreme Learning because it stretches the limit of human capability in learning as it asks participants to learn new materials rapidly and then construct new solutions within days.</a:t>
            </a:r>
          </a:p>
        </p:txBody>
      </p:sp>
      <p:sp>
        <p:nvSpPr>
          <p:cNvPr id="4" name="Date Placeholder 3"/>
          <p:cNvSpPr>
            <a:spLocks noGrp="1"/>
          </p:cNvSpPr>
          <p:nvPr>
            <p:ph type="dt" sz="half" idx="10"/>
          </p:nvPr>
        </p:nvSpPr>
        <p:spPr/>
        <p:txBody>
          <a:bodyPr/>
          <a:lstStyle/>
          <a:p>
            <a:fld id="{3ED4DC50-1525-4840-9ECA-1170DF341256}" type="datetime1">
              <a:rPr lang="en-US" smtClean="0"/>
              <a:pPr/>
              <a:t>12/3/2014</a:t>
            </a:fld>
            <a:endParaRPr lang="en-US" dirty="0"/>
          </a:p>
        </p:txBody>
      </p:sp>
      <p:sp>
        <p:nvSpPr>
          <p:cNvPr id="5" name="Slide Number Placeholder 4"/>
          <p:cNvSpPr>
            <a:spLocks noGrp="1"/>
          </p:cNvSpPr>
          <p:nvPr>
            <p:ph type="sldNum" sz="quarter" idx="12"/>
          </p:nvPr>
        </p:nvSpPr>
        <p:spPr/>
        <p:txBody>
          <a:bodyPr/>
          <a:lstStyle/>
          <a:p>
            <a:fld id="{713C7D3C-22D2-7449-8935-5F36E8921380}" type="slidenum">
              <a:rPr lang="en-US" smtClean="0"/>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“Extreme” Learning</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ICAP is progressive learning framework from simple to sophisticated (Chi)</a:t>
            </a:r>
          </a:p>
          <a:p>
            <a:pPr lvl="1"/>
            <a:r>
              <a:rPr lang="en-US" dirty="0" smtClean="0"/>
              <a:t>Passive (Receiving): Watching a lecture video or a demonstration </a:t>
            </a:r>
          </a:p>
          <a:p>
            <a:pPr lvl="1"/>
            <a:r>
              <a:rPr lang="en-US" dirty="0" smtClean="0"/>
              <a:t>Active (Selecting): Do something that selectively manipulates the learning materials;</a:t>
            </a:r>
          </a:p>
          <a:p>
            <a:pPr lvl="1"/>
            <a:r>
              <a:rPr lang="en-US" dirty="0" smtClean="0"/>
              <a:t>Constructive (Generating):Generate information beyond what was presented; ask questions</a:t>
            </a:r>
          </a:p>
          <a:p>
            <a:pPr lvl="1"/>
            <a:r>
              <a:rPr lang="en-US" dirty="0" smtClean="0"/>
              <a:t>Interactive (Collaborating): Students </a:t>
            </a:r>
            <a:r>
              <a:rPr lang="en-US" i="1" dirty="0" smtClean="0"/>
              <a:t>collaborating with each other through dialog </a:t>
            </a:r>
          </a:p>
          <a:p>
            <a:r>
              <a:rPr lang="en-US" dirty="0" smtClean="0"/>
              <a:t>After learning short lectures, participants go directly into </a:t>
            </a:r>
            <a:r>
              <a:rPr lang="en-US" b="1" i="1" dirty="0" smtClean="0">
                <a:solidFill>
                  <a:srgbClr val="C00000"/>
                </a:solidFill>
              </a:rPr>
              <a:t>interactive</a:t>
            </a:r>
            <a:r>
              <a:rPr lang="en-US" dirty="0" smtClean="0"/>
              <a:t> model and </a:t>
            </a:r>
            <a:r>
              <a:rPr lang="en-US" b="1" i="1" dirty="0" smtClean="0">
                <a:solidFill>
                  <a:srgbClr val="C00000"/>
                </a:solidFill>
              </a:rPr>
              <a:t>constructive</a:t>
            </a:r>
            <a:r>
              <a:rPr lang="en-US" b="1" i="1" dirty="0" smtClean="0"/>
              <a:t> </a:t>
            </a:r>
            <a:r>
              <a:rPr lang="en-US" b="1" i="1" dirty="0" smtClean="0">
                <a:solidFill>
                  <a:srgbClr val="C00000"/>
                </a:solidFill>
              </a:rPr>
              <a:t>new</a:t>
            </a:r>
            <a:r>
              <a:rPr lang="en-US" b="1" i="1" dirty="0" smtClean="0"/>
              <a:t> </a:t>
            </a:r>
            <a:r>
              <a:rPr lang="en-US" dirty="0" smtClean="0"/>
              <a:t>solutions in teams to compete with other teams. Furthermore, often, participants need to complete the entire process </a:t>
            </a:r>
            <a:r>
              <a:rPr lang="en-US" b="1" dirty="0" smtClean="0">
                <a:solidFill>
                  <a:srgbClr val="C00000"/>
                </a:solidFill>
              </a:rPr>
              <a:t>within four days </a:t>
            </a:r>
            <a:r>
              <a:rPr lang="en-US" dirty="0" smtClean="0"/>
              <a:t>rather then months or years of learning.</a:t>
            </a:r>
          </a:p>
          <a:p>
            <a:endParaRPr lang="en-US" dirty="0"/>
          </a:p>
        </p:txBody>
      </p:sp>
      <p:sp>
        <p:nvSpPr>
          <p:cNvPr id="4" name="Date Placeholder 3"/>
          <p:cNvSpPr>
            <a:spLocks noGrp="1"/>
          </p:cNvSpPr>
          <p:nvPr>
            <p:ph type="dt" sz="half" idx="10"/>
          </p:nvPr>
        </p:nvSpPr>
        <p:spPr/>
        <p:txBody>
          <a:bodyPr/>
          <a:lstStyle/>
          <a:p>
            <a:fld id="{B092254E-DD76-4D91-98C5-3085DA0BE644}" type="datetime1">
              <a:rPr lang="en-US" smtClean="0"/>
              <a:pPr/>
              <a:t>12/3/2014</a:t>
            </a:fld>
            <a:endParaRPr lang="en-US" dirty="0"/>
          </a:p>
        </p:txBody>
      </p:sp>
      <p:sp>
        <p:nvSpPr>
          <p:cNvPr id="5" name="Slide Number Placeholder 4"/>
          <p:cNvSpPr>
            <a:spLocks noGrp="1"/>
          </p:cNvSpPr>
          <p:nvPr>
            <p:ph type="sldNum" sz="quarter" idx="12"/>
          </p:nvPr>
        </p:nvSpPr>
        <p:spPr/>
        <p:txBody>
          <a:bodyPr/>
          <a:lstStyle/>
          <a:p>
            <a:fld id="{713C7D3C-22D2-7449-8935-5F36E8921380}" type="slidenum">
              <a:rPr lang="en-US" smtClean="0"/>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XLP is Competition-Based Learning</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Crowdsourcing competition such as TopCoder and </a:t>
            </a:r>
            <a:r>
              <a:rPr lang="en-US" dirty="0" err="1" smtClean="0"/>
              <a:t>Hatckathone</a:t>
            </a:r>
            <a:r>
              <a:rPr lang="en-US" dirty="0" smtClean="0"/>
              <a:t> follows the game theory such as Min-Max principle (Wu, Tsai, Li 2013) where one party minimizes one objective function, the competing party maximizes the same function. </a:t>
            </a:r>
          </a:p>
          <a:p>
            <a:r>
              <a:rPr lang="en-US" dirty="0" smtClean="0"/>
              <a:t>XLP uses a collaborative competition approach to maximize learning and creativity:</a:t>
            </a:r>
          </a:p>
          <a:p>
            <a:pPr lvl="1"/>
            <a:r>
              <a:rPr lang="en-US" b="1" dirty="0" smtClean="0"/>
              <a:t>Challengers and workers</a:t>
            </a:r>
            <a:r>
              <a:rPr lang="en-US" dirty="0" smtClean="0"/>
              <a:t>: One group acts as challengers coming up new issues, and workers continuously respond to these challenges.</a:t>
            </a:r>
          </a:p>
          <a:p>
            <a:pPr lvl="1"/>
            <a:r>
              <a:rPr lang="en-US" b="1" dirty="0" smtClean="0"/>
              <a:t>Simulating court and legal proceedings</a:t>
            </a:r>
            <a:r>
              <a:rPr lang="en-US" dirty="0" smtClean="0"/>
              <a:t>: During competitions, one party may challenge various issues such as IP issues via XLP court system to resolve any dispute among participants.</a:t>
            </a:r>
          </a:p>
          <a:p>
            <a:endParaRPr lang="en-US" dirty="0"/>
          </a:p>
        </p:txBody>
      </p:sp>
      <p:sp>
        <p:nvSpPr>
          <p:cNvPr id="4" name="Date Placeholder 3"/>
          <p:cNvSpPr>
            <a:spLocks noGrp="1"/>
          </p:cNvSpPr>
          <p:nvPr>
            <p:ph type="dt" sz="half" idx="10"/>
          </p:nvPr>
        </p:nvSpPr>
        <p:spPr/>
        <p:txBody>
          <a:bodyPr/>
          <a:lstStyle/>
          <a:p>
            <a:fld id="{4CDC314A-B2E7-427C-80F2-9C4E9C7A098D}" type="datetime1">
              <a:rPr lang="en-US" smtClean="0"/>
              <a:pPr/>
              <a:t>12/3/2014</a:t>
            </a:fld>
            <a:endParaRPr lang="en-US" dirty="0"/>
          </a:p>
        </p:txBody>
      </p:sp>
      <p:sp>
        <p:nvSpPr>
          <p:cNvPr id="5" name="Slide Number Placeholder 4"/>
          <p:cNvSpPr>
            <a:spLocks noGrp="1"/>
          </p:cNvSpPr>
          <p:nvPr>
            <p:ph type="sldNum" sz="quarter" idx="12"/>
          </p:nvPr>
        </p:nvSpPr>
        <p:spPr/>
        <p:txBody>
          <a:bodyPr/>
          <a:lstStyle/>
          <a:p>
            <a:fld id="{713C7D3C-22D2-7449-8935-5F36E8921380}" type="slidenum">
              <a:rPr lang="en-US" smtClean="0"/>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XLP is Extreme Crowd Learning</a:t>
            </a:r>
            <a:endParaRPr lang="en-US" dirty="0"/>
          </a:p>
        </p:txBody>
      </p:sp>
      <p:sp>
        <p:nvSpPr>
          <p:cNvPr id="3" name="Content Placeholder 2"/>
          <p:cNvSpPr>
            <a:spLocks noGrp="1"/>
          </p:cNvSpPr>
          <p:nvPr>
            <p:ph idx="1"/>
          </p:nvPr>
        </p:nvSpPr>
        <p:spPr/>
        <p:txBody>
          <a:bodyPr>
            <a:normAutofit fontScale="85000" lnSpcReduction="20000"/>
          </a:bodyPr>
          <a:lstStyle/>
          <a:p>
            <a:pPr marL="342900" lvl="1" indent="-342900">
              <a:buFont typeface="Arial"/>
              <a:buChar char="•"/>
            </a:pPr>
            <a:r>
              <a:rPr lang="en-US" dirty="0" smtClean="0"/>
              <a:t>XLP encourage participants (lecturers, challengers, and workers) to seek expertise and knowledge via personal communication or the web during the entire process.</a:t>
            </a:r>
          </a:p>
          <a:p>
            <a:pPr marL="742950" lvl="2" indent="-342900"/>
            <a:r>
              <a:rPr lang="en-US" b="1" dirty="0" smtClean="0"/>
              <a:t>Lecturers</a:t>
            </a:r>
            <a:r>
              <a:rPr lang="en-US" dirty="0" smtClean="0"/>
              <a:t>: To seek new knowledge and application techniques. Depending on levels, lecturers can be world well known professors or experts (such as xxx of </a:t>
            </a:r>
            <a:r>
              <a:rPr lang="en-US" dirty="0" err="1" smtClean="0"/>
              <a:t>Hatckathone</a:t>
            </a:r>
            <a:r>
              <a:rPr lang="en-US" dirty="0" smtClean="0"/>
              <a:t>) or high-school teachers.</a:t>
            </a:r>
          </a:p>
          <a:p>
            <a:pPr marL="742950" lvl="2" indent="-342900"/>
            <a:r>
              <a:rPr lang="en-US" b="1" dirty="0" smtClean="0"/>
              <a:t>Challengers</a:t>
            </a:r>
            <a:r>
              <a:rPr lang="en-US" dirty="0" smtClean="0"/>
              <a:t>: To seek new directions to improve the current solutions. This can be student or faculty participants.</a:t>
            </a:r>
          </a:p>
          <a:p>
            <a:pPr marL="742950" lvl="2" indent="-342900"/>
            <a:r>
              <a:rPr lang="en-US" b="1" dirty="0" smtClean="0"/>
              <a:t>Workers</a:t>
            </a:r>
            <a:r>
              <a:rPr lang="en-US" dirty="0" smtClean="0"/>
              <a:t>: To see new solutions to meet the issues addressed by Challengers. Workers are mostly students who signed up XLP. As currently, XLP is an informal education without college certifications, the admission criteria for workers are just average students, but they must be committed to dedicate 4 days to an XLP event.</a:t>
            </a:r>
          </a:p>
          <a:p>
            <a:pPr>
              <a:buNone/>
            </a:pPr>
            <a:endParaRPr lang="en-US" dirty="0"/>
          </a:p>
        </p:txBody>
      </p:sp>
      <p:sp>
        <p:nvSpPr>
          <p:cNvPr id="4" name="Date Placeholder 3"/>
          <p:cNvSpPr>
            <a:spLocks noGrp="1"/>
          </p:cNvSpPr>
          <p:nvPr>
            <p:ph type="dt" sz="half" idx="10"/>
          </p:nvPr>
        </p:nvSpPr>
        <p:spPr/>
        <p:txBody>
          <a:bodyPr/>
          <a:lstStyle/>
          <a:p>
            <a:fld id="{71D54056-F969-4D0E-9A1D-310E61F43F7F}" type="datetime1">
              <a:rPr lang="en-US" smtClean="0"/>
              <a:pPr/>
              <a:t>12/3/2014</a:t>
            </a:fld>
            <a:endParaRPr lang="en-US" dirty="0"/>
          </a:p>
        </p:txBody>
      </p:sp>
      <p:sp>
        <p:nvSpPr>
          <p:cNvPr id="5" name="Slide Number Placeholder 4"/>
          <p:cNvSpPr>
            <a:spLocks noGrp="1"/>
          </p:cNvSpPr>
          <p:nvPr>
            <p:ph type="sldNum" sz="quarter" idx="12"/>
          </p:nvPr>
        </p:nvSpPr>
        <p:spPr/>
        <p:txBody>
          <a:bodyPr/>
          <a:lstStyle/>
          <a:p>
            <a:fld id="{713C7D3C-22D2-7449-8935-5F36E8921380}" type="slidenum">
              <a:rPr lang="en-US" smtClean="0"/>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XLP is Self-Organizing learning</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B0E8F17D-49E8-40A7-A4DF-D8A4F33A01D5}" type="datetime1">
              <a:rPr lang="en-US" smtClean="0"/>
              <a:pPr/>
              <a:t>12/3/2014</a:t>
            </a:fld>
            <a:endParaRPr lang="en-US" dirty="0"/>
          </a:p>
        </p:txBody>
      </p:sp>
      <p:sp>
        <p:nvSpPr>
          <p:cNvPr id="5" name="Slide Number Placeholder 4"/>
          <p:cNvSpPr>
            <a:spLocks noGrp="1"/>
          </p:cNvSpPr>
          <p:nvPr>
            <p:ph type="sldNum" sz="quarter" idx="12"/>
          </p:nvPr>
        </p:nvSpPr>
        <p:spPr/>
        <p:txBody>
          <a:bodyPr/>
          <a:lstStyle/>
          <a:p>
            <a:fld id="{713C7D3C-22D2-7449-8935-5F36E8921380}"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Rockwell" pitchFamily="18" charset="0"/>
              </a:rPr>
              <a:t>XLP Case Studies</a:t>
            </a:r>
            <a:endParaRPr lang="en-US" dirty="0">
              <a:latin typeface="Rockwell" pitchFamily="18" charset="0"/>
            </a:endParaRPr>
          </a:p>
        </p:txBody>
      </p:sp>
      <p:sp>
        <p:nvSpPr>
          <p:cNvPr id="3" name="Content Placeholder 2"/>
          <p:cNvSpPr>
            <a:spLocks noGrp="1"/>
          </p:cNvSpPr>
          <p:nvPr>
            <p:ph idx="1"/>
          </p:nvPr>
        </p:nvSpPr>
        <p:spPr>
          <a:xfrm>
            <a:off x="937589" y="2114552"/>
            <a:ext cx="7749223" cy="4011613"/>
          </a:xfrm>
        </p:spPr>
        <p:txBody>
          <a:bodyPr>
            <a:noAutofit/>
          </a:bodyPr>
          <a:lstStyle/>
          <a:p>
            <a:r>
              <a:rPr lang="zh-CN" altLang="en-US" sz="2400" dirty="0" smtClean="0">
                <a:latin typeface="Rockwell" pitchFamily="18" charset="0"/>
              </a:rPr>
              <a:t>基于物联网技术的自动化供应链</a:t>
            </a:r>
            <a:r>
              <a:rPr lang="en-US" sz="2400" dirty="0" smtClean="0">
                <a:latin typeface="Rockwell" pitchFamily="18" charset="0"/>
              </a:rPr>
              <a:t> (</a:t>
            </a:r>
            <a:r>
              <a:rPr lang="en-US" altLang="zh-CN" sz="2400" dirty="0" smtClean="0">
                <a:latin typeface="Rockwell" pitchFamily="18" charset="0"/>
              </a:rPr>
              <a:t>8</a:t>
            </a:r>
            <a:r>
              <a:rPr lang="zh-CN" altLang="en-US" sz="2400" dirty="0" smtClean="0">
                <a:latin typeface="Rockwell" pitchFamily="18" charset="0"/>
              </a:rPr>
              <a:t>月</a:t>
            </a:r>
            <a:r>
              <a:rPr lang="en-US" sz="2400" dirty="0" smtClean="0">
                <a:latin typeface="Rockwell" pitchFamily="18" charset="0"/>
              </a:rPr>
              <a:t>. 2012)</a:t>
            </a:r>
          </a:p>
          <a:p>
            <a:r>
              <a:rPr lang="zh-CN" altLang="en-US" sz="2400" dirty="0" smtClean="0">
                <a:latin typeface="Rockwell" pitchFamily="18" charset="0"/>
              </a:rPr>
              <a:t>登陆并开发无人岛</a:t>
            </a:r>
            <a:r>
              <a:rPr lang="en-US" sz="2400" dirty="0" smtClean="0">
                <a:latin typeface="Rockwell" pitchFamily="18" charset="0"/>
              </a:rPr>
              <a:t> (</a:t>
            </a:r>
            <a:r>
              <a:rPr lang="en-US" altLang="zh-CN" sz="2400" dirty="0" smtClean="0">
                <a:latin typeface="Rockwell" pitchFamily="18" charset="0"/>
              </a:rPr>
              <a:t>1</a:t>
            </a:r>
            <a:r>
              <a:rPr lang="zh-CN" altLang="en-US" sz="2400" dirty="0" smtClean="0">
                <a:latin typeface="Rockwell" pitchFamily="18" charset="0"/>
              </a:rPr>
              <a:t>月</a:t>
            </a:r>
            <a:r>
              <a:rPr lang="en-US" sz="2400" dirty="0" smtClean="0">
                <a:latin typeface="Rockwell" pitchFamily="18" charset="0"/>
              </a:rPr>
              <a:t>. 2013)</a:t>
            </a:r>
          </a:p>
          <a:p>
            <a:r>
              <a:rPr lang="en-US" altLang="zh-CN" sz="2400" dirty="0" smtClean="0">
                <a:latin typeface="Rockwell" pitchFamily="18" charset="0"/>
              </a:rPr>
              <a:t>Sustainable Digital Publishing </a:t>
            </a:r>
            <a:r>
              <a:rPr lang="en-US" sz="2400" dirty="0" smtClean="0">
                <a:latin typeface="Rockwell" pitchFamily="18" charset="0"/>
              </a:rPr>
              <a:t> (August 2013)</a:t>
            </a:r>
          </a:p>
          <a:p>
            <a:r>
              <a:rPr lang="en-US" altLang="zh-CN" sz="2400" dirty="0" smtClean="0">
                <a:latin typeface="Rockwell" pitchFamily="18" charset="0"/>
              </a:rPr>
              <a:t>Atomic Microscope </a:t>
            </a:r>
            <a:r>
              <a:rPr lang="en-US" sz="2400" dirty="0" smtClean="0">
                <a:latin typeface="Rockwell" pitchFamily="18" charset="0"/>
              </a:rPr>
              <a:t>(Jan. 2014) </a:t>
            </a:r>
          </a:p>
          <a:p>
            <a:r>
              <a:rPr lang="en-US" altLang="zh-CN" sz="2400" dirty="0" smtClean="0">
                <a:latin typeface="Rockwell" pitchFamily="18" charset="0"/>
              </a:rPr>
              <a:t>US-China Green Electronic online competition</a:t>
            </a:r>
            <a:r>
              <a:rPr lang="en-US" sz="2400" dirty="0" smtClean="0">
                <a:latin typeface="Rockwell" pitchFamily="18" charset="0"/>
              </a:rPr>
              <a:t> (May 2014)</a:t>
            </a:r>
          </a:p>
          <a:p>
            <a:r>
              <a:rPr lang="en-US" altLang="zh-CN" sz="2400" dirty="0" smtClean="0">
                <a:latin typeface="Rockwell" pitchFamily="18" charset="0"/>
              </a:rPr>
              <a:t>Digital Publishing Workflow</a:t>
            </a:r>
            <a:r>
              <a:rPr lang="en-US" sz="2400" dirty="0" smtClean="0">
                <a:latin typeface="Rockwell" pitchFamily="18" charset="0"/>
              </a:rPr>
              <a:t> (Sept. 2014)</a:t>
            </a:r>
          </a:p>
          <a:p>
            <a:r>
              <a:rPr lang="en-US" altLang="zh-CN" sz="2400" dirty="0" smtClean="0">
                <a:latin typeface="Rockwell" pitchFamily="18" charset="0"/>
              </a:rPr>
              <a:t>Constitution of </a:t>
            </a:r>
            <a:r>
              <a:rPr lang="en-US" altLang="zh-CN" sz="2400" dirty="0" err="1" smtClean="0">
                <a:latin typeface="Rockwell" pitchFamily="18" charset="0"/>
              </a:rPr>
              <a:t>Hackathone</a:t>
            </a:r>
            <a:r>
              <a:rPr lang="en-US" sz="2400" dirty="0" smtClean="0">
                <a:latin typeface="Rockwell" pitchFamily="18" charset="0"/>
              </a:rPr>
              <a:t> (Oct. 2014</a:t>
            </a:r>
            <a:r>
              <a:rPr lang="en-US" sz="2400" dirty="0">
                <a:latin typeface="Rockwell" pitchFamily="18" charset="0"/>
              </a:rPr>
              <a:t>)</a:t>
            </a:r>
          </a:p>
          <a:p>
            <a:r>
              <a:rPr lang="en-US" altLang="zh-CN" sz="2400" dirty="0" err="1" smtClean="0">
                <a:latin typeface="Rockwell" pitchFamily="18" charset="0"/>
              </a:rPr>
              <a:t>Thacks</a:t>
            </a:r>
            <a:r>
              <a:rPr lang="en-US" altLang="zh-CN" sz="2400" dirty="0" smtClean="0">
                <a:latin typeface="Rockwell" pitchFamily="18" charset="0"/>
              </a:rPr>
              <a:t> Tsinghua University </a:t>
            </a:r>
            <a:r>
              <a:rPr lang="en-US" altLang="zh-CN" sz="2400" dirty="0" err="1" smtClean="0">
                <a:latin typeface="Rockwell" pitchFamily="18" charset="0"/>
              </a:rPr>
              <a:t>Hackathone</a:t>
            </a:r>
            <a:r>
              <a:rPr lang="en-US" sz="2400" dirty="0" smtClean="0">
                <a:latin typeface="Rockwell" pitchFamily="18" charset="0"/>
              </a:rPr>
              <a:t> (Nov. 2014)</a:t>
            </a:r>
            <a:endParaRPr lang="en-US" sz="2400" dirty="0">
              <a:latin typeface="Rockwell" pitchFamily="18" charset="0"/>
            </a:endParaRPr>
          </a:p>
        </p:txBody>
      </p:sp>
      <p:sp>
        <p:nvSpPr>
          <p:cNvPr id="4" name="Date Placeholder 3"/>
          <p:cNvSpPr>
            <a:spLocks noGrp="1"/>
          </p:cNvSpPr>
          <p:nvPr>
            <p:ph type="dt" sz="half" idx="10"/>
          </p:nvPr>
        </p:nvSpPr>
        <p:spPr/>
        <p:txBody>
          <a:bodyPr/>
          <a:lstStyle/>
          <a:p>
            <a:fld id="{0194E1D9-EFA7-46AF-9990-3BEF9F945E31}" type="datetime1">
              <a:rPr lang="en-US" smtClean="0"/>
              <a:pPr/>
              <a:t>12/3/2014</a:t>
            </a:fld>
            <a:endParaRPr lang="en-US" dirty="0"/>
          </a:p>
        </p:txBody>
      </p:sp>
      <p:sp>
        <p:nvSpPr>
          <p:cNvPr id="5" name="Slide Number Placeholder 4"/>
          <p:cNvSpPr>
            <a:spLocks noGrp="1"/>
          </p:cNvSpPr>
          <p:nvPr>
            <p:ph type="sldNum" sz="quarter" idx="12"/>
          </p:nvPr>
        </p:nvSpPr>
        <p:spPr/>
        <p:txBody>
          <a:bodyPr/>
          <a:lstStyle/>
          <a:p>
            <a:fld id="{713C7D3C-22D2-7449-8935-5F36E8921380}" type="slidenum">
              <a:rPr lang="en-US" smtClean="0"/>
              <a:pPr/>
              <a:t>9</a:t>
            </a:fld>
            <a:endParaRPr lang="en-US" dirty="0"/>
          </a:p>
        </p:txBody>
      </p:sp>
    </p:spTree>
    <p:extLst>
      <p:ext uri="{BB962C8B-B14F-4D97-AF65-F5344CB8AC3E}">
        <p14:creationId xmlns="" xmlns:p14="http://schemas.microsoft.com/office/powerpoint/2010/main" val="23292186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6879</TotalTime>
  <Words>691</Words>
  <Application>Microsoft Office PowerPoint</Application>
  <PresentationFormat>On-screen Show (4:3)</PresentationFormat>
  <Paragraphs>68</Paragraphs>
  <Slides>10</Slides>
  <Notes>0</Notes>
  <HiddenSlides>0</HiddenSlides>
  <MMClips>0</MMClips>
  <ScaleCrop>false</ScaleCrop>
  <HeadingPairs>
    <vt:vector size="4" baseType="variant">
      <vt:variant>
        <vt:lpstr>Theme</vt:lpstr>
      </vt:variant>
      <vt:variant>
        <vt:i4>2</vt:i4>
      </vt:variant>
      <vt:variant>
        <vt:lpstr>Slide Titles</vt:lpstr>
      </vt:variant>
      <vt:variant>
        <vt:i4>10</vt:i4>
      </vt:variant>
    </vt:vector>
  </HeadingPairs>
  <TitlesOfParts>
    <vt:vector size="12" baseType="lpstr">
      <vt:lpstr>Office Theme</vt:lpstr>
      <vt:lpstr>3_Office Theme</vt:lpstr>
      <vt:lpstr>Slide 1</vt:lpstr>
      <vt:lpstr>Challenge</vt:lpstr>
      <vt:lpstr>Results</vt:lpstr>
      <vt:lpstr>New Learning Framework</vt:lpstr>
      <vt:lpstr>“Extreme” Learning</vt:lpstr>
      <vt:lpstr>XLP is Competition-Based Learning</vt:lpstr>
      <vt:lpstr>XLP is Extreme Crowd Learning</vt:lpstr>
      <vt:lpstr>XLP is Self-Organizing learning</vt:lpstr>
      <vt:lpstr>XLP Case Studies</vt:lpstr>
      <vt:lpstr>Principles of Self-Organizing Learning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benkoo</dc:creator>
  <cp:lastModifiedBy>Enyan Deng</cp:lastModifiedBy>
  <cp:revision>821</cp:revision>
  <cp:lastPrinted>2014-11-24T02:37:09Z</cp:lastPrinted>
  <dcterms:created xsi:type="dcterms:W3CDTF">2014-08-11T05:53:39Z</dcterms:created>
  <dcterms:modified xsi:type="dcterms:W3CDTF">2014-12-04T06:49:14Z</dcterms:modified>
</cp:coreProperties>
</file>