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4" r:id="rId2"/>
    <p:sldId id="259" r:id="rId3"/>
    <p:sldId id="260" r:id="rId4"/>
    <p:sldId id="265" r:id="rId5"/>
    <p:sldId id="288" r:id="rId6"/>
    <p:sldId id="289" r:id="rId7"/>
    <p:sldId id="274" r:id="rId8"/>
    <p:sldId id="275" r:id="rId9"/>
    <p:sldId id="290" r:id="rId10"/>
    <p:sldId id="291" r:id="rId11"/>
    <p:sldId id="292" r:id="rId12"/>
    <p:sldId id="286" r:id="rId13"/>
    <p:sldId id="287" r:id="rId14"/>
    <p:sldId id="276" r:id="rId15"/>
    <p:sldId id="263" r:id="rId16"/>
    <p:sldId id="283" r:id="rId17"/>
    <p:sldId id="266" r:id="rId18"/>
    <p:sldId id="267" r:id="rId19"/>
    <p:sldId id="269" r:id="rId20"/>
    <p:sldId id="282" r:id="rId21"/>
    <p:sldId id="277" r:id="rId22"/>
    <p:sldId id="272" r:id="rId23"/>
    <p:sldId id="281" r:id="rId24"/>
    <p:sldId id="26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494398"/>
    <a:srgbClr val="27426B"/>
    <a:srgbClr val="F9B515"/>
    <a:srgbClr val="252326"/>
    <a:srgbClr val="0CC3BC"/>
    <a:srgbClr val="15181C"/>
    <a:srgbClr val="F09D1F"/>
    <a:srgbClr val="FED234"/>
    <a:srgbClr val="3F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0F7B-8E1F-4EEB-A0B0-839A291CFF8C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BA711-9FC6-496C-A7B4-475989F7D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6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1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1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29F52-12DD-4252-98E2-B230B00F59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4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2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49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04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12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97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9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96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6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29F52-12DD-4252-98E2-B230B00F59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0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85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8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0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9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1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10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096000" y="1628775"/>
            <a:ext cx="6096000" cy="4248150"/>
          </a:xfrm>
          <a:custGeom>
            <a:avLst/>
            <a:gdLst>
              <a:gd name="connsiteX0" fmla="*/ 0 w 6096000"/>
              <a:gd name="connsiteY0" fmla="*/ 0 h 4248150"/>
              <a:gd name="connsiteX1" fmla="*/ 6096000 w 6096000"/>
              <a:gd name="connsiteY1" fmla="*/ 0 h 4248150"/>
              <a:gd name="connsiteX2" fmla="*/ 6096000 w 6096000"/>
              <a:gd name="connsiteY2" fmla="*/ 4248150 h 4248150"/>
              <a:gd name="connsiteX3" fmla="*/ 0 w 6096000"/>
              <a:gd name="connsiteY3" fmla="*/ 424815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248150">
                <a:moveTo>
                  <a:pt x="0" y="0"/>
                </a:moveTo>
                <a:lnTo>
                  <a:pt x="6096000" y="0"/>
                </a:lnTo>
                <a:lnTo>
                  <a:pt x="6096000" y="4248150"/>
                </a:lnTo>
                <a:lnTo>
                  <a:pt x="0" y="4248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3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180081" y="2803738"/>
            <a:ext cx="2996986" cy="2996986"/>
          </a:xfrm>
          <a:custGeom>
            <a:avLst/>
            <a:gdLst>
              <a:gd name="connsiteX0" fmla="*/ 0 w 2996986"/>
              <a:gd name="connsiteY0" fmla="*/ 0 h 2996986"/>
              <a:gd name="connsiteX1" fmla="*/ 2996986 w 2996986"/>
              <a:gd name="connsiteY1" fmla="*/ 0 h 2996986"/>
              <a:gd name="connsiteX2" fmla="*/ 2996986 w 2996986"/>
              <a:gd name="connsiteY2" fmla="*/ 2996986 h 2996986"/>
              <a:gd name="connsiteX3" fmla="*/ 0 w 2996986"/>
              <a:gd name="connsiteY3" fmla="*/ 2996986 h 29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986" h="2996986">
                <a:moveTo>
                  <a:pt x="0" y="0"/>
                </a:moveTo>
                <a:lnTo>
                  <a:pt x="2996986" y="0"/>
                </a:lnTo>
                <a:lnTo>
                  <a:pt x="2996986" y="2996986"/>
                </a:lnTo>
                <a:lnTo>
                  <a:pt x="0" y="2996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3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00121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89231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78339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767448" y="2023755"/>
            <a:ext cx="2443477" cy="2436892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14745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46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54746" y="0"/>
            <a:ext cx="4337254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871486" y="6081486"/>
            <a:ext cx="899314" cy="406400"/>
            <a:chOff x="10871486" y="6081486"/>
            <a:chExt cx="899314" cy="406400"/>
          </a:xfrm>
        </p:grpSpPr>
        <p:sp>
          <p:nvSpPr>
            <p:cNvPr id="5" name="椭圆 17"/>
            <p:cNvSpPr/>
            <p:nvPr/>
          </p:nvSpPr>
          <p:spPr>
            <a:xfrm rot="16200000">
              <a:off x="10871200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椭圆 18"/>
            <p:cNvSpPr/>
            <p:nvPr/>
          </p:nvSpPr>
          <p:spPr>
            <a:xfrm rot="5400000">
              <a:off x="11364686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0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hyperlink" Target="https://my.oschina.net/yuanhaohao/blog/3061076" TargetMode="External"/><Relationship Id="rId5" Type="http://schemas.openxmlformats.org/officeDocument/2006/relationships/hyperlink" Target="https://docs.docker.com/compose/install/" TargetMode="External"/><Relationship Id="rId4" Type="http://schemas.openxmlformats.org/officeDocument/2006/relationships/hyperlink" Target="https://docs.docker.com/install/linux/docker-ce/ubunt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" TargetMode="External"/><Relationship Id="rId3" Type="http://schemas.openxmlformats.org/officeDocument/2006/relationships/image" Target="../media/image12.jpg"/><Relationship Id="rId7" Type="http://schemas.openxmlformats.org/officeDocument/2006/relationships/hyperlink" Target="https://www.runoob.com/docker/docker-command-manual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easy.gitbooks.io/docker_practice/" TargetMode="External"/><Relationship Id="rId5" Type="http://schemas.openxmlformats.org/officeDocument/2006/relationships/hyperlink" Target="http://www.dockerinfo.net/document" TargetMode="External"/><Relationship Id="rId4" Type="http://schemas.openxmlformats.org/officeDocument/2006/relationships/hyperlink" Target="https://segmentfault.com/a/11900000203176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51cto.com/9291927/231044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1092" y="4546462"/>
            <a:ext cx="24576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 dirty="0">
                <a:solidFill>
                  <a:srgbClr val="494398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分享人：简佳成</a:t>
            </a:r>
            <a:endParaRPr kumimoji="0" lang="zh-CN" altLang="en-US" sz="2000" b="1" i="1" u="none" strike="noStrike" kern="1200" cap="none" spc="0" normalizeH="0" noProof="0" dirty="0">
              <a:ln>
                <a:noFill/>
              </a:ln>
              <a:solidFill>
                <a:srgbClr val="494398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493" y="2665410"/>
            <a:ext cx="585557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0" lang="zh-CN" alt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4028" y="3622283"/>
            <a:ext cx="5134739" cy="8431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Seamlessly build and share any application — from legacy to what comes next — and securely run them anywhere.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4466651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4466651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4466651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6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56343" y="573990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基本概念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AE53EAB-91F7-4ADC-9A5E-1D3487221525}"/>
              </a:ext>
            </a:extLst>
          </p:cNvPr>
          <p:cNvSpPr txBox="1"/>
          <p:nvPr/>
        </p:nvSpPr>
        <p:spPr>
          <a:xfrm>
            <a:off x="941614" y="1413559"/>
            <a:ext cx="11012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镜像的分层结构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支持通过扩展现有镜像，创建新的镜像</a:t>
            </a:r>
            <a:r>
              <a:rPr lang="zh-CN" altLang="en-US" sz="1050" dirty="0"/>
              <a:t>。</a:t>
            </a:r>
            <a:endParaRPr lang="en-US" altLang="zh-CN" sz="1050" dirty="0"/>
          </a:p>
          <a:p>
            <a:r>
              <a:rPr lang="zh-CN" altLang="en-US" b="1" dirty="0"/>
              <a:t>镜像启动后：</a:t>
            </a:r>
            <a:endParaRPr lang="en-US" altLang="zh-CN" b="1" dirty="0"/>
          </a:p>
          <a:p>
            <a:r>
              <a:rPr lang="zh-CN" altLang="en-US" dirty="0"/>
              <a:t>当容器启动时，一个新的可写层被加载到镜像的顶部。这一层通常被称作“容器层”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7D206D-CCB2-40B2-9584-EB2F35C61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0149"/>
            <a:ext cx="12192000" cy="39578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6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56343" y="573990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基本概念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8B902BB-9AD2-4834-B50F-8A323F6C8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357"/>
            <a:ext cx="7489837" cy="5617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34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970960" y="1693719"/>
            <a:ext cx="4609707" cy="6735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/>
              <a:t>容器（</a:t>
            </a:r>
            <a:r>
              <a:rPr lang="en-US" altLang="zh-CN" dirty="0"/>
              <a:t>Container)——</a:t>
            </a:r>
            <a:r>
              <a:rPr lang="zh-CN" altLang="en-US" dirty="0">
                <a:solidFill>
                  <a:srgbClr val="00A0E9"/>
                </a:solidFill>
              </a:rPr>
              <a:t>镜像运行时的实体</a:t>
            </a:r>
          </a:p>
          <a:p>
            <a:pPr algn="ctr">
              <a:lnSpc>
                <a:spcPct val="120000"/>
              </a:lnSpc>
            </a:pPr>
            <a:endParaRPr lang="zh-CN" altLang="en-US" b="1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6343" y="573990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基本概念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AE53EAB-91F7-4ADC-9A5E-1D3487221525}"/>
              </a:ext>
            </a:extLst>
          </p:cNvPr>
          <p:cNvSpPr txBox="1"/>
          <p:nvPr/>
        </p:nvSpPr>
        <p:spPr>
          <a:xfrm>
            <a:off x="970960" y="2500068"/>
            <a:ext cx="9502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镜像（</a:t>
            </a:r>
            <a:r>
              <a:rPr lang="en-US" altLang="zh-CN" dirty="0"/>
              <a:t>Image</a:t>
            </a:r>
            <a:r>
              <a:rPr lang="zh-CN" altLang="en-US" dirty="0"/>
              <a:t>）和容器（</a:t>
            </a:r>
            <a:r>
              <a:rPr lang="en-US" altLang="zh-CN" dirty="0"/>
              <a:t>Container</a:t>
            </a:r>
            <a:r>
              <a:rPr lang="zh-CN" altLang="en-US" dirty="0"/>
              <a:t>）的关系，就像是面向对象程序设计中的 </a:t>
            </a:r>
            <a:r>
              <a:rPr lang="zh-CN" altLang="en-US" dirty="0">
                <a:solidFill>
                  <a:srgbClr val="00A0E9"/>
                </a:solidFill>
              </a:rPr>
              <a:t>类 和 实例 </a:t>
            </a:r>
            <a:r>
              <a:rPr lang="zh-CN" altLang="en-US" dirty="0"/>
              <a:t>一样，镜像是</a:t>
            </a:r>
            <a:r>
              <a:rPr lang="zh-CN" altLang="en-US" dirty="0">
                <a:solidFill>
                  <a:srgbClr val="00A0E9"/>
                </a:solidFill>
              </a:rPr>
              <a:t>静态的定义</a:t>
            </a:r>
            <a:r>
              <a:rPr lang="zh-CN" altLang="en-US" dirty="0"/>
              <a:t>，容器是镜像</a:t>
            </a:r>
            <a:r>
              <a:rPr lang="zh-CN" altLang="en-US" dirty="0">
                <a:solidFill>
                  <a:srgbClr val="00A0E9"/>
                </a:solidFill>
              </a:rPr>
              <a:t>运行时的实体</a:t>
            </a:r>
            <a:r>
              <a:rPr lang="zh-CN" altLang="en-US" dirty="0"/>
              <a:t>。容器可以被创建、启动、停止、删除、暂停等 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A0E9"/>
                </a:solidFill>
              </a:rPr>
              <a:t>容器的实质是进程</a:t>
            </a:r>
            <a:r>
              <a:rPr lang="zh-CN" altLang="en-US" dirty="0"/>
              <a:t>，但与直接在宿主执行的进程不同，容器进程运行于属于自己的独立的 命名空间。前面讲过镜像使用的是分层存储，容器也是如此。</a:t>
            </a:r>
            <a:br>
              <a:rPr lang="zh-CN" altLang="en-US" dirty="0"/>
            </a:br>
            <a:r>
              <a:rPr lang="zh-CN" altLang="en-US" dirty="0"/>
              <a:t>容器存储层的生存周期和容器一样，</a:t>
            </a:r>
            <a:r>
              <a:rPr lang="zh-CN" altLang="en-US" dirty="0">
                <a:solidFill>
                  <a:srgbClr val="00A0E9"/>
                </a:solidFill>
              </a:rPr>
              <a:t>容器消亡时，容器存储层也随之消亡</a:t>
            </a:r>
            <a:r>
              <a:rPr lang="zh-CN" altLang="en-US" dirty="0"/>
              <a:t>。因此，任何保存于容器存储层的信息都会随容器删除而丢失。</a:t>
            </a:r>
            <a:br>
              <a:rPr lang="zh-CN" altLang="en-US" dirty="0"/>
            </a:br>
            <a:r>
              <a:rPr lang="zh-CN" altLang="en-US" dirty="0"/>
              <a:t>  按照 </a:t>
            </a:r>
            <a:r>
              <a:rPr lang="en-US" altLang="zh-CN" dirty="0"/>
              <a:t>Docker </a:t>
            </a:r>
            <a:r>
              <a:rPr lang="zh-CN" altLang="en-US" dirty="0"/>
              <a:t>最佳实践的要求，容器不应该向其存储层内写入任何数据 ，容器存储层要保持无状态化。所有的文件写入操作，都应该使用</a:t>
            </a:r>
            <a:r>
              <a:rPr lang="zh-CN" altLang="en-US" dirty="0">
                <a:solidFill>
                  <a:srgbClr val="00A0E9"/>
                </a:solidFill>
              </a:rPr>
              <a:t>数据卷（</a:t>
            </a:r>
            <a:r>
              <a:rPr lang="en-US" altLang="zh-CN" dirty="0">
                <a:solidFill>
                  <a:srgbClr val="00A0E9"/>
                </a:solidFill>
              </a:rPr>
              <a:t>Volume</a:t>
            </a:r>
            <a:r>
              <a:rPr lang="zh-CN" altLang="en-US" dirty="0">
                <a:solidFill>
                  <a:srgbClr val="00A0E9"/>
                </a:solidFill>
              </a:rPr>
              <a:t>）</a:t>
            </a:r>
            <a:r>
              <a:rPr lang="zh-CN" altLang="en-US" dirty="0"/>
              <a:t>、或者绑定宿主目录，在这些位置的读写会跳过容器存储层，直接对宿主</a:t>
            </a:r>
            <a:r>
              <a:rPr lang="en-US" altLang="zh-CN" dirty="0"/>
              <a:t>(</a:t>
            </a:r>
            <a:r>
              <a:rPr lang="zh-CN" altLang="en-US" dirty="0"/>
              <a:t>或网络存储</a:t>
            </a:r>
            <a:r>
              <a:rPr lang="en-US" altLang="zh-CN" dirty="0"/>
              <a:t>)</a:t>
            </a:r>
            <a:r>
              <a:rPr lang="zh-CN" altLang="en-US" dirty="0"/>
              <a:t>发生读写，其性能和稳定性更高。数据卷的生存周期独立于容器，容器消亡，数据卷不会消亡。因此， 使用数据卷后，容器可以随意删除、重新 </a:t>
            </a:r>
            <a:r>
              <a:rPr lang="en-US" altLang="zh-CN" dirty="0"/>
              <a:t>run </a:t>
            </a:r>
            <a:r>
              <a:rPr lang="zh-CN" altLang="en-US" dirty="0"/>
              <a:t>，数据却不会丢失。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6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970960" y="1690630"/>
            <a:ext cx="5420413" cy="6735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/>
              <a:t>仓库（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00A0E9"/>
                </a:solidFill>
              </a:rPr>
              <a:t>集中存放镜像文件的地方</a:t>
            </a:r>
          </a:p>
          <a:p>
            <a:pPr algn="ctr">
              <a:lnSpc>
                <a:spcPct val="120000"/>
              </a:lnSpc>
            </a:pPr>
            <a:endParaRPr lang="zh-CN" altLang="en-US" b="1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6343" y="573990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基本概念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AE53EAB-91F7-4ADC-9A5E-1D3487221525}"/>
              </a:ext>
            </a:extLst>
          </p:cNvPr>
          <p:cNvSpPr txBox="1"/>
          <p:nvPr/>
        </p:nvSpPr>
        <p:spPr>
          <a:xfrm>
            <a:off x="970960" y="2364212"/>
            <a:ext cx="9502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镜像构建完成后，可以很容易的在当前宿主上运行，但是， 如果需要在其它服务器上使用这个镜像，我们就需要一个集中的存储、分发镜像的服务，</a:t>
            </a:r>
            <a:r>
              <a:rPr lang="en-US" altLang="zh-CN" dirty="0"/>
              <a:t>Docker Registry</a:t>
            </a:r>
            <a:r>
              <a:rPr lang="zh-CN" altLang="en-US" dirty="0"/>
              <a:t>就是这样的服务。</a:t>
            </a:r>
            <a:br>
              <a:rPr lang="zh-CN" altLang="en-US" dirty="0"/>
            </a:br>
            <a:r>
              <a:rPr lang="zh-CN" altLang="en-US" dirty="0"/>
              <a:t>  一个 </a:t>
            </a:r>
            <a:r>
              <a:rPr lang="en-US" altLang="zh-CN" dirty="0"/>
              <a:t>Docker Registry</a:t>
            </a:r>
            <a:r>
              <a:rPr lang="zh-CN" altLang="en-US" dirty="0"/>
              <a:t>中可以包含多个仓库（</a:t>
            </a:r>
            <a:r>
              <a:rPr lang="en-US" altLang="zh-CN" dirty="0"/>
              <a:t>Repository</a:t>
            </a:r>
            <a:r>
              <a:rPr lang="zh-CN" altLang="en-US" dirty="0"/>
              <a:t>）；每个仓库可以包含多个标签（</a:t>
            </a:r>
            <a:r>
              <a:rPr lang="en-US" altLang="zh-CN" dirty="0"/>
              <a:t>Tag</a:t>
            </a:r>
            <a:r>
              <a:rPr lang="zh-CN" altLang="en-US" dirty="0"/>
              <a:t>）；每个标签对应一个镜像。所以说：镜像仓库是</a:t>
            </a:r>
            <a:r>
              <a:rPr lang="en-US" altLang="zh-CN" dirty="0"/>
              <a:t>Docker</a:t>
            </a:r>
            <a:r>
              <a:rPr lang="zh-CN" altLang="en-US" dirty="0"/>
              <a:t>用来集中存放镜像文件的地方类似于我们之前常用的代码仓库。</a:t>
            </a:r>
            <a:br>
              <a:rPr lang="zh-CN" altLang="en-US" dirty="0"/>
            </a:br>
            <a:r>
              <a:rPr lang="zh-CN" altLang="en-US" dirty="0"/>
              <a:t>  通常，一个仓库会包含同一个软件不同版本的镜像，而标签就常用于对应该软件的各个版本 。我们可以通过</a:t>
            </a:r>
            <a:r>
              <a:rPr lang="en-US" altLang="zh-CN" dirty="0">
                <a:solidFill>
                  <a:srgbClr val="00A0E9"/>
                </a:solidFill>
              </a:rPr>
              <a:t>&lt;</a:t>
            </a:r>
            <a:r>
              <a:rPr lang="zh-CN" altLang="en-US" dirty="0">
                <a:solidFill>
                  <a:srgbClr val="00A0E9"/>
                </a:solidFill>
              </a:rPr>
              <a:t>仓库名</a:t>
            </a:r>
            <a:r>
              <a:rPr lang="en-US" altLang="zh-CN" dirty="0">
                <a:solidFill>
                  <a:srgbClr val="00A0E9"/>
                </a:solidFill>
              </a:rPr>
              <a:t>&gt;:&lt;</a:t>
            </a:r>
            <a:r>
              <a:rPr lang="zh-CN" altLang="en-US" dirty="0">
                <a:solidFill>
                  <a:srgbClr val="00A0E9"/>
                </a:solidFill>
              </a:rPr>
              <a:t>标签</a:t>
            </a:r>
            <a:r>
              <a:rPr lang="en-US" altLang="zh-CN" dirty="0">
                <a:solidFill>
                  <a:srgbClr val="00A0E9"/>
                </a:solidFill>
              </a:rPr>
              <a:t>&gt;</a:t>
            </a:r>
            <a:r>
              <a:rPr lang="zh-CN" altLang="en-US" dirty="0"/>
              <a:t>的格式来指定具体是这个软件</a:t>
            </a:r>
            <a:r>
              <a:rPr lang="zh-CN" altLang="en-US" dirty="0">
                <a:solidFill>
                  <a:srgbClr val="00A0E9"/>
                </a:solidFill>
              </a:rPr>
              <a:t>哪个版本的镜像</a:t>
            </a:r>
            <a:r>
              <a:rPr lang="zh-CN" altLang="en-US" dirty="0"/>
              <a:t>。如果不给出标签，将以 </a:t>
            </a:r>
            <a:r>
              <a:rPr lang="en-US" altLang="zh-CN" dirty="0">
                <a:solidFill>
                  <a:srgbClr val="00A0E9"/>
                </a:solidFill>
              </a:rPr>
              <a:t>latest </a:t>
            </a:r>
            <a:r>
              <a:rPr lang="zh-CN" altLang="en-US" dirty="0">
                <a:solidFill>
                  <a:srgbClr val="00A0E9"/>
                </a:solidFill>
              </a:rPr>
              <a:t>作为默认标签</a:t>
            </a:r>
            <a:r>
              <a:rPr lang="en-US" altLang="zh-CN" dirty="0"/>
              <a:t>.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3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容器和虚拟机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77F1D3-3844-47D3-BF03-66A98D248E1E}"/>
              </a:ext>
            </a:extLst>
          </p:cNvPr>
          <p:cNvSpPr txBox="1"/>
          <p:nvPr/>
        </p:nvSpPr>
        <p:spPr>
          <a:xfrm>
            <a:off x="856342" y="1413559"/>
            <a:ext cx="8193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</a:t>
            </a:r>
            <a:r>
              <a:rPr lang="zh-CN" altLang="en-US" dirty="0">
                <a:solidFill>
                  <a:srgbClr val="00A0E9"/>
                </a:solidFill>
              </a:rPr>
              <a:t>虚拟化的是操作系统</a:t>
            </a:r>
            <a:r>
              <a:rPr lang="zh-CN" altLang="en-US" dirty="0"/>
              <a:t>而不是硬件，容器之间是共享同一套操作系统资源的。虚拟机技术是虚拟出一套硬件后，在其上运行一个完整操作系统。因此容器的隔离级别会稍低一些。因此</a:t>
            </a:r>
            <a:r>
              <a:rPr lang="zh-CN" altLang="en-US" dirty="0">
                <a:solidFill>
                  <a:srgbClr val="00A0E9"/>
                </a:solidFill>
              </a:rPr>
              <a:t>容器更容易移植，效率也更高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虚拟机更擅长于</a:t>
            </a:r>
            <a:r>
              <a:rPr lang="zh-CN" altLang="en-US" dirty="0">
                <a:solidFill>
                  <a:srgbClr val="00A0E9"/>
                </a:solidFill>
              </a:rPr>
              <a:t>彻底隔离整个运行环境</a:t>
            </a:r>
            <a:r>
              <a:rPr lang="zh-CN" altLang="en-US" dirty="0"/>
              <a:t>。例如，云服务提供商通常采用虚拟机技术隔离不同的用户。而 </a:t>
            </a:r>
            <a:r>
              <a:rPr lang="en-US" altLang="zh-CN" dirty="0"/>
              <a:t>Docker</a:t>
            </a:r>
            <a:r>
              <a:rPr lang="zh-CN" altLang="en-US" dirty="0"/>
              <a:t>通常用于隔离不同的应用 ，例如前端，后端以及数据库。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BEC061-7A7D-4CD2-A056-F9B1AC1D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3" y="3619500"/>
            <a:ext cx="8505825" cy="3238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52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2552700"/>
            <a:ext cx="12192000" cy="2362380"/>
            <a:chOff x="0" y="2552700"/>
            <a:chExt cx="12192000" cy="2362380"/>
          </a:xfrm>
        </p:grpSpPr>
        <p:sp>
          <p:nvSpPr>
            <p:cNvPr id="2" name="任意多边形: 形状 1"/>
            <p:cNvSpPr/>
            <p:nvPr/>
          </p:nvSpPr>
          <p:spPr>
            <a:xfrm>
              <a:off x="0" y="2552700"/>
              <a:ext cx="12192000" cy="2114730"/>
            </a:xfrm>
            <a:custGeom>
              <a:avLst/>
              <a:gdLst>
                <a:gd name="connsiteX0" fmla="*/ 0 w 11544300"/>
                <a:gd name="connsiteY0" fmla="*/ 133350 h 2114730"/>
                <a:gd name="connsiteX1" fmla="*/ 1962150 w 11544300"/>
                <a:gd name="connsiteY1" fmla="*/ 2076450 h 2114730"/>
                <a:gd name="connsiteX2" fmla="*/ 3905250 w 11544300"/>
                <a:gd name="connsiteY2" fmla="*/ 628650 h 2114730"/>
                <a:gd name="connsiteX3" fmla="*/ 5734050 w 11544300"/>
                <a:gd name="connsiteY3" fmla="*/ 2114550 h 2114730"/>
                <a:gd name="connsiteX4" fmla="*/ 7620000 w 11544300"/>
                <a:gd name="connsiteY4" fmla="*/ 514350 h 2114730"/>
                <a:gd name="connsiteX5" fmla="*/ 9563100 w 11544300"/>
                <a:gd name="connsiteY5" fmla="*/ 2057400 h 2114730"/>
                <a:gd name="connsiteX6" fmla="*/ 11544300 w 11544300"/>
                <a:gd name="connsiteY6" fmla="*/ 0 h 211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300" h="2114730">
                  <a:moveTo>
                    <a:pt x="0" y="133350"/>
                  </a:moveTo>
                  <a:cubicBezTo>
                    <a:pt x="655637" y="1063625"/>
                    <a:pt x="1311275" y="1993900"/>
                    <a:pt x="1962150" y="2076450"/>
                  </a:cubicBezTo>
                  <a:cubicBezTo>
                    <a:pt x="2613025" y="2159000"/>
                    <a:pt x="3276600" y="622300"/>
                    <a:pt x="3905250" y="628650"/>
                  </a:cubicBezTo>
                  <a:cubicBezTo>
                    <a:pt x="4533900" y="635000"/>
                    <a:pt x="5114925" y="2133600"/>
                    <a:pt x="5734050" y="2114550"/>
                  </a:cubicBezTo>
                  <a:cubicBezTo>
                    <a:pt x="6353175" y="2095500"/>
                    <a:pt x="6981825" y="523875"/>
                    <a:pt x="7620000" y="514350"/>
                  </a:cubicBezTo>
                  <a:cubicBezTo>
                    <a:pt x="8258175" y="504825"/>
                    <a:pt x="8909050" y="2143125"/>
                    <a:pt x="9563100" y="2057400"/>
                  </a:cubicBezTo>
                  <a:cubicBezTo>
                    <a:pt x="10217150" y="1971675"/>
                    <a:pt x="10880725" y="985837"/>
                    <a:pt x="11544300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905000" y="4419780"/>
              <a:ext cx="495300" cy="49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85083" y="2943495"/>
              <a:ext cx="495300" cy="49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865166" y="4419780"/>
              <a:ext cx="495300" cy="49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45249" y="2943495"/>
              <a:ext cx="495300" cy="49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825331" y="4419780"/>
              <a:ext cx="495300" cy="49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cxnSpLocks/>
            </p:cNvCxnSpPr>
            <p:nvPr/>
          </p:nvCxnSpPr>
          <p:spPr>
            <a:xfrm>
              <a:off x="2152650" y="3376703"/>
              <a:ext cx="0" cy="9859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6112816" y="3376703"/>
              <a:ext cx="0" cy="9859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10070747" y="3376703"/>
              <a:ext cx="0" cy="9859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8124296" y="3552915"/>
              <a:ext cx="0" cy="9859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4132733" y="3552915"/>
              <a:ext cx="0" cy="9859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87358" y="2004426"/>
            <a:ext cx="2730584" cy="939708"/>
            <a:chOff x="6553880" y="1678126"/>
            <a:chExt cx="2730584" cy="939708"/>
          </a:xfrm>
        </p:grpSpPr>
        <p:sp>
          <p:nvSpPr>
            <p:cNvPr id="22" name="矩形 21"/>
            <p:cNvSpPr/>
            <p:nvPr/>
          </p:nvSpPr>
          <p:spPr>
            <a:xfrm>
              <a:off x="6553880" y="2030750"/>
              <a:ext cx="2730584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能够迅速启动，只需占用很少的计算和内存资源。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轻量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13893" y="1799539"/>
            <a:ext cx="2730584" cy="1715305"/>
            <a:chOff x="6553880" y="1678126"/>
            <a:chExt cx="2730584" cy="1715305"/>
          </a:xfrm>
        </p:grpSpPr>
        <p:sp>
          <p:nvSpPr>
            <p:cNvPr id="25" name="矩形 24"/>
            <p:cNvSpPr/>
            <p:nvPr/>
          </p:nvSpPr>
          <p:spPr>
            <a:xfrm>
              <a:off x="6553880" y="2030750"/>
              <a:ext cx="2730584" cy="13626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容器基于开放式标准，能够在所有主流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Linux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版本、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Windows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以及包括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VM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、裸机服务器和云在内的任何基础设施上运行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标准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05455" y="2004426"/>
            <a:ext cx="2730584" cy="1456772"/>
            <a:chOff x="6553880" y="1678126"/>
            <a:chExt cx="2730584" cy="1456772"/>
          </a:xfrm>
        </p:grpSpPr>
        <p:sp>
          <p:nvSpPr>
            <p:cNvPr id="28" name="矩形 27"/>
            <p:cNvSpPr/>
            <p:nvPr/>
          </p:nvSpPr>
          <p:spPr>
            <a:xfrm>
              <a:off x="6553880" y="2030750"/>
              <a:ext cx="2730584" cy="11041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可以很轻易的将在一个平台上运行的应用，迁移到另一个平台上，而不用担心运行环境的变化导致应用无法正常运行的情况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/>
                <a:t>迁移方便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容器特点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B60E158-A2FE-461C-A809-4210125CD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53" y="4881155"/>
            <a:ext cx="76295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02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80063" y="5037978"/>
            <a:ext cx="403187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Docker</a:t>
            </a: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如何使用</a:t>
            </a:r>
          </a:p>
        </p:txBody>
      </p:sp>
    </p:spTree>
    <p:extLst>
      <p:ext uri="{BB962C8B-B14F-4D97-AF65-F5344CB8AC3E}">
        <p14:creationId xmlns:p14="http://schemas.microsoft.com/office/powerpoint/2010/main" val="14807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 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下载安装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50F78CC-130E-4E03-8571-466E4CB3DB9C}"/>
              </a:ext>
            </a:extLst>
          </p:cNvPr>
          <p:cNvSpPr txBox="1"/>
          <p:nvPr/>
        </p:nvSpPr>
        <p:spPr>
          <a:xfrm>
            <a:off x="872991" y="1904214"/>
            <a:ext cx="6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Get Docker Engine - Community for Ubuntu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E94B8C-55A4-4E82-8B92-5DD7B53620EF}"/>
              </a:ext>
            </a:extLst>
          </p:cNvPr>
          <p:cNvSpPr txBox="1"/>
          <p:nvPr/>
        </p:nvSpPr>
        <p:spPr>
          <a:xfrm>
            <a:off x="856343" y="2865801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Install Docker Compose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3AE85C-9846-443E-B0F2-FBC5CBA05CE2}"/>
              </a:ext>
            </a:extLst>
          </p:cNvPr>
          <p:cNvSpPr txBox="1"/>
          <p:nvPr/>
        </p:nvSpPr>
        <p:spPr>
          <a:xfrm>
            <a:off x="856343" y="382738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6"/>
              </a:rPr>
              <a:t>安装</a:t>
            </a:r>
            <a:r>
              <a:rPr lang="en-US" altLang="zh-CN" dirty="0">
                <a:hlinkClick r:id="rId6"/>
              </a:rPr>
              <a:t>docker-compose</a:t>
            </a:r>
            <a:r>
              <a:rPr lang="zh-CN" altLang="en-US" dirty="0">
                <a:hlinkClick r:id="rId6"/>
              </a:rPr>
              <a:t>运行报错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922723" y="418829"/>
            <a:ext cx="398173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更改为国内镜像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1012AE1-F0C3-446D-B75F-D949A058CA08}"/>
              </a:ext>
            </a:extLst>
          </p:cNvPr>
          <p:cNvSpPr txBox="1"/>
          <p:nvPr/>
        </p:nvSpPr>
        <p:spPr>
          <a:xfrm>
            <a:off x="782425" y="2145006"/>
            <a:ext cx="944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通过配置文件启动</a:t>
            </a:r>
            <a:r>
              <a:rPr lang="en-US" altLang="zh-CN" dirty="0"/>
              <a:t>Docker,</a:t>
            </a:r>
            <a:r>
              <a:rPr lang="zh-CN" altLang="en-US" dirty="0"/>
              <a:t>修改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/docker/</a:t>
            </a:r>
            <a:r>
              <a:rPr lang="en-US" altLang="zh-CN" dirty="0" err="1"/>
              <a:t>daemon.json</a:t>
            </a:r>
            <a:r>
              <a:rPr lang="en-US" altLang="zh-CN" dirty="0"/>
              <a:t> </a:t>
            </a:r>
            <a:r>
              <a:rPr lang="zh-CN" altLang="en-US" dirty="0"/>
              <a:t>文件并添加上 </a:t>
            </a:r>
            <a:r>
              <a:rPr lang="en-US" altLang="zh-CN" dirty="0"/>
              <a:t>registry-mirrors </a:t>
            </a:r>
            <a:r>
              <a:rPr lang="zh-CN" altLang="en-US" dirty="0"/>
              <a:t>键值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07F789-DB49-4835-865D-28D65ED822BE}"/>
              </a:ext>
            </a:extLst>
          </p:cNvPr>
          <p:cNvSpPr txBox="1"/>
          <p:nvPr/>
        </p:nvSpPr>
        <p:spPr>
          <a:xfrm>
            <a:off x="716437" y="2514916"/>
            <a:ext cx="731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sudo vim /etc/docker/daemon.json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228E2A-DBD5-4552-BBC9-925955001E78}"/>
              </a:ext>
            </a:extLst>
          </p:cNvPr>
          <p:cNvSpPr txBox="1"/>
          <p:nvPr/>
        </p:nvSpPr>
        <p:spPr>
          <a:xfrm>
            <a:off x="716437" y="3235576"/>
            <a:ext cx="62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"registry-mirrors": ["https://registry.docker-cn.com"]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C61FC8-9EB1-40D9-89F0-D2AB35CCE68B}"/>
              </a:ext>
            </a:extLst>
          </p:cNvPr>
          <p:cNvSpPr txBox="1"/>
          <p:nvPr/>
        </p:nvSpPr>
        <p:spPr>
          <a:xfrm>
            <a:off x="782425" y="4675695"/>
            <a:ext cx="531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“registry-mirrors”: [“http://hub-mirror.c.163.com”]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5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指令与操作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46096E2-908D-4828-A145-3156F0CFC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62759"/>
            <a:ext cx="7620000" cy="59390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1CF292-2024-4C6B-8DEB-F79AACB55295}"/>
              </a:ext>
            </a:extLst>
          </p:cNvPr>
          <p:cNvSpPr txBox="1"/>
          <p:nvPr/>
        </p:nvSpPr>
        <p:spPr>
          <a:xfrm>
            <a:off x="983285" y="233486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Docker</a:t>
            </a:r>
            <a:r>
              <a:rPr lang="zh-CN" altLang="en-US" dirty="0">
                <a:hlinkClick r:id="rId4"/>
              </a:rPr>
              <a:t>常用指令详解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F458D6-6B27-4F8A-AEE2-FF7740EC2806}"/>
              </a:ext>
            </a:extLst>
          </p:cNvPr>
          <p:cNvSpPr txBox="1"/>
          <p:nvPr/>
        </p:nvSpPr>
        <p:spPr>
          <a:xfrm>
            <a:off x="1007492" y="30027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Docker</a:t>
            </a:r>
            <a:r>
              <a:rPr lang="zh-CN" altLang="en-US" dirty="0">
                <a:hlinkClick r:id="rId5"/>
              </a:rPr>
              <a:t>操作文档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76D093-B3A9-4999-9A8B-30928176EB31}"/>
              </a:ext>
            </a:extLst>
          </p:cNvPr>
          <p:cNvSpPr txBox="1"/>
          <p:nvPr/>
        </p:nvSpPr>
        <p:spPr>
          <a:xfrm>
            <a:off x="1002521" y="367060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6"/>
              </a:rPr>
              <a:t>Docker-</a:t>
            </a:r>
            <a:r>
              <a:rPr lang="zh-CN" altLang="en-US" dirty="0">
                <a:hlinkClick r:id="rId6"/>
              </a:rPr>
              <a:t>从入门到实践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C97A44-0A07-4028-941A-CE00BD02517C}"/>
              </a:ext>
            </a:extLst>
          </p:cNvPr>
          <p:cNvSpPr txBox="1"/>
          <p:nvPr/>
        </p:nvSpPr>
        <p:spPr>
          <a:xfrm>
            <a:off x="1026728" y="433846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7"/>
              </a:rPr>
              <a:t>Docker</a:t>
            </a:r>
            <a:r>
              <a:rPr lang="zh-CN" altLang="en-US" dirty="0">
                <a:hlinkClick r:id="rId7"/>
              </a:rPr>
              <a:t>命令大全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AA32CC-0685-416D-A06B-6DD149AC3C19}"/>
              </a:ext>
            </a:extLst>
          </p:cNvPr>
          <p:cNvSpPr txBox="1"/>
          <p:nvPr/>
        </p:nvSpPr>
        <p:spPr>
          <a:xfrm>
            <a:off x="1002521" y="506283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8"/>
              </a:rPr>
              <a:t>Docker</a:t>
            </a:r>
            <a:r>
              <a:rPr lang="zh-CN" altLang="en-US" dirty="0">
                <a:hlinkClick r:id="rId8"/>
              </a:rPr>
              <a:t>官方文档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0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4337254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14702" y="1499036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1 .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简单介绍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4702" y="252682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2 .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如何使用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4702" y="3571534"/>
            <a:ext cx="58288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3 .</a:t>
            </a:r>
            <a:r>
              <a:rPr lang="en-US" altLang="zh-CN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Dockerfile</a:t>
            </a:r>
            <a:r>
              <a:rPr lang="zh-CN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与</a:t>
            </a:r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Docker-Compose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4702" y="46162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4 .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项目实践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7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5747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03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1112" y="5037978"/>
            <a:ext cx="760977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Dockerfile</a:t>
            </a: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与</a:t>
            </a: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Docker-Compose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3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latin typeface="+mj-ea"/>
                <a:ea typeface="+mj-ea"/>
                <a:cs typeface="经典综艺体简" panose="02010609000101010101" pitchFamily="49" charset="-122"/>
              </a:rPr>
              <a:t>Dockerfile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E1F6AD3-9929-4727-8B4A-1BCA52490DB7}"/>
              </a:ext>
            </a:extLst>
          </p:cNvPr>
          <p:cNvSpPr txBox="1"/>
          <p:nvPr/>
        </p:nvSpPr>
        <p:spPr>
          <a:xfrm>
            <a:off x="872991" y="1819371"/>
            <a:ext cx="668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是一个文本文件，其内包含了一条条的 指令</a:t>
            </a:r>
            <a:r>
              <a:rPr lang="en-US" altLang="zh-CN" dirty="0"/>
              <a:t>(Instruction)</a:t>
            </a:r>
            <a:r>
              <a:rPr lang="zh-CN" altLang="en-US" dirty="0"/>
              <a:t>，每一条指令构建一层，因此每一条指令的内容，就是描述该层应当如何构建。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docker-compose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8503922-DD08-40A4-9910-3A60E75DB4F1}"/>
              </a:ext>
            </a:extLst>
          </p:cNvPr>
          <p:cNvSpPr txBox="1"/>
          <p:nvPr/>
        </p:nvSpPr>
        <p:spPr>
          <a:xfrm>
            <a:off x="754145" y="1800520"/>
            <a:ext cx="6300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Compose </a:t>
            </a:r>
            <a:r>
              <a:rPr lang="zh-CN" altLang="en-US" dirty="0"/>
              <a:t>定位是 「定义和运行多个 </a:t>
            </a:r>
            <a:r>
              <a:rPr lang="en-US" altLang="zh-CN" dirty="0"/>
              <a:t>Docker </a:t>
            </a:r>
            <a:r>
              <a:rPr lang="zh-CN" altLang="en-US" dirty="0"/>
              <a:t>容器的应用，负责实现对</a:t>
            </a:r>
            <a:r>
              <a:rPr lang="en-US" altLang="zh-CN" dirty="0"/>
              <a:t>Docker</a:t>
            </a:r>
            <a:r>
              <a:rPr lang="zh-CN" altLang="en-US" dirty="0"/>
              <a:t>容器集群的快速编排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5AFA50-A95C-4263-8763-30C7E3C7B2AF}"/>
              </a:ext>
            </a:extLst>
          </p:cNvPr>
          <p:cNvSpPr txBox="1"/>
          <p:nvPr/>
        </p:nvSpPr>
        <p:spPr>
          <a:xfrm>
            <a:off x="754144" y="2760014"/>
            <a:ext cx="655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我们知道使用一个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模板文件，可以让用户很方便的定义一个单独的应用容器。然而，在日常工作中，经常会碰到需要多个容器相互配合来完成某项任务的情况。例如要实现一个 </a:t>
            </a:r>
            <a:r>
              <a:rPr lang="en-US" altLang="zh-CN" dirty="0"/>
              <a:t>Web </a:t>
            </a:r>
            <a:r>
              <a:rPr lang="zh-CN" altLang="en-US" dirty="0"/>
              <a:t>项目，除了 </a:t>
            </a:r>
            <a:r>
              <a:rPr lang="en-US" altLang="zh-CN" dirty="0"/>
              <a:t>Web </a:t>
            </a:r>
            <a:r>
              <a:rPr lang="zh-CN" altLang="en-US" dirty="0"/>
              <a:t>服务容器本身，往往还需要再加上后端的数据库服务容器，甚至还包括负载均衡容器等。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3"/>
              </a:rPr>
              <a:t>内部</a:t>
            </a:r>
            <a:r>
              <a:rPr lang="en-US" altLang="zh-CN" dirty="0">
                <a:hlinkClick r:id="rId3"/>
              </a:rPr>
              <a:t>version</a:t>
            </a:r>
            <a:r>
              <a:rPr lang="zh-CN" altLang="en-US" dirty="0">
                <a:hlinkClick r:id="rId3"/>
              </a:rPr>
              <a:t>一定要填对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8FD991-CF68-46DF-B60D-EE4F19ACAFA8}"/>
              </a:ext>
            </a:extLst>
          </p:cNvPr>
          <p:cNvSpPr txBox="1"/>
          <p:nvPr/>
        </p:nvSpPr>
        <p:spPr>
          <a:xfrm>
            <a:off x="754144" y="5058561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Docker-compose</a:t>
            </a:r>
            <a:r>
              <a:rPr lang="zh-CN" altLang="en-US" dirty="0">
                <a:hlinkClick r:id="rId4"/>
              </a:rPr>
              <a:t>命令大全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6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04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7745" y="5037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项目实践</a:t>
            </a:r>
          </a:p>
        </p:txBody>
      </p:sp>
    </p:spTree>
    <p:extLst>
      <p:ext uri="{BB962C8B-B14F-4D97-AF65-F5344CB8AC3E}">
        <p14:creationId xmlns:p14="http://schemas.microsoft.com/office/powerpoint/2010/main" val="7743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31642" y="302613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感谢大家</a:t>
            </a:r>
          </a:p>
        </p:txBody>
      </p:sp>
    </p:spTree>
    <p:extLst>
      <p:ext uri="{BB962C8B-B14F-4D97-AF65-F5344CB8AC3E}">
        <p14:creationId xmlns:p14="http://schemas.microsoft.com/office/powerpoint/2010/main" val="26818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01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80064" y="5037978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Docker</a:t>
            </a: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简单介绍</a:t>
            </a:r>
          </a:p>
        </p:txBody>
      </p:sp>
    </p:spTree>
    <p:extLst>
      <p:ext uri="{BB962C8B-B14F-4D97-AF65-F5344CB8AC3E}">
        <p14:creationId xmlns:p14="http://schemas.microsoft.com/office/powerpoint/2010/main" val="34001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628775"/>
            <a:ext cx="6096000" cy="424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62983" y="2095500"/>
            <a:ext cx="800100" cy="800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01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62983" y="3367624"/>
            <a:ext cx="800100" cy="800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02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62983" y="4639747"/>
            <a:ext cx="800100" cy="800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23626" y="2280984"/>
            <a:ext cx="3765973" cy="413256"/>
            <a:chOff x="6302884" y="1944571"/>
            <a:chExt cx="3765973" cy="413256"/>
          </a:xfrm>
        </p:grpSpPr>
        <p:sp>
          <p:nvSpPr>
            <p:cNvPr id="17" name="矩形 16"/>
            <p:cNvSpPr/>
            <p:nvPr/>
          </p:nvSpPr>
          <p:spPr>
            <a:xfrm>
              <a:off x="6302884" y="2030750"/>
              <a:ext cx="3765973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02885" y="1944571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什么是</a:t>
              </a:r>
              <a:r>
                <a:rPr lang="en-US" altLang="zh-CN" b="1" dirty="0">
                  <a:solidFill>
                    <a:schemeClr val="bg1"/>
                  </a:solidFill>
                </a:rPr>
                <a:t>Docker</a:t>
              </a:r>
              <a:r>
                <a:rPr lang="zh-CN" altLang="en-US" b="1" dirty="0">
                  <a:solidFill>
                    <a:schemeClr val="bg1"/>
                  </a:solidFill>
                </a:rPr>
                <a:t>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23626" y="3569607"/>
            <a:ext cx="3765973" cy="396757"/>
            <a:chOff x="6302884" y="1961070"/>
            <a:chExt cx="3765973" cy="396757"/>
          </a:xfrm>
        </p:grpSpPr>
        <p:sp>
          <p:nvSpPr>
            <p:cNvPr id="24" name="矩形 23"/>
            <p:cNvSpPr/>
            <p:nvPr/>
          </p:nvSpPr>
          <p:spPr>
            <a:xfrm>
              <a:off x="6302884" y="2030750"/>
              <a:ext cx="3765973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02884" y="1961070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Docker</a:t>
              </a:r>
              <a:r>
                <a:rPr lang="zh-CN" altLang="en-US" b="1" dirty="0">
                  <a:solidFill>
                    <a:schemeClr val="bg1"/>
                  </a:solidFill>
                </a:rPr>
                <a:t>基本概念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3626" y="4825453"/>
            <a:ext cx="3765973" cy="413034"/>
            <a:chOff x="6302884" y="1944793"/>
            <a:chExt cx="3765973" cy="413034"/>
          </a:xfrm>
        </p:grpSpPr>
        <p:sp>
          <p:nvSpPr>
            <p:cNvPr id="27" name="矩形 26"/>
            <p:cNvSpPr/>
            <p:nvPr/>
          </p:nvSpPr>
          <p:spPr>
            <a:xfrm>
              <a:off x="6302884" y="2030750"/>
              <a:ext cx="3765973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02884" y="1944793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容器和虚拟机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简单介绍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占位符 32">
            <a:extLst>
              <a:ext uri="{FF2B5EF4-FFF2-40B4-BE49-F238E27FC236}">
                <a16:creationId xmlns:a16="http://schemas.microsoft.com/office/drawing/2014/main" id="{1AC9E9EE-14EF-4066-8DCA-54934811E0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6746" y="1214969"/>
            <a:ext cx="5505254" cy="4848636"/>
          </a:xfrm>
        </p:spPr>
      </p:pic>
    </p:spTree>
    <p:extLst>
      <p:ext uri="{BB962C8B-B14F-4D97-AF65-F5344CB8AC3E}">
        <p14:creationId xmlns:p14="http://schemas.microsoft.com/office/powerpoint/2010/main" val="30761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4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4" grpId="0" animBg="1"/>
          <p:bldP spid="11" grpId="0" animBg="1"/>
          <p:bldP spid="1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56343" y="560486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什么是</a:t>
            </a:r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492EFD9-66A1-4634-A4AF-B5985C6E7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" y="1413559"/>
            <a:ext cx="8982075" cy="49625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BBFFC7-2590-440B-83BE-92A8AC079651}"/>
              </a:ext>
            </a:extLst>
          </p:cNvPr>
          <p:cNvSpPr txBox="1"/>
          <p:nvPr/>
        </p:nvSpPr>
        <p:spPr>
          <a:xfrm>
            <a:off x="9292337" y="3061981"/>
            <a:ext cx="2704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作为一个软件集装箱化平台，可以让开发者构建应用程序时，将它与其依赖环境一起打包到一个容器中，然后很容易地发布和应用到任意平台中。</a:t>
            </a:r>
          </a:p>
        </p:txBody>
      </p:sp>
    </p:spTree>
    <p:extLst>
      <p:ext uri="{BB962C8B-B14F-4D97-AF65-F5344CB8AC3E}">
        <p14:creationId xmlns:p14="http://schemas.microsoft.com/office/powerpoint/2010/main" val="31239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56343" y="560486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什么是</a:t>
            </a:r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72DE6B7-9B57-4228-8882-C35E6E722838}"/>
              </a:ext>
            </a:extLst>
          </p:cNvPr>
          <p:cNvSpPr txBox="1"/>
          <p:nvPr/>
        </p:nvSpPr>
        <p:spPr>
          <a:xfrm>
            <a:off x="856343" y="2112714"/>
            <a:ext cx="57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就像</a:t>
            </a:r>
            <a:r>
              <a:rPr lang="zh-CN" altLang="en-US" dirty="0">
                <a:solidFill>
                  <a:srgbClr val="00B0F0"/>
                </a:solidFill>
              </a:rPr>
              <a:t>码头的工人</a:t>
            </a:r>
            <a:r>
              <a:rPr lang="zh-CN" altLang="en-US" dirty="0"/>
              <a:t>一样，把应用打包为一个个封装好的</a:t>
            </a:r>
            <a:r>
              <a:rPr lang="zh-CN" altLang="en-US" dirty="0">
                <a:solidFill>
                  <a:srgbClr val="00B0F0"/>
                </a:solidFill>
              </a:rPr>
              <a:t>标准</a:t>
            </a:r>
            <a:r>
              <a:rPr lang="zh-CN" altLang="en-US" dirty="0"/>
              <a:t>集装箱，就是大家口中经常镜像文件。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79B6E-E8A4-4E51-8108-8059B1C1558F}"/>
              </a:ext>
            </a:extLst>
          </p:cNvPr>
          <p:cNvSpPr txBox="1"/>
          <p:nvPr/>
        </p:nvSpPr>
        <p:spPr>
          <a:xfrm>
            <a:off x="856343" y="2860646"/>
            <a:ext cx="5888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集装箱焊好了，货物也装进去了，接下来的问题就是集装箱标准化，从而在哪艘船上都能运输。这里的标准一个是</a:t>
            </a:r>
            <a:r>
              <a:rPr lang="zh-CN" altLang="en-US" dirty="0">
                <a:solidFill>
                  <a:srgbClr val="00B0F0"/>
                </a:solidFill>
              </a:rPr>
              <a:t>镜像</a:t>
            </a:r>
            <a:r>
              <a:rPr lang="zh-CN" altLang="en-US" dirty="0"/>
              <a:t>，一个是容器的运行环境。</a:t>
            </a:r>
          </a:p>
          <a:p>
            <a:endParaRPr lang="zh-CN" altLang="en-US" dirty="0"/>
          </a:p>
          <a:p>
            <a:r>
              <a:rPr lang="zh-CN" altLang="en-US" dirty="0"/>
              <a:t>所谓的镜像，就是将你焊好集装箱的那一刻，将集装箱的</a:t>
            </a:r>
            <a:r>
              <a:rPr lang="zh-CN" altLang="en-US" dirty="0">
                <a:solidFill>
                  <a:srgbClr val="00B0F0"/>
                </a:solidFill>
              </a:rPr>
              <a:t>状态保存</a:t>
            </a:r>
            <a:r>
              <a:rPr lang="zh-CN" altLang="en-US" dirty="0"/>
              <a:t>下来。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6A800-E7E1-4369-834B-F878D77FBB60}"/>
              </a:ext>
            </a:extLst>
          </p:cNvPr>
          <p:cNvSpPr txBox="1"/>
          <p:nvPr/>
        </p:nvSpPr>
        <p:spPr>
          <a:xfrm>
            <a:off x="856343" y="15395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通俗易懂的解释：</a:t>
            </a:r>
          </a:p>
        </p:txBody>
      </p:sp>
    </p:spTree>
    <p:extLst>
      <p:ext uri="{BB962C8B-B14F-4D97-AF65-F5344CB8AC3E}">
        <p14:creationId xmlns:p14="http://schemas.microsoft.com/office/powerpoint/2010/main" val="81683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70245" y="2132356"/>
            <a:ext cx="10356850" cy="25853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Docker</a:t>
            </a:r>
            <a:r>
              <a:rPr lang="zh-CN" altLang="en-US" dirty="0">
                <a:solidFill>
                  <a:srgbClr val="00B0F0"/>
                </a:solidFill>
              </a:rPr>
              <a:t>基于</a:t>
            </a:r>
            <a:r>
              <a:rPr lang="en-US" altLang="zh-CN" dirty="0">
                <a:solidFill>
                  <a:srgbClr val="00B0F0"/>
                </a:solidFill>
              </a:rPr>
              <a:t>Linux</a:t>
            </a:r>
            <a:r>
              <a:rPr lang="zh-CN" altLang="en-US" dirty="0"/>
              <a:t>操作系统级镜像来提供一个抽象的、自动分发的虚拟化附加层，通过该层使得在容器中更加容易打包应用。 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zh-CN" altLang="en-US" dirty="0"/>
              <a:t>使用 </a:t>
            </a:r>
            <a:r>
              <a:rPr lang="en-US" altLang="zh-CN" dirty="0"/>
              <a:t>Google </a:t>
            </a:r>
            <a:r>
              <a:rPr lang="zh-CN" altLang="en-US" dirty="0"/>
              <a:t>公司推出的 </a:t>
            </a:r>
            <a:r>
              <a:rPr lang="en-US" altLang="zh-CN" dirty="0"/>
              <a:t>Go </a:t>
            </a:r>
            <a:r>
              <a:rPr lang="zh-CN" altLang="en-US" dirty="0"/>
              <a:t>语言 进行开发实现，基于 </a:t>
            </a:r>
            <a:r>
              <a:rPr lang="en-US" altLang="zh-CN" dirty="0"/>
              <a:t>Linux </a:t>
            </a:r>
            <a:r>
              <a:rPr lang="zh-CN" altLang="en-US" dirty="0"/>
              <a:t>内核 的</a:t>
            </a:r>
            <a:r>
              <a:rPr lang="en-US" altLang="zh-CN" dirty="0" err="1"/>
              <a:t>cgroup</a:t>
            </a:r>
            <a:r>
              <a:rPr lang="zh-CN" altLang="en-US" dirty="0"/>
              <a:t>，</a:t>
            </a:r>
            <a:r>
              <a:rPr lang="en-US" altLang="zh-CN" dirty="0"/>
              <a:t>namespace</a:t>
            </a:r>
            <a:r>
              <a:rPr lang="zh-CN" altLang="en-US" dirty="0"/>
              <a:t>，以及</a:t>
            </a:r>
            <a:r>
              <a:rPr lang="en-US" altLang="zh-CN" dirty="0"/>
              <a:t>AUFS</a:t>
            </a:r>
            <a:r>
              <a:rPr lang="zh-CN" altLang="en-US" dirty="0"/>
              <a:t>类的</a:t>
            </a:r>
            <a:r>
              <a:rPr lang="en-US" altLang="zh-CN" dirty="0" err="1"/>
              <a:t>UnionFS</a:t>
            </a:r>
            <a:r>
              <a:rPr lang="zh-CN" altLang="en-US" dirty="0"/>
              <a:t>等技术，对</a:t>
            </a:r>
            <a:r>
              <a:rPr lang="zh-CN" altLang="en-US" dirty="0">
                <a:solidFill>
                  <a:srgbClr val="00A0E9"/>
                </a:solidFill>
              </a:rPr>
              <a:t>进程进行封装隔离</a:t>
            </a:r>
            <a:r>
              <a:rPr lang="zh-CN" altLang="en-US" dirty="0"/>
              <a:t>，属于</a:t>
            </a:r>
            <a:r>
              <a:rPr lang="zh-CN" altLang="en-US" dirty="0">
                <a:solidFill>
                  <a:srgbClr val="00B0F0"/>
                </a:solidFill>
              </a:rPr>
              <a:t>操作系统层面的虚拟化技术</a:t>
            </a:r>
            <a:r>
              <a:rPr lang="zh-CN" altLang="en-US" dirty="0"/>
              <a:t>。 由于隔离的</a:t>
            </a:r>
            <a:r>
              <a:rPr lang="zh-CN" altLang="en-US" dirty="0">
                <a:solidFill>
                  <a:srgbClr val="00A0E9"/>
                </a:solidFill>
              </a:rPr>
              <a:t>进程独立于宿主和其它的隔离的进程</a:t>
            </a:r>
            <a:r>
              <a:rPr lang="zh-CN" altLang="en-US" dirty="0"/>
              <a:t>，因此也称其为容器。</a:t>
            </a:r>
            <a:r>
              <a:rPr lang="en-US" altLang="zh-CN" dirty="0" err="1"/>
              <a:t>Docke</a:t>
            </a:r>
            <a:r>
              <a:rPr lang="zh-CN" altLang="en-US" dirty="0"/>
              <a:t>最初实现是基于 </a:t>
            </a:r>
            <a:r>
              <a:rPr lang="en-US" altLang="zh-CN" dirty="0"/>
              <a:t>LXC.</a:t>
            </a:r>
          </a:p>
          <a:p>
            <a:r>
              <a:rPr lang="en-US" altLang="zh-CN" dirty="0"/>
              <a:t>Docker </a:t>
            </a:r>
            <a:r>
              <a:rPr lang="zh-CN" altLang="en-US" dirty="0"/>
              <a:t>能够自动执行重复性任务，例如搭建和配置开发环境，从而解放了开发人员以便他们专注在真正重要的事情上：构建杰出的软件。</a:t>
            </a:r>
          </a:p>
          <a:p>
            <a:r>
              <a:rPr lang="zh-CN" altLang="en-US" dirty="0"/>
              <a:t>用户可以方便地创建和使用容器，把自己的应用放入容器。容器还可以进行</a:t>
            </a:r>
            <a:r>
              <a:rPr lang="zh-CN" altLang="en-US" dirty="0">
                <a:solidFill>
                  <a:srgbClr val="00A0E9"/>
                </a:solidFill>
              </a:rPr>
              <a:t>版本管理、复制、分享、修改，就像管理普通的代码一样。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6343" y="560486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什么是</a:t>
            </a:r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endParaRPr lang="zh-CN" altLang="en-US" sz="2800" b="1" dirty="0"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97EC7C-554A-4ADD-94C0-05B717A5785C}"/>
              </a:ext>
            </a:extLst>
          </p:cNvPr>
          <p:cNvSpPr txBox="1"/>
          <p:nvPr/>
        </p:nvSpPr>
        <p:spPr>
          <a:xfrm>
            <a:off x="470245" y="4819280"/>
            <a:ext cx="661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将应用程序与该程序的依赖，打包在一个</a:t>
            </a:r>
            <a:r>
              <a:rPr lang="zh-CN" altLang="en-US" dirty="0">
                <a:solidFill>
                  <a:srgbClr val="00A0E9"/>
                </a:solidFill>
              </a:rPr>
              <a:t>文件</a:t>
            </a:r>
            <a:r>
              <a:rPr lang="zh-CN" altLang="en-US" dirty="0"/>
              <a:t>里面。</a:t>
            </a:r>
            <a:r>
              <a:rPr lang="zh-CN" altLang="en-US" dirty="0">
                <a:solidFill>
                  <a:srgbClr val="00A0E9"/>
                </a:solidFill>
              </a:rPr>
              <a:t>运行</a:t>
            </a:r>
            <a:r>
              <a:rPr lang="zh-CN" altLang="en-US" dirty="0"/>
              <a:t>这个文件，就会生成一个</a:t>
            </a:r>
            <a:r>
              <a:rPr lang="zh-CN" altLang="en-US" dirty="0">
                <a:solidFill>
                  <a:srgbClr val="00A0E9"/>
                </a:solidFill>
              </a:rPr>
              <a:t>虚拟容器</a:t>
            </a:r>
            <a:r>
              <a:rPr lang="zh-CN" altLang="en-US" dirty="0"/>
              <a:t>。程序在这个虚拟容器里运行，就好像在真实的物理机上运行一样。有了 </a:t>
            </a:r>
            <a:r>
              <a:rPr lang="en-US" altLang="zh-CN" dirty="0"/>
              <a:t>Docker</a:t>
            </a:r>
            <a:r>
              <a:rPr lang="zh-CN" altLang="en-US" dirty="0"/>
              <a:t>，就不用担心环境问题。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119BD8-5606-4DA6-823D-D7217305AF76}"/>
              </a:ext>
            </a:extLst>
          </p:cNvPr>
          <p:cNvSpPr txBox="1"/>
          <p:nvPr/>
        </p:nvSpPr>
        <p:spPr>
          <a:xfrm>
            <a:off x="470245" y="15374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官方的解释：</a:t>
            </a:r>
          </a:p>
        </p:txBody>
      </p:sp>
    </p:spTree>
    <p:extLst>
      <p:ext uri="{BB962C8B-B14F-4D97-AF65-F5344CB8AC3E}">
        <p14:creationId xmlns:p14="http://schemas.microsoft.com/office/powerpoint/2010/main" val="6316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970960" y="1693719"/>
            <a:ext cx="4609707" cy="7289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镜像（</a:t>
            </a:r>
            <a:r>
              <a:rPr lang="en-US" altLang="zh-CN" dirty="0"/>
              <a:t>Image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00A0E9"/>
                </a:solidFill>
              </a:rPr>
              <a:t>一个特殊的文件系统</a:t>
            </a:r>
          </a:p>
          <a:p>
            <a:pPr algn="ctr">
              <a:lnSpc>
                <a:spcPct val="120000"/>
              </a:lnSpc>
            </a:pPr>
            <a:endParaRPr lang="zh-CN" altLang="en-US" b="1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6343" y="573990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基本概念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AE53EAB-91F7-4ADC-9A5E-1D3487221525}"/>
              </a:ext>
            </a:extLst>
          </p:cNvPr>
          <p:cNvSpPr txBox="1"/>
          <p:nvPr/>
        </p:nvSpPr>
        <p:spPr>
          <a:xfrm>
            <a:off x="1168924" y="2422688"/>
            <a:ext cx="9502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操作系统分为内核和用户空间。对于 </a:t>
            </a:r>
            <a:r>
              <a:rPr lang="en-US" altLang="zh-CN" dirty="0"/>
              <a:t>Linux </a:t>
            </a:r>
            <a:r>
              <a:rPr lang="zh-CN" altLang="en-US" dirty="0"/>
              <a:t>而言，内核启动后，会挂载 </a:t>
            </a:r>
            <a:r>
              <a:rPr lang="en-US" altLang="zh-CN" dirty="0"/>
              <a:t>root </a:t>
            </a:r>
            <a:r>
              <a:rPr lang="zh-CN" altLang="en-US" dirty="0"/>
              <a:t>文件系统为其提供用户空间支持。而</a:t>
            </a:r>
            <a:r>
              <a:rPr lang="en-US" altLang="zh-CN" dirty="0"/>
              <a:t>Docker </a:t>
            </a:r>
            <a:r>
              <a:rPr lang="zh-CN" altLang="en-US" dirty="0"/>
              <a:t>镜像（</a:t>
            </a:r>
            <a:r>
              <a:rPr lang="en-US" altLang="zh-CN" dirty="0"/>
              <a:t>Image</a:t>
            </a:r>
            <a:r>
              <a:rPr lang="zh-CN" altLang="en-US" dirty="0"/>
              <a:t>），就相当于是一个 </a:t>
            </a:r>
            <a:r>
              <a:rPr lang="en-US" altLang="zh-CN" dirty="0">
                <a:solidFill>
                  <a:srgbClr val="00A0E9"/>
                </a:solidFill>
              </a:rPr>
              <a:t>root </a:t>
            </a:r>
            <a:r>
              <a:rPr lang="zh-CN" altLang="en-US" dirty="0">
                <a:solidFill>
                  <a:srgbClr val="00A0E9"/>
                </a:solidFill>
              </a:rPr>
              <a:t>文件系统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Docker </a:t>
            </a:r>
            <a:r>
              <a:rPr lang="zh-CN" altLang="en-US" dirty="0"/>
              <a:t>镜像是一个特殊的文件系统，除了提供容器运行时所需的程序、库、资源、配置等文件外，还包含了一些为运行时准备的一些配置参数（如匿名卷、环境变量、用户等）。 镜像不包含任何动态数据，其内容在构建之后也</a:t>
            </a:r>
            <a:r>
              <a:rPr lang="zh-CN" altLang="en-US" dirty="0">
                <a:solidFill>
                  <a:srgbClr val="00B0F0"/>
                </a:solidFill>
              </a:rPr>
              <a:t>不会被改变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>
                <a:solidFill>
                  <a:srgbClr val="00A0E9"/>
                </a:solidFill>
              </a:rPr>
              <a:t>镜像构建时，会一层层构建，前一层是后一层的基础</a:t>
            </a:r>
            <a:r>
              <a:rPr lang="zh-CN" altLang="en-US" dirty="0"/>
              <a:t>。每一层构建完就不会再发生改变，后一层上的任何改变只发生在自己这一层。</a:t>
            </a:r>
            <a:br>
              <a:rPr lang="zh-CN" altLang="en-US" dirty="0"/>
            </a:br>
            <a:r>
              <a:rPr lang="zh-CN" altLang="en-US" dirty="0"/>
              <a:t>如果删除前一层的文件，只是标记为删除而不是真的删除，然后在运行镜像的时候不会看到这个文件，但是实际上该文件会一直跟随镜像。</a:t>
            </a:r>
            <a:br>
              <a:rPr lang="zh-CN" altLang="en-US" dirty="0"/>
            </a:br>
            <a:r>
              <a:rPr lang="zh-CN" altLang="en-US" dirty="0"/>
              <a:t>可以用之前构建好的镜像作为基础层，然后进一步添加新的层，以定制自己所需的内容，构建新的镜像。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1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56343" y="573990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Docker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基本概念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AE53EAB-91F7-4ADC-9A5E-1D3487221525}"/>
              </a:ext>
            </a:extLst>
          </p:cNvPr>
          <p:cNvSpPr txBox="1"/>
          <p:nvPr/>
        </p:nvSpPr>
        <p:spPr>
          <a:xfrm>
            <a:off x="640993" y="1933474"/>
            <a:ext cx="5455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 </a:t>
            </a:r>
            <a:r>
              <a:rPr lang="zh-CN" altLang="en-US" dirty="0"/>
              <a:t>镜像有两层含义：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）不依赖其他镜像，从 </a:t>
            </a:r>
            <a:r>
              <a:rPr lang="en-US" altLang="zh-CN" dirty="0"/>
              <a:t>scratch</a:t>
            </a:r>
            <a:r>
              <a:rPr lang="zh-CN" altLang="en-US" dirty="0"/>
              <a:t>（空镜像）</a:t>
            </a:r>
            <a:r>
              <a:rPr lang="en-US" altLang="zh-CN" dirty="0"/>
              <a:t> </a:t>
            </a:r>
            <a:r>
              <a:rPr lang="zh-CN" altLang="en-US" dirty="0"/>
              <a:t>构建；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）其他镜像可以之为基础进行</a:t>
            </a:r>
            <a:r>
              <a:rPr lang="zh-CN" altLang="en-US" dirty="0">
                <a:solidFill>
                  <a:srgbClr val="00B0F0"/>
                </a:solidFill>
              </a:rPr>
              <a:t>扩展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所以，能称作 </a:t>
            </a:r>
            <a:r>
              <a:rPr lang="en-US" altLang="zh-CN" dirty="0"/>
              <a:t>base </a:t>
            </a:r>
            <a:r>
              <a:rPr lang="zh-CN" altLang="en-US" dirty="0"/>
              <a:t>镜像的通常都是各种 </a:t>
            </a:r>
            <a:r>
              <a:rPr lang="en-US" altLang="zh-CN" dirty="0"/>
              <a:t>Linux </a:t>
            </a:r>
            <a:r>
              <a:rPr lang="zh-CN" altLang="en-US" dirty="0"/>
              <a:t>发行版的 </a:t>
            </a:r>
            <a:r>
              <a:rPr lang="en-US" altLang="zh-CN" dirty="0"/>
              <a:t>Docker </a:t>
            </a:r>
            <a:r>
              <a:rPr lang="zh-CN" altLang="en-US" dirty="0"/>
              <a:t>镜像，比如 </a:t>
            </a:r>
            <a:r>
              <a:rPr lang="en-US" altLang="zh-CN" dirty="0"/>
              <a:t>Ubuntu, </a:t>
            </a:r>
            <a:r>
              <a:rPr lang="en-US" altLang="zh-CN" dirty="0">
                <a:solidFill>
                  <a:srgbClr val="00B0F0"/>
                </a:solidFill>
              </a:rPr>
              <a:t>Debian</a:t>
            </a:r>
            <a:r>
              <a:rPr lang="en-US" altLang="zh-CN" dirty="0"/>
              <a:t>, CentOS 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en-US" altLang="zh-CN" dirty="0"/>
              <a:t>Linux </a:t>
            </a:r>
            <a:r>
              <a:rPr lang="zh-CN" altLang="en-US" dirty="0"/>
              <a:t>操作系统由</a:t>
            </a:r>
            <a:r>
              <a:rPr lang="zh-CN" altLang="en-US" dirty="0">
                <a:solidFill>
                  <a:srgbClr val="00B0F0"/>
                </a:solidFill>
              </a:rPr>
              <a:t>内核空间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用户空间</a:t>
            </a:r>
            <a:r>
              <a:rPr lang="zh-CN" altLang="en-US" dirty="0"/>
              <a:t>组成。</a:t>
            </a:r>
          </a:p>
          <a:p>
            <a:r>
              <a:rPr lang="zh-CN" altLang="en-US" dirty="0"/>
              <a:t>典型的</a:t>
            </a:r>
            <a:r>
              <a:rPr lang="en-US" altLang="zh-CN" dirty="0"/>
              <a:t>Linux</a:t>
            </a:r>
            <a:r>
              <a:rPr lang="zh-CN" altLang="en-US" dirty="0"/>
              <a:t>启动到运行需要两个</a:t>
            </a:r>
            <a:r>
              <a:rPr lang="en-US" altLang="zh-CN" dirty="0"/>
              <a:t>FS</a:t>
            </a:r>
            <a:r>
              <a:rPr lang="zh-CN" altLang="en-US" dirty="0"/>
              <a:t>，</a:t>
            </a:r>
            <a:r>
              <a:rPr lang="en-US" altLang="zh-CN" dirty="0" err="1"/>
              <a:t>bootfs</a:t>
            </a:r>
            <a:r>
              <a:rPr lang="en-US" altLang="zh-CN" dirty="0"/>
              <a:t> + </a:t>
            </a:r>
            <a:r>
              <a:rPr lang="en-US" altLang="zh-CN" dirty="0" err="1"/>
              <a:t>rootfs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 err="1"/>
              <a:t>bootfs</a:t>
            </a:r>
            <a:r>
              <a:rPr lang="en-US" altLang="zh-CN" dirty="0"/>
              <a:t>(boot file system)</a:t>
            </a:r>
            <a:r>
              <a:rPr lang="zh-CN" altLang="en-US" dirty="0"/>
              <a:t>主要包含 </a:t>
            </a:r>
            <a:r>
              <a:rPr lang="en-US" altLang="zh-CN" dirty="0"/>
              <a:t>bootloader</a:t>
            </a:r>
            <a:r>
              <a:rPr lang="zh-CN" altLang="en-US" dirty="0"/>
              <a:t>和</a:t>
            </a:r>
            <a:r>
              <a:rPr lang="en-US" altLang="zh-CN" dirty="0"/>
              <a:t>kernel</a:t>
            </a:r>
            <a:r>
              <a:rPr lang="zh-CN" altLang="en-US" dirty="0"/>
              <a:t>，</a:t>
            </a:r>
            <a:r>
              <a:rPr lang="en-US" altLang="zh-CN" dirty="0"/>
              <a:t>bootloader</a:t>
            </a:r>
            <a:r>
              <a:rPr lang="zh-CN" altLang="en-US" dirty="0"/>
              <a:t>主要是</a:t>
            </a:r>
            <a:r>
              <a:rPr lang="zh-CN" altLang="en-US" dirty="0">
                <a:solidFill>
                  <a:srgbClr val="00B0F0"/>
                </a:solidFill>
              </a:rPr>
              <a:t>引导加载</a:t>
            </a:r>
            <a:r>
              <a:rPr lang="en-US" altLang="zh-CN" dirty="0">
                <a:solidFill>
                  <a:srgbClr val="00B0F0"/>
                </a:solidFill>
              </a:rPr>
              <a:t>kernel</a:t>
            </a:r>
            <a:r>
              <a:rPr lang="zh-CN" altLang="en-US" dirty="0"/>
              <a:t>，当</a:t>
            </a:r>
            <a:r>
              <a:rPr lang="en-US" altLang="zh-CN" dirty="0">
                <a:solidFill>
                  <a:srgbClr val="00B0F0"/>
                </a:solidFill>
              </a:rPr>
              <a:t>kernel</a:t>
            </a:r>
            <a:r>
              <a:rPr lang="zh-CN" altLang="en-US" dirty="0">
                <a:solidFill>
                  <a:srgbClr val="00B0F0"/>
                </a:solidFill>
              </a:rPr>
              <a:t>被加载到内存</a:t>
            </a:r>
            <a:r>
              <a:rPr lang="zh-CN" altLang="en-US" dirty="0"/>
              <a:t>中后 </a:t>
            </a:r>
            <a:r>
              <a:rPr lang="en-US" altLang="zh-CN" dirty="0" err="1"/>
              <a:t>bootfs</a:t>
            </a:r>
            <a:r>
              <a:rPr lang="zh-CN" altLang="en-US" dirty="0"/>
              <a:t>就被</a:t>
            </a:r>
            <a:r>
              <a:rPr lang="en-US" altLang="zh-CN" dirty="0" err="1"/>
              <a:t>umount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用户空间的文件系统是 </a:t>
            </a:r>
            <a:r>
              <a:rPr lang="en-US" altLang="zh-CN" dirty="0" err="1">
                <a:solidFill>
                  <a:srgbClr val="00B0F0"/>
                </a:solidFill>
              </a:rPr>
              <a:t>rootfs</a:t>
            </a:r>
            <a:r>
              <a:rPr lang="zh-CN" altLang="en-US" dirty="0"/>
              <a:t>，包含我们熟悉的 </a:t>
            </a:r>
            <a:r>
              <a:rPr lang="en-US" altLang="zh-CN" dirty="0"/>
              <a:t>/dev, /proc, /bin </a:t>
            </a:r>
            <a:r>
              <a:rPr lang="zh-CN" altLang="en-US" dirty="0"/>
              <a:t>等目录。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base </a:t>
            </a:r>
            <a:r>
              <a:rPr lang="zh-CN" altLang="en-US" dirty="0"/>
              <a:t>镜像来说，底层直接</a:t>
            </a:r>
            <a:r>
              <a:rPr lang="zh-CN" altLang="en-US" dirty="0">
                <a:solidFill>
                  <a:srgbClr val="00B0F0"/>
                </a:solidFill>
              </a:rPr>
              <a:t>用 </a:t>
            </a:r>
            <a:r>
              <a:rPr lang="en-US" altLang="zh-CN" dirty="0">
                <a:solidFill>
                  <a:srgbClr val="00B0F0"/>
                </a:solidFill>
              </a:rPr>
              <a:t>Host </a:t>
            </a:r>
            <a:r>
              <a:rPr lang="zh-CN" altLang="en-US" dirty="0">
                <a:solidFill>
                  <a:srgbClr val="00B0F0"/>
                </a:solidFill>
              </a:rPr>
              <a:t>的 </a:t>
            </a:r>
            <a:r>
              <a:rPr lang="en-US" altLang="zh-CN" dirty="0">
                <a:solidFill>
                  <a:srgbClr val="00B0F0"/>
                </a:solidFill>
              </a:rPr>
              <a:t>kernel</a:t>
            </a:r>
            <a:r>
              <a:rPr lang="zh-CN" altLang="en-US" dirty="0"/>
              <a:t>，自己</a:t>
            </a:r>
            <a:r>
              <a:rPr lang="zh-CN" altLang="en-US" dirty="0">
                <a:solidFill>
                  <a:srgbClr val="00B0F0"/>
                </a:solidFill>
              </a:rPr>
              <a:t>只需</a:t>
            </a:r>
            <a:r>
              <a:rPr lang="zh-CN" altLang="en-US" dirty="0"/>
              <a:t>要提供 </a:t>
            </a:r>
            <a:r>
              <a:rPr lang="en-US" altLang="zh-CN" dirty="0" err="1"/>
              <a:t>rootfs</a:t>
            </a:r>
            <a:r>
              <a:rPr lang="en-US" altLang="zh-CN" dirty="0"/>
              <a:t> </a:t>
            </a:r>
            <a:r>
              <a:rPr lang="zh-CN" altLang="en-US" dirty="0"/>
              <a:t>就行了。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9D68EB-02B3-4FAA-8120-28CA3B82C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333" y="1933474"/>
            <a:ext cx="5466667" cy="37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5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066b0cc-cd07-44e4-a842-2f1f102dbf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4200dc-7761-4914-b53c-b4b9aa4317a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2d19994-a95d-40f5-98b9-292a54bb5a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2d19994-a95d-40f5-98b9-292a54bb5a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2d19994-a95d-40f5-98b9-292a54bb5a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2d19994-a95d-40f5-98b9-292a54bb5a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2d19994-a95d-40f5-98b9-292a54bb5aa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2d19994-a95d-40f5-98b9-292a54bb5a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bc04aa-638b-4208-8a94-756fde6add5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bb3f71-ed2b-4813-9d9f-c851c806846e"/>
</p:tagLst>
</file>

<file path=ppt/theme/theme1.xml><?xml version="1.0" encoding="utf-8"?>
<a:theme xmlns:a="http://schemas.openxmlformats.org/drawingml/2006/main" name="第一PPT，www.1ppt.com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4398"/>
      </a:accent1>
      <a:accent2>
        <a:srgbClr val="494398"/>
      </a:accent2>
      <a:accent3>
        <a:srgbClr val="494398"/>
      </a:accent3>
      <a:accent4>
        <a:srgbClr val="494398"/>
      </a:accent4>
      <a:accent5>
        <a:srgbClr val="494398"/>
      </a:accent5>
      <a:accent6>
        <a:srgbClr val="494398"/>
      </a:accent6>
      <a:hlink>
        <a:srgbClr val="494398"/>
      </a:hlink>
      <a:folHlink>
        <a:srgbClr val="49439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1100</TotalTime>
  <Words>1289</Words>
  <Application>Microsoft Office PowerPoint</Application>
  <PresentationFormat>宽屏</PresentationFormat>
  <Paragraphs>119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创业融资计划书</dc:title>
  <dc:creator>第一PPT</dc:creator>
  <cp:keywords>www.1ppt.com</cp:keywords>
  <dc:description>www.1ppt.com</dc:description>
  <cp:lastModifiedBy>佳成 简</cp:lastModifiedBy>
  <cp:revision>72</cp:revision>
  <dcterms:created xsi:type="dcterms:W3CDTF">2017-10-09T03:26:07Z</dcterms:created>
  <dcterms:modified xsi:type="dcterms:W3CDTF">2019-09-12T05:20:31Z</dcterms:modified>
</cp:coreProperties>
</file>