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9" r:id="rId6"/>
    <p:sldId id="392" r:id="rId7"/>
    <p:sldId id="393" r:id="rId8"/>
    <p:sldId id="394" r:id="rId9"/>
    <p:sldId id="395" r:id="rId10"/>
    <p:sldId id="321" r:id="rId11"/>
    <p:sldId id="3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BC736D-69C8-42A8-AAA2-96D07A4DA273}">
          <p14:sldIdLst>
            <p14:sldId id="257"/>
            <p14:sldId id="389"/>
            <p14:sldId id="392"/>
            <p14:sldId id="393"/>
            <p14:sldId id="394"/>
            <p14:sldId id="395"/>
            <p14:sldId id="321"/>
            <p14:sldId id="396"/>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3725" autoAdjust="0"/>
  </p:normalViewPr>
  <p:slideViewPr>
    <p:cSldViewPr snapToGrid="0">
      <p:cViewPr varScale="1">
        <p:scale>
          <a:sx n="51" d="100"/>
          <a:sy n="51" d="100"/>
        </p:scale>
        <p:origin x="226" y="4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7717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s://medium.com/teconomics-blog/machine-learning-for-decision-making-e776f9f8917e"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hyperlink" Target="https://phrasee.co/blog/what-you-need-to-know-about-machine-learning-part-4/" TargetMode="External"/><Relationship Id="rId5" Type="http://schemas.openxmlformats.org/officeDocument/2006/relationships/hyperlink" Target="https://www.ncbi.nlm.nih.gov/pmc/articles/PMC7605294/" TargetMode="External"/><Relationship Id="rId4" Type="http://schemas.openxmlformats.org/officeDocument/2006/relationships/hyperlink" Target="https://www.techlawdialogue.net/2021/03/use-of-artificial-intelligence-as-courts-tools-in-judiciary%20.html#:~:text=Automation%20deployment%20in%20the%20judicial%20system%20can%20further,traffic-court-transactions%20without%20ever%20setting%20foot%20in%20the%20courthou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GB" dirty="0"/>
              <a:t>How does machine learning affect human decision?</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By</a:t>
            </a:r>
          </a:p>
          <a:p>
            <a:r>
              <a:rPr lang="en-US"/>
              <a:t>TOYIN</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96032" y="1191383"/>
            <a:ext cx="5490172" cy="3425549"/>
          </a:xfrm>
        </p:spPr>
        <p:txBody>
          <a:bodyPr/>
          <a:lstStyle/>
          <a:p>
            <a:r>
              <a:rPr lang="en-US" dirty="0"/>
              <a:t>Machine Learning affects human decision in several areas, and this includes:</a:t>
            </a:r>
            <a:br>
              <a:rPr lang="en-US" dirty="0"/>
            </a:br>
            <a:endParaRPr lang="en-US" sz="900"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 </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6641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012C-C894-D55E-2175-AD49753A6F49}"/>
              </a:ext>
            </a:extLst>
          </p:cNvPr>
          <p:cNvSpPr>
            <a:spLocks noGrp="1"/>
          </p:cNvSpPr>
          <p:nvPr>
            <p:ph type="title"/>
          </p:nvPr>
        </p:nvSpPr>
        <p:spPr/>
        <p:txBody>
          <a:bodyPr/>
          <a:lstStyle/>
          <a:p>
            <a:r>
              <a:rPr lang="en-GB" dirty="0"/>
              <a:t>Judiciary process</a:t>
            </a:r>
          </a:p>
        </p:txBody>
      </p:sp>
      <p:sp>
        <p:nvSpPr>
          <p:cNvPr id="3" name="Content Placeholder 2">
            <a:extLst>
              <a:ext uri="{FF2B5EF4-FFF2-40B4-BE49-F238E27FC236}">
                <a16:creationId xmlns:a16="http://schemas.microsoft.com/office/drawing/2014/main" id="{E244A825-1306-1F5F-C3AB-BD6BB0C37D46}"/>
              </a:ext>
            </a:extLst>
          </p:cNvPr>
          <p:cNvSpPr>
            <a:spLocks noGrp="1"/>
          </p:cNvSpPr>
          <p:nvPr>
            <p:ph idx="1"/>
          </p:nvPr>
        </p:nvSpPr>
        <p:spPr>
          <a:xfrm>
            <a:off x="550863" y="2677306"/>
            <a:ext cx="4875576" cy="3415519"/>
          </a:xfrm>
        </p:spPr>
        <p:txBody>
          <a:bodyPr/>
          <a:lstStyle/>
          <a:p>
            <a:pPr marL="342900" indent="-342900">
              <a:buFont typeface="Wingdings" panose="05000000000000000000" pitchFamily="2" charset="2"/>
              <a:buChar char="Ø"/>
            </a:pPr>
            <a:r>
              <a:rPr lang="en-GB" dirty="0"/>
              <a:t>In Estonia,  the judiciary system is becoming emptied of human workforce and recently, for crimes where claimed compensation is less than seven thousand euros, Artificial intelligence can determine the culpability of the suspect.  </a:t>
            </a:r>
          </a:p>
          <a:p>
            <a:pPr marL="342900" indent="-342900">
              <a:buFont typeface="Wingdings" panose="05000000000000000000" pitchFamily="2" charset="2"/>
              <a:buChar char="Ø"/>
            </a:pPr>
            <a:r>
              <a:rPr lang="en-GB" dirty="0"/>
              <a:t>In the US, more than 60 jurisdictions use AI to predict the probability of a repeated offence using a machine learning software: COMPAS.</a:t>
            </a:r>
          </a:p>
        </p:txBody>
      </p:sp>
      <p:sp>
        <p:nvSpPr>
          <p:cNvPr id="5" name="Picture Placeholder 4">
            <a:extLst>
              <a:ext uri="{FF2B5EF4-FFF2-40B4-BE49-F238E27FC236}">
                <a16:creationId xmlns:a16="http://schemas.microsoft.com/office/drawing/2014/main" id="{86043623-30DD-F2FE-A255-6A8CC163D5D4}"/>
              </a:ext>
            </a:extLst>
          </p:cNvPr>
          <p:cNvSpPr>
            <a:spLocks noGrp="1"/>
          </p:cNvSpPr>
          <p:nvPr>
            <p:ph type="pic" sz="quarter" idx="14"/>
          </p:nvPr>
        </p:nvSpPr>
        <p:spPr/>
      </p:sp>
      <p:sp>
        <p:nvSpPr>
          <p:cNvPr id="7" name="Date Placeholder 6">
            <a:extLst>
              <a:ext uri="{FF2B5EF4-FFF2-40B4-BE49-F238E27FC236}">
                <a16:creationId xmlns:a16="http://schemas.microsoft.com/office/drawing/2014/main" id="{379D9895-89A2-2758-D96B-8887FC744AC3}"/>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80869A4-179D-9E85-DA0D-CA475EF67CD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6DE0749-D964-71D0-A205-2F0BDBFF80E3}"/>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10" name="Picture Placeholder 7" descr="Digital Data">
            <a:extLst>
              <a:ext uri="{FF2B5EF4-FFF2-40B4-BE49-F238E27FC236}">
                <a16:creationId xmlns:a16="http://schemas.microsoft.com/office/drawing/2014/main" id="{7F6AAF2C-42D5-F143-8541-F2C0C564E91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6386" b="6386"/>
          <a:stretch/>
        </p:blipFill>
        <p:spPr>
          <a:xfrm>
            <a:off x="7316425" y="180402"/>
            <a:ext cx="4875575" cy="4673496"/>
          </a:xfrm>
        </p:spPr>
      </p:pic>
      <p:pic>
        <p:nvPicPr>
          <p:cNvPr id="11" name="Picture Placeholder 11" descr="Data Background">
            <a:extLst>
              <a:ext uri="{FF2B5EF4-FFF2-40B4-BE49-F238E27FC236}">
                <a16:creationId xmlns:a16="http://schemas.microsoft.com/office/drawing/2014/main" id="{0D83B62B-4071-4338-ED58-2F62F8D70A8E}"/>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7450111" y="3354205"/>
            <a:ext cx="4578377" cy="2936875"/>
          </a:xfrm>
        </p:spPr>
      </p:pic>
    </p:spTree>
    <p:extLst>
      <p:ext uri="{BB962C8B-B14F-4D97-AF65-F5344CB8AC3E}">
        <p14:creationId xmlns:p14="http://schemas.microsoft.com/office/powerpoint/2010/main" val="328989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C656-6142-01B6-B83F-C335A3C90A69}"/>
              </a:ext>
            </a:extLst>
          </p:cNvPr>
          <p:cNvSpPr>
            <a:spLocks noGrp="1"/>
          </p:cNvSpPr>
          <p:nvPr>
            <p:ph type="title"/>
          </p:nvPr>
        </p:nvSpPr>
        <p:spPr>
          <a:xfrm>
            <a:off x="550864" y="596392"/>
            <a:ext cx="3565524" cy="1950738"/>
          </a:xfrm>
        </p:spPr>
        <p:txBody>
          <a:bodyPr/>
          <a:lstStyle/>
          <a:p>
            <a:r>
              <a:rPr lang="en-GB" dirty="0"/>
              <a:t>Judiciary process</a:t>
            </a:r>
          </a:p>
        </p:txBody>
      </p:sp>
      <p:sp>
        <p:nvSpPr>
          <p:cNvPr id="3" name="Content Placeholder 2">
            <a:extLst>
              <a:ext uri="{FF2B5EF4-FFF2-40B4-BE49-F238E27FC236}">
                <a16:creationId xmlns:a16="http://schemas.microsoft.com/office/drawing/2014/main" id="{BF3313AB-18BE-BCA3-D0BF-018AA8B4EB02}"/>
              </a:ext>
            </a:extLst>
          </p:cNvPr>
          <p:cNvSpPr>
            <a:spLocks noGrp="1"/>
          </p:cNvSpPr>
          <p:nvPr>
            <p:ph idx="1"/>
          </p:nvPr>
        </p:nvSpPr>
        <p:spPr>
          <a:xfrm>
            <a:off x="550863" y="2677306"/>
            <a:ext cx="7603943" cy="3415519"/>
          </a:xfrm>
        </p:spPr>
        <p:txBody>
          <a:bodyPr/>
          <a:lstStyle/>
          <a:p>
            <a:pPr marL="342900" indent="-342900">
              <a:buFont typeface="Wingdings" panose="05000000000000000000" pitchFamily="2" charset="2"/>
              <a:buChar char="Ø"/>
            </a:pPr>
            <a:r>
              <a:rPr lang="en-GB" dirty="0"/>
              <a:t>The superior court in Los Angeles has a machine learning software called ‘Gina The Avatar’, which enables court users to carry out court transactions without setting foot in a court.</a:t>
            </a:r>
          </a:p>
          <a:p>
            <a:pPr marL="342900" indent="-342900">
              <a:buFont typeface="Wingdings" panose="05000000000000000000" pitchFamily="2" charset="2"/>
              <a:buChar char="Ø"/>
            </a:pPr>
            <a:r>
              <a:rPr lang="en-GB" dirty="0"/>
              <a:t>In the same LA, researchers are currently working on a Jury Chatbot which will leverage features like natural language understanding, Question and Answer maker and translation services. This Chatbot is being built on the Microsoft Cognitive Services Platform.</a:t>
            </a:r>
          </a:p>
        </p:txBody>
      </p:sp>
      <p:sp>
        <p:nvSpPr>
          <p:cNvPr id="4" name="Picture Placeholder 3">
            <a:extLst>
              <a:ext uri="{FF2B5EF4-FFF2-40B4-BE49-F238E27FC236}">
                <a16:creationId xmlns:a16="http://schemas.microsoft.com/office/drawing/2014/main" id="{31135BA4-5AF4-37A9-D84B-3E1003AAAF2B}"/>
              </a:ext>
            </a:extLst>
          </p:cNvPr>
          <p:cNvSpPr>
            <a:spLocks noGrp="1"/>
          </p:cNvSpPr>
          <p:nvPr>
            <p:ph type="pic" sz="quarter" idx="13"/>
          </p:nvPr>
        </p:nvSpPr>
        <p:spPr>
          <a:xfrm>
            <a:off x="8497562" y="1477653"/>
            <a:ext cx="3448558" cy="3448558"/>
          </a:xfrm>
        </p:spPr>
      </p:sp>
      <p:sp>
        <p:nvSpPr>
          <p:cNvPr id="7" name="Date Placeholder 6">
            <a:extLst>
              <a:ext uri="{FF2B5EF4-FFF2-40B4-BE49-F238E27FC236}">
                <a16:creationId xmlns:a16="http://schemas.microsoft.com/office/drawing/2014/main" id="{207F85D2-10F8-AEB5-C417-D9038CE808EF}"/>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1ED069BE-1C98-EE6F-F3A1-37798D0F512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9B1D3B3-BFBA-12F2-8FF0-73477CD57E44}"/>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10" name="Picture Placeholder 11" descr="Data Background">
            <a:extLst>
              <a:ext uri="{FF2B5EF4-FFF2-40B4-BE49-F238E27FC236}">
                <a16:creationId xmlns:a16="http://schemas.microsoft.com/office/drawing/2014/main" id="{AAC00A44-C621-E0C2-F12A-262C90C237A3}"/>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3" y="3324225"/>
            <a:ext cx="2936875" cy="2936875"/>
          </a:xfrm>
        </p:spPr>
      </p:pic>
      <p:pic>
        <p:nvPicPr>
          <p:cNvPr id="11" name="Picture Placeholder 9" descr="Data Points ">
            <a:extLst>
              <a:ext uri="{FF2B5EF4-FFF2-40B4-BE49-F238E27FC236}">
                <a16:creationId xmlns:a16="http://schemas.microsoft.com/office/drawing/2014/main" id="{24670553-037B-9213-7F5D-5786016E432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a:xfrm>
            <a:off x="8274570" y="566737"/>
            <a:ext cx="3917429" cy="4499937"/>
          </a:xfrm>
        </p:spPr>
      </p:pic>
    </p:spTree>
    <p:extLst>
      <p:ext uri="{BB962C8B-B14F-4D97-AF65-F5344CB8AC3E}">
        <p14:creationId xmlns:p14="http://schemas.microsoft.com/office/powerpoint/2010/main" val="11410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14-2BE7-A27B-7D38-55CF7946FF34}"/>
              </a:ext>
            </a:extLst>
          </p:cNvPr>
          <p:cNvSpPr>
            <a:spLocks noGrp="1"/>
          </p:cNvSpPr>
          <p:nvPr>
            <p:ph type="title"/>
          </p:nvPr>
        </p:nvSpPr>
        <p:spPr>
          <a:xfrm>
            <a:off x="550863" y="283353"/>
            <a:ext cx="4965517" cy="2263777"/>
          </a:xfrm>
        </p:spPr>
        <p:txBody>
          <a:bodyPr/>
          <a:lstStyle/>
          <a:p>
            <a:r>
              <a:rPr lang="en-GB" dirty="0"/>
              <a:t>Recommendation Engines</a:t>
            </a:r>
            <a:br>
              <a:rPr lang="en-GB" dirty="0"/>
            </a:br>
            <a:endParaRPr lang="en-GB" dirty="0"/>
          </a:p>
        </p:txBody>
      </p:sp>
      <p:sp>
        <p:nvSpPr>
          <p:cNvPr id="3" name="Content Placeholder 2">
            <a:extLst>
              <a:ext uri="{FF2B5EF4-FFF2-40B4-BE49-F238E27FC236}">
                <a16:creationId xmlns:a16="http://schemas.microsoft.com/office/drawing/2014/main" id="{FFAB4315-B31A-7462-7589-ACA8A8EC6741}"/>
              </a:ext>
            </a:extLst>
          </p:cNvPr>
          <p:cNvSpPr>
            <a:spLocks noGrp="1"/>
          </p:cNvSpPr>
          <p:nvPr>
            <p:ph idx="1"/>
          </p:nvPr>
        </p:nvSpPr>
        <p:spPr>
          <a:xfrm>
            <a:off x="550863" y="2038662"/>
            <a:ext cx="4815616" cy="4054163"/>
          </a:xfrm>
        </p:spPr>
        <p:txBody>
          <a:bodyPr/>
          <a:lstStyle/>
          <a:p>
            <a:pPr marL="342900" indent="-342900">
              <a:buFont typeface="Wingdings" panose="05000000000000000000" pitchFamily="2" charset="2"/>
              <a:buChar char="Ø"/>
            </a:pPr>
            <a:r>
              <a:rPr lang="en-GB" dirty="0"/>
              <a:t>This is a benign use of machine learning and it already affects our decision making daily like Netflix, YouTube, Amazon. With the aid of machine learning, our choices of what to series to watch or what items to purchase are subtly or overtly introduced to us daily.</a:t>
            </a:r>
          </a:p>
          <a:p>
            <a:pPr marL="342900" indent="-342900">
              <a:buFont typeface="Wingdings" panose="05000000000000000000" pitchFamily="2" charset="2"/>
              <a:buChar char="Ø"/>
            </a:pPr>
            <a:r>
              <a:rPr lang="en-GB" dirty="0"/>
              <a:t>Siri is a machine learning speech recognition software which uses deep learning algorithm by which we talk to the internet.</a:t>
            </a:r>
          </a:p>
        </p:txBody>
      </p:sp>
      <p:sp>
        <p:nvSpPr>
          <p:cNvPr id="4" name="Picture Placeholder 3">
            <a:extLst>
              <a:ext uri="{FF2B5EF4-FFF2-40B4-BE49-F238E27FC236}">
                <a16:creationId xmlns:a16="http://schemas.microsoft.com/office/drawing/2014/main" id="{ACCA8A28-C4CC-71AF-47B5-09FE4E4C59E5}"/>
              </a:ext>
            </a:extLst>
          </p:cNvPr>
          <p:cNvSpPr>
            <a:spLocks noGrp="1"/>
          </p:cNvSpPr>
          <p:nvPr>
            <p:ph type="pic" sz="quarter" idx="13"/>
          </p:nvPr>
        </p:nvSpPr>
        <p:spPr>
          <a:xfrm>
            <a:off x="8579930" y="1550276"/>
            <a:ext cx="3448558" cy="3448558"/>
          </a:xfrm>
        </p:spPr>
      </p:sp>
      <p:sp>
        <p:nvSpPr>
          <p:cNvPr id="7" name="Date Placeholder 6">
            <a:extLst>
              <a:ext uri="{FF2B5EF4-FFF2-40B4-BE49-F238E27FC236}">
                <a16:creationId xmlns:a16="http://schemas.microsoft.com/office/drawing/2014/main" id="{B4FD717F-F4A0-4DC2-21CC-F1A320EE4F75}"/>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756F7262-640F-A8D0-D7E7-C10A3C439622}"/>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27C2FA44-6F5E-9B53-BE91-FBDFDD9DA97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0" name="Picture Placeholder 9" descr="Data Points ">
            <a:extLst>
              <a:ext uri="{FF2B5EF4-FFF2-40B4-BE49-F238E27FC236}">
                <a16:creationId xmlns:a16="http://schemas.microsoft.com/office/drawing/2014/main" id="{723A0F70-C500-3EDB-73FA-8B5FCAEDF86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t="134" b="134"/>
          <a:stretch/>
        </p:blipFill>
        <p:spPr>
          <a:xfrm>
            <a:off x="8139659" y="566738"/>
            <a:ext cx="4052341" cy="4432096"/>
          </a:xfrm>
        </p:spPr>
      </p:pic>
      <p:pic>
        <p:nvPicPr>
          <p:cNvPr id="11" name="Picture Placeholder 11" descr="Data Background">
            <a:extLst>
              <a:ext uri="{FF2B5EF4-FFF2-40B4-BE49-F238E27FC236}">
                <a16:creationId xmlns:a16="http://schemas.microsoft.com/office/drawing/2014/main" id="{D5CD5D29-C56E-20A1-9F62-EBA3890310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304551" y="3354388"/>
            <a:ext cx="3723937" cy="2936875"/>
          </a:xfrm>
        </p:spPr>
      </p:pic>
    </p:spTree>
    <p:extLst>
      <p:ext uri="{BB962C8B-B14F-4D97-AF65-F5344CB8AC3E}">
        <p14:creationId xmlns:p14="http://schemas.microsoft.com/office/powerpoint/2010/main" val="242756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D36B-787D-502C-7DBB-CAD815F43FBF}"/>
              </a:ext>
            </a:extLst>
          </p:cNvPr>
          <p:cNvSpPr>
            <a:spLocks noGrp="1"/>
          </p:cNvSpPr>
          <p:nvPr>
            <p:ph type="title"/>
          </p:nvPr>
        </p:nvSpPr>
        <p:spPr>
          <a:xfrm>
            <a:off x="550863" y="71736"/>
            <a:ext cx="3565524" cy="1997855"/>
          </a:xfrm>
        </p:spPr>
        <p:txBody>
          <a:bodyPr/>
          <a:lstStyle/>
          <a:p>
            <a:r>
              <a:rPr lang="en-GB" dirty="0"/>
              <a:t>Combating Crime</a:t>
            </a:r>
          </a:p>
        </p:txBody>
      </p:sp>
      <p:sp>
        <p:nvSpPr>
          <p:cNvPr id="3" name="Content Placeholder 2">
            <a:extLst>
              <a:ext uri="{FF2B5EF4-FFF2-40B4-BE49-F238E27FC236}">
                <a16:creationId xmlns:a16="http://schemas.microsoft.com/office/drawing/2014/main" id="{22A115F7-2DC0-7EAC-9C2E-5657D5AF5B7A}"/>
              </a:ext>
            </a:extLst>
          </p:cNvPr>
          <p:cNvSpPr>
            <a:spLocks noGrp="1"/>
          </p:cNvSpPr>
          <p:nvPr>
            <p:ph idx="1"/>
          </p:nvPr>
        </p:nvSpPr>
        <p:spPr>
          <a:xfrm>
            <a:off x="333800" y="2069591"/>
            <a:ext cx="4658065" cy="4192018"/>
          </a:xfrm>
        </p:spPr>
        <p:txBody>
          <a:bodyPr/>
          <a:lstStyle/>
          <a:p>
            <a:pPr marL="342900" indent="-342900">
              <a:buFont typeface="Wingdings" panose="05000000000000000000" pitchFamily="2" charset="2"/>
              <a:buChar char="Ø"/>
            </a:pPr>
            <a:r>
              <a:rPr lang="en-GB" dirty="0"/>
              <a:t>CRUSH(Crime Reduction Using Historical Data) is a machine learning algorithm designed to use predictive analysis of historical data to reduce crime in a specific area. There was pilot project launched in Memphis, Tennessee, 2005, by IBM. Basically, historical data of where crimes had been committed in the past was used to predict potential crimes, thus reducing crime rate. It has raised concerns with civil right groups when it comes to ethical issues, but it is still very much in use till today, not just overtly. </a:t>
            </a:r>
          </a:p>
        </p:txBody>
      </p:sp>
      <p:sp>
        <p:nvSpPr>
          <p:cNvPr id="4" name="Picture Placeholder 3">
            <a:extLst>
              <a:ext uri="{FF2B5EF4-FFF2-40B4-BE49-F238E27FC236}">
                <a16:creationId xmlns:a16="http://schemas.microsoft.com/office/drawing/2014/main" id="{6E503171-602D-3DAD-22D8-D4437228E2AE}"/>
              </a:ext>
            </a:extLst>
          </p:cNvPr>
          <p:cNvSpPr>
            <a:spLocks noGrp="1"/>
          </p:cNvSpPr>
          <p:nvPr>
            <p:ph type="pic" sz="quarter" idx="13"/>
          </p:nvPr>
        </p:nvSpPr>
        <p:spPr>
          <a:xfrm>
            <a:off x="8579930" y="1600454"/>
            <a:ext cx="3448558" cy="3448558"/>
          </a:xfrm>
        </p:spPr>
      </p:sp>
      <p:sp>
        <p:nvSpPr>
          <p:cNvPr id="7" name="Date Placeholder 6">
            <a:extLst>
              <a:ext uri="{FF2B5EF4-FFF2-40B4-BE49-F238E27FC236}">
                <a16:creationId xmlns:a16="http://schemas.microsoft.com/office/drawing/2014/main" id="{E0D9CC3B-2870-0054-D082-D3E58080B295}"/>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A365E7A6-7B46-DF4E-954F-3DE74E7265C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4C132D4-94F3-876A-185F-F449F47E5FF6}"/>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10" name="Picture Placeholder 11" descr="Data Background">
            <a:extLst>
              <a:ext uri="{FF2B5EF4-FFF2-40B4-BE49-F238E27FC236}">
                <a16:creationId xmlns:a16="http://schemas.microsoft.com/office/drawing/2014/main" id="{2B4CC008-F09B-5E0E-8671-FCA5B553D7B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7801515" y="1403091"/>
            <a:ext cx="4294695" cy="3330704"/>
          </a:xfrm>
        </p:spPr>
      </p:pic>
      <p:pic>
        <p:nvPicPr>
          <p:cNvPr id="11" name="Picture Placeholder 7" descr="Digital Data">
            <a:extLst>
              <a:ext uri="{FF2B5EF4-FFF2-40B4-BE49-F238E27FC236}">
                <a16:creationId xmlns:a16="http://schemas.microsoft.com/office/drawing/2014/main" id="{E5823437-BECC-9D34-2757-F3DE00A05A2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132430" y="2599145"/>
            <a:ext cx="3963780" cy="3592850"/>
          </a:xfrm>
        </p:spPr>
      </p:pic>
    </p:spTree>
    <p:extLst>
      <p:ext uri="{BB962C8B-B14F-4D97-AF65-F5344CB8AC3E}">
        <p14:creationId xmlns:p14="http://schemas.microsoft.com/office/powerpoint/2010/main" val="308823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642610" y="3957403"/>
            <a:ext cx="7841213" cy="2703697"/>
          </a:xfrm>
        </p:spPr>
        <p:txBody>
          <a:bodyPr>
            <a:normAutofit/>
          </a:bodyPr>
          <a:lstStyle/>
          <a:p>
            <a:r>
              <a:rPr lang="en-US" dirty="0"/>
              <a:t>Human decisions are no longer just about what we think alone, it is now about predictions of what we would think or do considering that daily, we use search engines and ‘talk’ to Siri and make purchases based on suggestions on amazon.  Machine learning models have direct and indirect influence on our decisions and more of this will happen as machine learning models are trained to have better accuracies and outputs. There are advances in machine learning model applications in all spheres of life that proves this  point.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799924" y="3825441"/>
            <a:ext cx="7841213" cy="2703697"/>
          </a:xfrm>
        </p:spPr>
        <p:txBody>
          <a:bodyPr>
            <a:normAutofit fontScale="92500" lnSpcReduction="20000"/>
          </a:bodyPr>
          <a:lstStyle/>
          <a:p>
            <a:r>
              <a:rPr lang="en-GB" dirty="0">
                <a:hlinkClick r:id="rId4"/>
              </a:rPr>
              <a:t>Using Artificial Intelligence in Judiciary: It's already more than You Think (techlawdialogue.net)</a:t>
            </a:r>
            <a:endParaRPr lang="en-GB" dirty="0"/>
          </a:p>
          <a:p>
            <a:r>
              <a:rPr lang="en-GB" dirty="0">
                <a:hlinkClick r:id="rId5"/>
              </a:rPr>
              <a:t>The impact of artificial intelligence on human society and bioethics - PMC (nih.gov)</a:t>
            </a:r>
            <a:endParaRPr lang="en-GB" dirty="0"/>
          </a:p>
          <a:p>
            <a:r>
              <a:rPr lang="en-GB" dirty="0">
                <a:hlinkClick r:id="rId6"/>
              </a:rPr>
              <a:t>How does machine learning affect your everyday life? (phrasee.co)</a:t>
            </a:r>
            <a:endParaRPr lang="en-GB" dirty="0"/>
          </a:p>
          <a:p>
            <a:r>
              <a:rPr lang="en-GB" dirty="0">
                <a:hlinkClick r:id="rId7"/>
              </a:rPr>
              <a:t>Machine Learning for Decision Making | by Emily Glassberg Sands | </a:t>
            </a:r>
            <a:r>
              <a:rPr lang="en-GB" dirty="0" err="1">
                <a:hlinkClick r:id="rId7"/>
              </a:rPr>
              <a:t>Teconomics</a:t>
            </a:r>
            <a:r>
              <a:rPr lang="en-GB" dirty="0">
                <a:hlinkClick r:id="rId7"/>
              </a:rPr>
              <a:t> | Medium</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4573266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66098839E487419BAC02FCA359BA11" ma:contentTypeVersion="2" ma:contentTypeDescription="Create a new document." ma:contentTypeScope="" ma:versionID="b4b2214512c51440de45d160fa02bb22">
  <xsd:schema xmlns:xsd="http://www.w3.org/2001/XMLSchema" xmlns:xs="http://www.w3.org/2001/XMLSchema" xmlns:p="http://schemas.microsoft.com/office/2006/metadata/properties" xmlns:ns2="102e30ce-c52b-4e3e-b990-c03d8b57a8d3" targetNamespace="http://schemas.microsoft.com/office/2006/metadata/properties" ma:root="true" ma:fieldsID="1ef824f4058e6349e834d32e661491c3" ns2:_="">
    <xsd:import namespace="102e30ce-c52b-4e3e-b990-c03d8b57a8d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2e30ce-c52b-4e3e-b990-c03d8b57a8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0345E5E-EC30-4EE1-ADCD-C99768A3E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2e30ce-c52b-4e3e-b990-c03d8b57a8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{8FFA8CD9-B43A-40E8-81FF-FC0A26462F3F}tf33713516_win32</Template>
  <TotalTime>70</TotalTime>
  <Words>576</Words>
  <Application>Microsoft Office PowerPoint</Application>
  <PresentationFormat>Widescreen</PresentationFormat>
  <Paragraphs>47</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3DFloatVTI</vt:lpstr>
      <vt:lpstr>How does machine learning affect human decision?</vt:lpstr>
      <vt:lpstr>Machine Learning affects human decision in several areas, and this includes: </vt:lpstr>
      <vt:lpstr>Judiciary process</vt:lpstr>
      <vt:lpstr>Judiciary process</vt:lpstr>
      <vt:lpstr>Recommendation Engines </vt:lpstr>
      <vt:lpstr>Combating Crime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machine learning affect human decision?</dc:title>
  <dc:creator>toyin bejide</dc:creator>
  <cp:lastModifiedBy>toyin bejide</cp:lastModifiedBy>
  <cp:revision>11</cp:revision>
  <dcterms:created xsi:type="dcterms:W3CDTF">2022-06-20T17:38:46Z</dcterms:created>
  <dcterms:modified xsi:type="dcterms:W3CDTF">2023-08-27T19:28:11Z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0x0101000666098839E487419BAC02FCA359BA11</vt:lpwstr>
  </property>
</Properties>
</file>