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7" r:id="rId2"/>
    <p:sldId id="258" r:id="rId3"/>
    <p:sldId id="263" r:id="rId4"/>
    <p:sldId id="271" r:id="rId5"/>
    <p:sldId id="272" r:id="rId6"/>
    <p:sldId id="273" r:id="rId7"/>
    <p:sldId id="266" r:id="rId8"/>
    <p:sldId id="261" r:id="rId9"/>
    <p:sldId id="265" r:id="rId10"/>
    <p:sldId id="264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03F8-5B0D-47D5-88C0-42A00CE5701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9967-7571-4CEA-81FE-C63ADF37707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03F8-5B0D-47D5-88C0-42A00CE5701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9967-7571-4CEA-81FE-C63ADF37707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03F8-5B0D-47D5-88C0-42A00CE5701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9967-7571-4CEA-81FE-C63ADF3770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03F8-5B0D-47D5-88C0-42A00CE5701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199967-7571-4CEA-81FE-C63ADF377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03F8-5B0D-47D5-88C0-42A00CE5701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199967-7571-4CEA-81FE-C63ADF3770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6" r:id="rId2"/>
    <p:sldLayoutId id="2147483674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D212-9AE0-4B8C-BECF-B81595DF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614" y="887569"/>
            <a:ext cx="10493151" cy="2541431"/>
          </a:xfrm>
        </p:spPr>
        <p:txBody>
          <a:bodyPr>
            <a:noAutofit/>
          </a:bodyPr>
          <a:lstStyle/>
          <a:p>
            <a:r>
              <a:rPr lang="en-US" sz="6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41A73-16B5-415F-A567-8E5E5BF3B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/>
              <a:t>Ayyub Jose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5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AD76EC-C583-4EA8-93B2-82E2620D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D3C83-F366-4356-8458-AFC7DD3D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 dirty="0"/>
              <a:t>Decision Tree</a:t>
            </a:r>
          </a:p>
          <a:p>
            <a:pPr marL="0"/>
            <a:r>
              <a:rPr lang="en-US" sz="1900" dirty="0"/>
              <a:t>This method yielded the least accurate results in the confusion matrix</a:t>
            </a:r>
          </a:p>
          <a:p>
            <a:pPr marL="0"/>
            <a:r>
              <a:rPr lang="en-US" sz="1900" dirty="0"/>
              <a:t>The worst accuracy when dealing with the Malignant class</a:t>
            </a:r>
          </a:p>
          <a:p>
            <a:pPr marL="0"/>
            <a:r>
              <a:rPr lang="en-US" sz="1900" dirty="0"/>
              <a:t>The Analysis yielded an accuracy of 90%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B5FB0-F177-4282-B4FC-E0B9E79F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643543"/>
            <a:ext cx="4960443" cy="21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86331F-4A0C-43CF-A61C-D7C8914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48" y="1288612"/>
            <a:ext cx="9603275" cy="1049235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DD889-5B4C-4D8A-B5CA-A2A5F425F3BC}"/>
              </a:ext>
            </a:extLst>
          </p:cNvPr>
          <p:cNvSpPr txBox="1"/>
          <p:nvPr/>
        </p:nvSpPr>
        <p:spPr>
          <a:xfrm>
            <a:off x="1400948" y="2253871"/>
            <a:ext cx="9603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SVM and Naïve Bayes Model yield similar results but SVM model yielding higher accuracy with more data </a:t>
            </a:r>
          </a:p>
          <a:p>
            <a:endParaRPr lang="en-US" dirty="0"/>
          </a:p>
          <a:p>
            <a:r>
              <a:rPr lang="en-US" dirty="0"/>
              <a:t>I would recommend </a:t>
            </a:r>
            <a:r>
              <a:rPr lang="en-US" dirty="0" err="1"/>
              <a:t>Mr</a:t>
            </a:r>
            <a:r>
              <a:rPr lang="en-US" dirty="0"/>
              <a:t> John use SVM use this for his analysis</a:t>
            </a:r>
          </a:p>
          <a:p>
            <a:endParaRPr lang="en-US" dirty="0"/>
          </a:p>
          <a:p>
            <a:r>
              <a:rPr lang="en-US" dirty="0"/>
              <a:t>SVM works relatively well when there is a clear margin of separation between classes. In this dataset we have two clear distinct classes</a:t>
            </a:r>
          </a:p>
          <a:p>
            <a:endParaRPr lang="en-US" dirty="0"/>
          </a:p>
          <a:p>
            <a:r>
              <a:rPr lang="en-US" dirty="0"/>
              <a:t>When the data set size was increased , the SVM maintained its high accuracy while the Naïve Bayes model did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42079-67D4-4126-AB0E-125534C30C03}"/>
              </a:ext>
            </a:extLst>
          </p:cNvPr>
          <p:cNvSpPr txBox="1"/>
          <p:nvPr/>
        </p:nvSpPr>
        <p:spPr>
          <a:xfrm>
            <a:off x="1187777" y="2337847"/>
            <a:ext cx="10290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Implementing a 'unity-based normalization’ could increase or accuracy. This seeks to turn all the columns to a 0-1 range. This will allow a proper foundation for our prediction model.</a:t>
            </a:r>
          </a:p>
          <a:p>
            <a:endParaRPr lang="en-US" dirty="0">
              <a:latin typeface="Inter"/>
            </a:endParaRPr>
          </a:p>
          <a:p>
            <a:r>
              <a:rPr lang="en-US" dirty="0">
                <a:latin typeface="Inter"/>
              </a:rPr>
              <a:t>More data does not mean more performance, removing some unnecessary data sets can improve our model</a:t>
            </a:r>
          </a:p>
          <a:p>
            <a:endParaRPr lang="en-US" dirty="0">
              <a:latin typeface="Inter"/>
            </a:endParaRPr>
          </a:p>
          <a:p>
            <a:r>
              <a:rPr lang="en-US" dirty="0">
                <a:latin typeface="Inter"/>
              </a:rPr>
              <a:t>Model Can be improved using “Grid Search”</a:t>
            </a:r>
          </a:p>
          <a:p>
            <a:endParaRPr lang="en-US" dirty="0">
              <a:latin typeface="Inter"/>
            </a:endParaRPr>
          </a:p>
          <a:p>
            <a:r>
              <a:rPr lang="en-US" dirty="0">
                <a:latin typeface="Inter"/>
              </a:rPr>
              <a:t>Basically, Grid Search is a process to find the best parameters to our model, making him performs better. This process consists in trying a set of small or big number of parameters to find the best.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56FB3F5-C1C8-4964-9629-7C623C2A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48" y="1288612"/>
            <a:ext cx="9603275" cy="1049235"/>
          </a:xfrm>
        </p:spPr>
        <p:txBody>
          <a:bodyPr/>
          <a:lstStyle/>
          <a:p>
            <a:r>
              <a:rPr lang="en-US" dirty="0"/>
              <a:t>IMPROVING THE MODEL</a:t>
            </a:r>
          </a:p>
        </p:txBody>
      </p:sp>
    </p:spTree>
    <p:extLst>
      <p:ext uri="{BB962C8B-B14F-4D97-AF65-F5344CB8AC3E}">
        <p14:creationId xmlns:p14="http://schemas.microsoft.com/office/powerpoint/2010/main" val="42420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3F7A-6AB1-4C37-A5C8-2F7397EB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Ask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7A4CF86A-798E-4F45-A37D-D7767608580D}"/>
              </a:ext>
            </a:extLst>
          </p:cNvPr>
          <p:cNvSpPr txBox="1"/>
          <p:nvPr/>
        </p:nvSpPr>
        <p:spPr>
          <a:xfrm>
            <a:off x="4705594" y="1240077"/>
            <a:ext cx="6034827" cy="491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Looking into three Algorithms in predictive modelling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Analyzing </a:t>
            </a:r>
            <a:r>
              <a:rPr lang="en-US" b="1" dirty="0"/>
              <a:t>Illness</a:t>
            </a:r>
            <a:r>
              <a:rPr lang="en-US" dirty="0"/>
              <a:t> dataset and predicting if tumor is </a:t>
            </a:r>
            <a:r>
              <a:rPr lang="en-US" b="1" dirty="0"/>
              <a:t>benign</a:t>
            </a:r>
            <a:r>
              <a:rPr lang="en-US" dirty="0"/>
              <a:t> of </a:t>
            </a:r>
            <a:r>
              <a:rPr lang="en-US" b="1" dirty="0"/>
              <a:t>malignant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Analyzing algorithms and comparing results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Understanding which algorithm yielded best results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Identifying insights gained from findings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Recommendation and Justification on which model should be selected</a:t>
            </a:r>
          </a:p>
        </p:txBody>
      </p:sp>
    </p:spTree>
    <p:extLst>
      <p:ext uri="{BB962C8B-B14F-4D97-AF65-F5344CB8AC3E}">
        <p14:creationId xmlns:p14="http://schemas.microsoft.com/office/powerpoint/2010/main" val="51495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DC4E-FAC1-45E3-AAD7-8487C78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058C-4EA2-4A43-88E9-67A58D06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indent="-228600" defTabSz="914400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Three different algorithm will be tested against the data set</a:t>
            </a:r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Support Vector Machines</a:t>
            </a:r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  <a:endParaRPr lang="en-US" b="0" i="0" dirty="0"/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5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A224-011D-48AB-9FEE-79B7A08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5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8FE78-5656-46CA-8C7F-94FFEE2BFAC0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/>
              <a:t>Support Vector Machine” (SVM) is a supervised </a:t>
            </a:r>
            <a:r>
              <a:rPr lang="en-US" sz="1400" b="0" i="0" u="sng" dirty="0"/>
              <a:t>machine learning algorithm</a:t>
            </a:r>
            <a:r>
              <a:rPr lang="en-US" sz="1400" b="0" i="0" dirty="0"/>
              <a:t> which can be used for both classification or regression challenges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400" b="0" i="0" dirty="0"/>
              <a:t>Advantages</a:t>
            </a:r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SVM works relatively well when there is a clear margin of separation between classes.</a:t>
            </a:r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SVM is more effective in high dimensional spaces.</a:t>
            </a:r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SVM is effective in cases where the number of dimensions is greater than the number of samples.</a:t>
            </a:r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SVM is relatively memory efficient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b="0" i="0" dirty="0"/>
          </a:p>
        </p:txBody>
      </p:sp>
      <p:pic>
        <p:nvPicPr>
          <p:cNvPr id="2050" name="Picture 2" descr="SVM_1">
            <a:extLst>
              <a:ext uri="{FF2B5EF4-FFF2-40B4-BE49-F238E27FC236}">
                <a16:creationId xmlns:a16="http://schemas.microsoft.com/office/drawing/2014/main" id="{982C1F38-188F-487B-AD21-7BAFE5C7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0381" y="2015734"/>
            <a:ext cx="482850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6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DC4E-FAC1-45E3-AAD7-8487C78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Naive Bayes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A1414-D3D9-4295-AD25-1B59611590AC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0" i="0" dirty="0"/>
              <a:t>The Naive Bayes classifier assumes that the presence of a particular feature in a class is unrelated to the presence of any other feature.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500" dirty="0"/>
              <a:t>Advantages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It is simple and easy to implement.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It doesn't require as much training data.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It handles both continuous and discrete data.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It is highly scalable with the number of predictors and data points.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0" i="0" dirty="0"/>
          </a:p>
        </p:txBody>
      </p:sp>
      <p:pic>
        <p:nvPicPr>
          <p:cNvPr id="1026" name="Picture 2" descr="naive bayes, bayes theorem">
            <a:extLst>
              <a:ext uri="{FF2B5EF4-FFF2-40B4-BE49-F238E27FC236}">
                <a16:creationId xmlns:a16="http://schemas.microsoft.com/office/drawing/2014/main" id="{6513C988-D998-4423-9DBE-C93A838D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19047"/>
            <a:ext cx="4960443" cy="284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3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DC4E-FAC1-45E3-AAD7-8487C78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A1414-D3D9-4295-AD25-1B59611590AC}"/>
              </a:ext>
            </a:extLst>
          </p:cNvPr>
          <p:cNvSpPr txBox="1"/>
          <p:nvPr/>
        </p:nvSpPr>
        <p:spPr>
          <a:xfrm>
            <a:off x="145157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Decision Tree solves the problem of machine learning by transforming the data into a tree representation. Each internal node of the tree representation denotes an attribute, and each leaf node denotes a class label.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algn="ctr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300" dirty="0"/>
              <a:t>Advantages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Compared to other algorithms decision trees requires less effort for data preparation during pre-processing.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A decision tree does not require normalization of data.</a:t>
            </a:r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11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300" dirty="0"/>
              <a:t>A decision tree does not require scaling of data as well.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300" b="0" i="0" dirty="0"/>
          </a:p>
        </p:txBody>
      </p:sp>
      <p:pic>
        <p:nvPicPr>
          <p:cNvPr id="3" name="Picture 2" descr="Machine Learning Decision Tree Classification Algorithm - Javatpoint">
            <a:extLst>
              <a:ext uri="{FF2B5EF4-FFF2-40B4-BE49-F238E27FC236}">
                <a16:creationId xmlns:a16="http://schemas.microsoft.com/office/drawing/2014/main" id="{0C3C1FCD-1182-472C-9AE9-1649342D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87559"/>
            <a:ext cx="4960443" cy="33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D2F891-20C0-42F3-AB89-6E9D02F4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31EF-4300-454A-A921-3E6D433937E8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Strong overlap between classes in the central area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 only contains two data types, floats and categorical data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Strong correlated between some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1EC1C-B05C-45EA-8057-FC2732E9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25403"/>
            <a:ext cx="4960442" cy="3621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1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2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AD76EC-C583-4EA8-93B2-82E2620D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Understanding the 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D3C83-F366-4356-8458-AFC7DD3D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 dirty="0"/>
              <a:t>SVM</a:t>
            </a:r>
          </a:p>
          <a:p>
            <a:pPr marL="0"/>
            <a:r>
              <a:rPr lang="en-US" sz="1900" dirty="0"/>
              <a:t>This method yielded the most accurate results in the confusion matrix</a:t>
            </a:r>
          </a:p>
          <a:p>
            <a:pPr marL="0"/>
            <a:r>
              <a:rPr lang="en-US" sz="1900" dirty="0"/>
              <a:t>This model had higher precision when dealing with the benign classification</a:t>
            </a:r>
          </a:p>
          <a:p>
            <a:pPr marL="0"/>
            <a:r>
              <a:rPr lang="en-US" sz="1900" dirty="0"/>
              <a:t>The Analysis yielded an accuracy of 96%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468742-DEF7-4EBB-851D-EB168740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618740"/>
            <a:ext cx="4960443" cy="2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AD76EC-C583-4EA8-93B2-82E2620D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Understanding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D3C83-F366-4356-8458-AFC7DD3D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1625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900" dirty="0" err="1"/>
              <a:t>Niave</a:t>
            </a:r>
            <a:r>
              <a:rPr lang="en-US" sz="1900" dirty="0"/>
              <a:t> Bayes</a:t>
            </a:r>
          </a:p>
          <a:p>
            <a:pPr marL="0"/>
            <a:r>
              <a:rPr lang="en-US" sz="1900" dirty="0"/>
              <a:t>This method yielded accurate results in the confusion matrix</a:t>
            </a:r>
          </a:p>
          <a:p>
            <a:pPr marL="0"/>
            <a:r>
              <a:rPr lang="en-US" sz="1900" dirty="0"/>
              <a:t>This model had higher precision when dealing with the benign classification</a:t>
            </a:r>
          </a:p>
          <a:p>
            <a:pPr marL="0"/>
            <a:r>
              <a:rPr lang="en-US" sz="1900" dirty="0"/>
              <a:t>The Analysis yielded an accuracy of 95%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DE70BC-D072-4567-A2B5-9F5A897A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631141"/>
            <a:ext cx="4960443" cy="22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33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591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Inter</vt:lpstr>
      <vt:lpstr>Gallery</vt:lpstr>
      <vt:lpstr>FINAL PROJECT</vt:lpstr>
      <vt:lpstr>The Ask</vt:lpstr>
      <vt:lpstr>The Methodology</vt:lpstr>
      <vt:lpstr>SVM</vt:lpstr>
      <vt:lpstr>Naive Bayes algorithm</vt:lpstr>
      <vt:lpstr>Decision tree algorithm</vt:lpstr>
      <vt:lpstr>Understanding the dataset</vt:lpstr>
      <vt:lpstr>Understanding the Dataset</vt:lpstr>
      <vt:lpstr>Understanding the Dataset</vt:lpstr>
      <vt:lpstr>Understanding the Dataset</vt:lpstr>
      <vt:lpstr>Recommendation</vt:lpstr>
      <vt:lpstr>IMPROVING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Ayyub Jose</dc:creator>
  <cp:lastModifiedBy>Ayyub Jose</cp:lastModifiedBy>
  <cp:revision>24</cp:revision>
  <dcterms:created xsi:type="dcterms:W3CDTF">2021-04-13T15:04:08Z</dcterms:created>
  <dcterms:modified xsi:type="dcterms:W3CDTF">2021-07-29T20:49:29Z</dcterms:modified>
</cp:coreProperties>
</file>