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051E7B-E9EC-4FA5-BA22-ABA15A9459ED}" type="datetimeFigureOut">
              <a:rPr lang="ru-RU" smtClean="0"/>
              <a:t>14.08.2025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044EE-8CF6-41E4-8E52-E4C023F615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0664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439E1B-120D-439D-B2CA-373285169738}" type="datetimeFigureOut">
              <a:rPr lang="ru-RU" smtClean="0"/>
              <a:t>14.08.2025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312E1E-086A-48CF-AEEE-F1FB3463CF0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439E1B-120D-439D-B2CA-373285169738}" type="datetimeFigureOut">
              <a:rPr lang="ru-RU" smtClean="0"/>
              <a:t>14.08.2025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312E1E-086A-48CF-AEEE-F1FB3463CF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439E1B-120D-439D-B2CA-373285169738}" type="datetimeFigureOut">
              <a:rPr lang="ru-RU" smtClean="0"/>
              <a:t>14.08.2025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312E1E-086A-48CF-AEEE-F1FB3463CF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439E1B-120D-439D-B2CA-373285169738}" type="datetimeFigureOut">
              <a:rPr lang="ru-RU" smtClean="0"/>
              <a:t>14.08.2025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312E1E-086A-48CF-AEEE-F1FB3463CF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439E1B-120D-439D-B2CA-373285169738}" type="datetimeFigureOut">
              <a:rPr lang="ru-RU" smtClean="0"/>
              <a:t>14.08.2025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312E1E-086A-48CF-AEEE-F1FB3463CF0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439E1B-120D-439D-B2CA-373285169738}" type="datetimeFigureOut">
              <a:rPr lang="ru-RU" smtClean="0"/>
              <a:t>14.08.2025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312E1E-086A-48CF-AEEE-F1FB3463CF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439E1B-120D-439D-B2CA-373285169738}" type="datetimeFigureOut">
              <a:rPr lang="ru-RU" smtClean="0"/>
              <a:t>14.08.2025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312E1E-086A-48CF-AEEE-F1FB3463CF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439E1B-120D-439D-B2CA-373285169738}" type="datetimeFigureOut">
              <a:rPr lang="ru-RU" smtClean="0"/>
              <a:t>14.08.2025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312E1E-086A-48CF-AEEE-F1FB3463CF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439E1B-120D-439D-B2CA-373285169738}" type="datetimeFigureOut">
              <a:rPr lang="ru-RU" smtClean="0"/>
              <a:t>14.08.2025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312E1E-086A-48CF-AEEE-F1FB3463CF0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439E1B-120D-439D-B2CA-373285169738}" type="datetimeFigureOut">
              <a:rPr lang="ru-RU" smtClean="0"/>
              <a:t>14.08.2025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312E1E-086A-48CF-AEEE-F1FB3463CF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439E1B-120D-439D-B2CA-373285169738}" type="datetimeFigureOut">
              <a:rPr lang="ru-RU" smtClean="0"/>
              <a:t>14.08.2025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312E1E-086A-48CF-AEEE-F1FB3463CF0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8439E1B-120D-439D-B2CA-373285169738}" type="datetimeFigureOut">
              <a:rPr lang="ru-RU" smtClean="0"/>
              <a:t>14.08.2025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B312E1E-086A-48CF-AEEE-F1FB3463CF00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772400" cy="1470025"/>
          </a:xfrm>
        </p:spPr>
        <p:txBody>
          <a:bodyPr/>
          <a:lstStyle/>
          <a:p>
            <a:r>
              <a:rPr lang="ru-RU" b="1" dirty="0">
                <a:solidFill>
                  <a:schemeClr val="accent5"/>
                </a:solidFill>
              </a:rPr>
              <a:t>Введение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1988840"/>
            <a:ext cx="7160840" cy="3024336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ru-RU" b="1" dirty="0">
                <a:solidFill>
                  <a:schemeClr val="accent1"/>
                </a:solidFill>
              </a:rPr>
              <a:t>Название проекта</a:t>
            </a:r>
            <a:r>
              <a:rPr lang="ru-RU" b="1" dirty="0">
                <a:solidFill>
                  <a:schemeClr val="tx1"/>
                </a:solidFill>
              </a:rPr>
              <a:t>: </a:t>
            </a:r>
            <a:r>
              <a:rPr lang="ru-RU" b="1" dirty="0" err="1">
                <a:solidFill>
                  <a:schemeClr val="tx1"/>
                </a:solidFill>
              </a:rPr>
              <a:t>Booking</a:t>
            </a:r>
            <a:r>
              <a:rPr lang="ru-RU" b="1" dirty="0">
                <a:solidFill>
                  <a:schemeClr val="tx1"/>
                </a:solidFill>
              </a:rPr>
              <a:t> приложение</a:t>
            </a:r>
            <a:br>
              <a:rPr lang="ru-RU" b="1" dirty="0">
                <a:solidFill>
                  <a:schemeClr val="tx1"/>
                </a:solidFill>
              </a:rPr>
            </a:br>
            <a:r>
              <a:rPr lang="ru-RU" b="1" dirty="0">
                <a:solidFill>
                  <a:schemeClr val="tx1"/>
                </a:solidFill>
              </a:rPr>
              <a:t/>
            </a:r>
            <a:br>
              <a:rPr lang="ru-RU" b="1" dirty="0">
                <a:solidFill>
                  <a:schemeClr val="tx1"/>
                </a:solidFill>
              </a:rPr>
            </a:br>
            <a:endParaRPr lang="ru-RU" b="1" dirty="0">
              <a:solidFill>
                <a:schemeClr val="tx1"/>
              </a:solidFill>
            </a:endParaRPr>
          </a:p>
          <a:p>
            <a:pPr fontAlgn="base"/>
            <a:r>
              <a:rPr lang="ru-RU" b="1" dirty="0">
                <a:solidFill>
                  <a:schemeClr val="accent1"/>
                </a:solidFill>
              </a:rPr>
              <a:t>Цель:</a:t>
            </a:r>
            <a:r>
              <a:rPr lang="ru-RU" b="1" dirty="0">
                <a:solidFill>
                  <a:schemeClr val="tx1"/>
                </a:solidFill>
              </a:rPr>
              <a:t> создать удобное приложение для бронирования аренда жилья</a:t>
            </a:r>
            <a:br>
              <a:rPr lang="ru-RU" b="1" dirty="0">
                <a:solidFill>
                  <a:schemeClr val="tx1"/>
                </a:solidFill>
              </a:rPr>
            </a:br>
            <a:r>
              <a:rPr lang="ru-RU" b="1" dirty="0">
                <a:solidFill>
                  <a:schemeClr val="tx1"/>
                </a:solidFill>
              </a:rPr>
              <a:t/>
            </a:r>
            <a:br>
              <a:rPr lang="ru-RU" b="1" dirty="0">
                <a:solidFill>
                  <a:schemeClr val="tx1"/>
                </a:solidFill>
              </a:rPr>
            </a:br>
            <a:endParaRPr lang="ru-RU" b="1" dirty="0">
              <a:solidFill>
                <a:schemeClr val="tx1"/>
              </a:solidFill>
            </a:endParaRPr>
          </a:p>
          <a:p>
            <a:pPr fontAlgn="base"/>
            <a:r>
              <a:rPr lang="ru-RU" b="1" dirty="0">
                <a:solidFill>
                  <a:schemeClr val="accent1"/>
                </a:solidFill>
              </a:rPr>
              <a:t>Используемые технологии: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 smtClean="0">
                <a:solidFill>
                  <a:schemeClr val="tx1"/>
                </a:solidFill>
              </a:rPr>
              <a:t>Django</a:t>
            </a:r>
            <a:r>
              <a:rPr lang="ru-RU" b="1" dirty="0" smtClean="0">
                <a:solidFill>
                  <a:schemeClr val="tx1"/>
                </a:solidFill>
              </a:rPr>
              <a:t> + </a:t>
            </a:r>
            <a:r>
              <a:rPr lang="en-US" sz="2400" b="1" dirty="0" smtClean="0">
                <a:solidFill>
                  <a:schemeClr val="tx1"/>
                </a:solidFill>
                <a:latin typeface="Corbel" panose="020B0503020204020204" pitchFamily="34" charset="0"/>
              </a:rPr>
              <a:t>DRF + JWT</a:t>
            </a:r>
            <a:r>
              <a:rPr lang="ru-RU" b="1" dirty="0" smtClean="0">
                <a:solidFill>
                  <a:schemeClr val="tx1"/>
                </a:solidFill>
              </a:rPr>
              <a:t>, </a:t>
            </a:r>
            <a:r>
              <a:rPr lang="ru-RU" b="1" dirty="0" err="1">
                <a:solidFill>
                  <a:schemeClr val="tx1"/>
                </a:solidFill>
              </a:rPr>
              <a:t>MySQL</a:t>
            </a:r>
            <a:endParaRPr lang="ru-RU" b="1" dirty="0">
              <a:solidFill>
                <a:schemeClr val="tx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5469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15616" y="260648"/>
            <a:ext cx="8028384" cy="5186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300" b="1" dirty="0" smtClean="0">
                <a:solidFill>
                  <a:schemeClr val="accent5"/>
                </a:solidFill>
              </a:rPr>
              <a:t>Ключевой функционал</a:t>
            </a:r>
            <a:endParaRPr lang="en-US" sz="4300" b="1" dirty="0" smtClean="0">
              <a:solidFill>
                <a:schemeClr val="accent5"/>
              </a:solidFill>
            </a:endParaRPr>
          </a:p>
          <a:p>
            <a:endParaRPr lang="ru-RU" b="1" dirty="0" smtClean="0">
              <a:effectLst/>
            </a:endParaRPr>
          </a:p>
          <a:p>
            <a:pPr fontAlgn="base"/>
            <a:r>
              <a:rPr lang="ru-RU" b="1" dirty="0"/>
              <a:t>Управление профилем пользователя:</a:t>
            </a:r>
          </a:p>
          <a:p>
            <a:pPr lvl="1" fontAlgn="base"/>
            <a:r>
              <a:rPr lang="ru-RU" b="1" dirty="0"/>
              <a:t>Быстрая регистрация и безопасная авторизация.</a:t>
            </a:r>
          </a:p>
          <a:p>
            <a:pPr lvl="1" fontAlgn="base"/>
            <a:endParaRPr lang="en-US" b="1" dirty="0" smtClean="0"/>
          </a:p>
          <a:p>
            <a:pPr lvl="1" fontAlgn="base"/>
            <a:endParaRPr lang="ru-RU" b="1" dirty="0"/>
          </a:p>
          <a:p>
            <a:pPr fontAlgn="base"/>
            <a:r>
              <a:rPr lang="ru-RU" b="1" dirty="0"/>
              <a:t>Поиск и просмотр объектов:</a:t>
            </a:r>
          </a:p>
          <a:p>
            <a:pPr lvl="1" fontAlgn="base"/>
            <a:r>
              <a:rPr lang="ru-RU" b="1" dirty="0"/>
              <a:t>Удобный поиск по заданным параметрам (дата, город, цена).</a:t>
            </a:r>
          </a:p>
          <a:p>
            <a:pPr lvl="1" fontAlgn="base"/>
            <a:r>
              <a:rPr lang="ru-RU" b="1" dirty="0"/>
              <a:t>Детальная информация о каждом объекте (описание, фотографии, отзывы</a:t>
            </a:r>
            <a:r>
              <a:rPr lang="ru-RU" b="1" dirty="0" smtClean="0"/>
              <a:t>).</a:t>
            </a:r>
            <a:endParaRPr lang="en-US" b="1" dirty="0" smtClean="0"/>
          </a:p>
          <a:p>
            <a:pPr lvl="1" fontAlgn="base"/>
            <a:endParaRPr lang="en-US" b="1" dirty="0"/>
          </a:p>
          <a:p>
            <a:pPr lvl="1" fontAlgn="base"/>
            <a:endParaRPr lang="ru-RU" b="1" dirty="0"/>
          </a:p>
          <a:p>
            <a:pPr fontAlgn="base"/>
            <a:r>
              <a:rPr lang="ru-RU" b="1" dirty="0"/>
              <a:t>Система бронирования:</a:t>
            </a:r>
          </a:p>
          <a:p>
            <a:pPr lvl="1" fontAlgn="base"/>
            <a:r>
              <a:rPr lang="ru-RU" b="1" dirty="0"/>
              <a:t>Простое оформление бронирования.</a:t>
            </a:r>
          </a:p>
          <a:p>
            <a:pPr lvl="1" fontAlgn="base"/>
            <a:r>
              <a:rPr lang="ru-RU" b="1" dirty="0"/>
              <a:t>Интуитивно понятное управление текущими и прошлыми бронированиями.</a:t>
            </a:r>
          </a:p>
          <a:p>
            <a:pPr lvl="1" fontAlgn="base"/>
            <a:r>
              <a:rPr lang="ru-RU" b="1" dirty="0"/>
              <a:t>Статусы бронирования в реальном времени.</a:t>
            </a:r>
          </a:p>
        </p:txBody>
      </p:sp>
    </p:spTree>
    <p:extLst>
      <p:ext uri="{BB962C8B-B14F-4D97-AF65-F5344CB8AC3E}">
        <p14:creationId xmlns:p14="http://schemas.microsoft.com/office/powerpoint/2010/main" val="1948507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15616" y="116632"/>
            <a:ext cx="7776864" cy="57400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300" b="1" dirty="0">
                <a:solidFill>
                  <a:schemeClr val="accent5"/>
                </a:solidFill>
              </a:rPr>
              <a:t>Архитектура и </a:t>
            </a:r>
            <a:r>
              <a:rPr lang="ru-RU" sz="4300" b="1" dirty="0" smtClean="0">
                <a:solidFill>
                  <a:schemeClr val="accent5"/>
                </a:solidFill>
              </a:rPr>
              <a:t>технологии</a:t>
            </a:r>
            <a:endParaRPr lang="en-US" sz="4300" b="1" dirty="0" smtClean="0">
              <a:solidFill>
                <a:schemeClr val="accent5"/>
              </a:solidFill>
            </a:endParaRPr>
          </a:p>
          <a:p>
            <a:r>
              <a:rPr lang="ru-RU" b="1" dirty="0"/>
              <a:t>Технологический стек проекта</a:t>
            </a:r>
            <a:r>
              <a:rPr lang="ru-RU" b="1" dirty="0" smtClean="0"/>
              <a:t>:</a:t>
            </a:r>
            <a:endParaRPr lang="en-US" b="1" dirty="0" smtClean="0"/>
          </a:p>
          <a:p>
            <a:endParaRPr lang="ru-RU" b="1" dirty="0" smtClean="0">
              <a:effectLst/>
            </a:endParaRPr>
          </a:p>
          <a:p>
            <a:pPr fontAlgn="base"/>
            <a:r>
              <a:rPr lang="en-US" b="1" dirty="0" smtClean="0"/>
              <a:t>	</a:t>
            </a:r>
            <a:r>
              <a:rPr lang="ru-RU" b="1" dirty="0" err="1" smtClean="0"/>
              <a:t>Backend</a:t>
            </a:r>
            <a:r>
              <a:rPr lang="ru-RU" b="1" dirty="0"/>
              <a:t>: </a:t>
            </a:r>
            <a:r>
              <a:rPr lang="ru-RU" b="1" dirty="0" err="1"/>
              <a:t>Django</a:t>
            </a:r>
            <a:r>
              <a:rPr lang="ru-RU" b="1" dirty="0"/>
              <a:t> </a:t>
            </a:r>
            <a:r>
              <a:rPr lang="ru-RU" b="1" dirty="0" err="1"/>
              <a:t>Framework</a:t>
            </a:r>
            <a:r>
              <a:rPr lang="ru-RU" b="1" dirty="0"/>
              <a:t>. </a:t>
            </a:r>
          </a:p>
          <a:p>
            <a:pPr fontAlgn="base"/>
            <a:r>
              <a:rPr lang="en-US" b="1" dirty="0" smtClean="0"/>
              <a:t>	</a:t>
            </a:r>
            <a:r>
              <a:rPr lang="ru-RU" b="1" dirty="0" smtClean="0"/>
              <a:t>База </a:t>
            </a:r>
            <a:r>
              <a:rPr lang="ru-RU" b="1" dirty="0"/>
              <a:t>данных: </a:t>
            </a:r>
            <a:r>
              <a:rPr lang="ru-RU" b="1" dirty="0" err="1"/>
              <a:t>MySQL</a:t>
            </a:r>
            <a:r>
              <a:rPr lang="ru-RU" b="1" dirty="0"/>
              <a:t>. </a:t>
            </a:r>
            <a:endParaRPr lang="en-US" b="1" dirty="0" smtClean="0"/>
          </a:p>
          <a:p>
            <a:pPr fontAlgn="base"/>
            <a:endParaRPr lang="en-US" b="1" dirty="0"/>
          </a:p>
          <a:p>
            <a:pPr fontAlgn="base"/>
            <a:endParaRPr lang="ru-RU" b="1" dirty="0"/>
          </a:p>
          <a:p>
            <a:r>
              <a:rPr lang="ru-RU" b="1" dirty="0"/>
              <a:t>План дальнейшего развития</a:t>
            </a:r>
            <a:r>
              <a:rPr lang="ru-RU" b="1" dirty="0" smtClean="0"/>
              <a:t>:</a:t>
            </a:r>
            <a:endParaRPr lang="en-US" b="1" dirty="0" smtClean="0"/>
          </a:p>
          <a:p>
            <a:endParaRPr lang="ru-RU" b="1" dirty="0" smtClean="0">
              <a:effectLst/>
            </a:endParaRPr>
          </a:p>
          <a:p>
            <a:pPr fontAlgn="base"/>
            <a:r>
              <a:rPr lang="ru-RU" b="1" dirty="0" err="1" smtClean="0">
                <a:solidFill>
                  <a:schemeClr val="accent6"/>
                </a:solidFill>
              </a:rPr>
              <a:t>Frontend</a:t>
            </a:r>
            <a:r>
              <a:rPr lang="ru-RU" b="1" dirty="0" smtClean="0">
                <a:solidFill>
                  <a:schemeClr val="accent6"/>
                </a:solidFill>
              </a:rPr>
              <a:t>-разработка</a:t>
            </a:r>
            <a:r>
              <a:rPr lang="ru-RU" b="1" dirty="0"/>
              <a:t>: Интеграция с современными </a:t>
            </a:r>
            <a:r>
              <a:rPr lang="en-US" b="1" dirty="0" smtClean="0"/>
              <a:t>	</a:t>
            </a:r>
            <a:r>
              <a:rPr lang="ru-RU" b="1" dirty="0" err="1" smtClean="0"/>
              <a:t>фреймворками</a:t>
            </a:r>
            <a:r>
              <a:rPr lang="ru-RU" b="1" dirty="0" smtClean="0"/>
              <a:t>,</a:t>
            </a:r>
            <a:r>
              <a:rPr lang="en-US" b="1" dirty="0" smtClean="0"/>
              <a:t> </a:t>
            </a:r>
            <a:r>
              <a:rPr lang="ru-RU" b="1" dirty="0" smtClean="0"/>
              <a:t>для создания</a:t>
            </a:r>
            <a:r>
              <a:rPr lang="en-US" b="1" dirty="0" smtClean="0"/>
              <a:t> </a:t>
            </a:r>
            <a:r>
              <a:rPr lang="ru-RU" b="1" dirty="0" smtClean="0"/>
              <a:t>более </a:t>
            </a:r>
            <a:r>
              <a:rPr lang="ru-RU" b="1" dirty="0"/>
              <a:t>динамичного и быстрого интерфейса</a:t>
            </a:r>
            <a:r>
              <a:rPr lang="ru-RU" b="1" dirty="0" smtClean="0"/>
              <a:t>.</a:t>
            </a:r>
            <a:endParaRPr lang="en-US" b="1" dirty="0" smtClean="0"/>
          </a:p>
          <a:p>
            <a:pPr fontAlgn="base"/>
            <a:endParaRPr lang="ru-RU" b="1" dirty="0"/>
          </a:p>
          <a:p>
            <a:pPr fontAlgn="base"/>
            <a:r>
              <a:rPr lang="ru-RU" b="1" dirty="0">
                <a:solidFill>
                  <a:schemeClr val="accent6"/>
                </a:solidFill>
              </a:rPr>
              <a:t>Контейнеризация:</a:t>
            </a:r>
            <a:r>
              <a:rPr lang="ru-RU" b="1" dirty="0"/>
              <a:t> Использование </a:t>
            </a:r>
            <a:r>
              <a:rPr lang="ru-RU" b="1" dirty="0" err="1"/>
              <a:t>Docker</a:t>
            </a:r>
            <a:r>
              <a:rPr lang="ru-RU" b="1" dirty="0"/>
              <a:t> для упрощения развёртывания, обеспечения переносимости и изоляции сервисов</a:t>
            </a:r>
            <a:r>
              <a:rPr lang="ru-RU" b="1" dirty="0" smtClean="0"/>
              <a:t>.</a:t>
            </a:r>
            <a:endParaRPr lang="en-US" b="1" dirty="0" smtClean="0"/>
          </a:p>
          <a:p>
            <a:pPr fontAlgn="base"/>
            <a:endParaRPr lang="ru-RU" b="1" dirty="0"/>
          </a:p>
          <a:p>
            <a:pPr fontAlgn="base"/>
            <a:r>
              <a:rPr lang="ru-RU" b="1" dirty="0">
                <a:solidFill>
                  <a:schemeClr val="accent6"/>
                </a:solidFill>
              </a:rPr>
              <a:t>Облачная инфраструктура:</a:t>
            </a:r>
            <a:r>
              <a:rPr lang="ru-RU" b="1" dirty="0"/>
              <a:t> Развёртывание приложения в AWS (</a:t>
            </a:r>
            <a:r>
              <a:rPr lang="ru-RU" b="1" dirty="0" err="1"/>
              <a:t>Amazon</a:t>
            </a:r>
            <a:r>
              <a:rPr lang="ru-RU" b="1" dirty="0"/>
              <a:t> </a:t>
            </a:r>
            <a:r>
              <a:rPr lang="ru-RU" b="1" dirty="0" err="1"/>
              <a:t>Web</a:t>
            </a:r>
            <a:r>
              <a:rPr lang="ru-RU" b="1" dirty="0"/>
              <a:t> </a:t>
            </a:r>
            <a:r>
              <a:rPr lang="ru-RU" b="1" dirty="0" err="1"/>
              <a:t>Services</a:t>
            </a:r>
            <a:r>
              <a:rPr lang="ru-RU" b="1" dirty="0"/>
              <a:t>) для повышения надёжности, масштабируемости и глобальной доступности.</a:t>
            </a:r>
          </a:p>
          <a:p>
            <a:endParaRPr lang="ru-RU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58721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022" y="242443"/>
            <a:ext cx="5953956" cy="637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28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9" y="29553"/>
            <a:ext cx="7848872" cy="682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582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48680"/>
            <a:ext cx="8784976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815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043608" y="335846"/>
            <a:ext cx="7920880" cy="5463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300" b="1" dirty="0">
                <a:solidFill>
                  <a:schemeClr val="accent5"/>
                </a:solidFill>
              </a:rPr>
              <a:t>Итоги и приобретённый опыт</a:t>
            </a:r>
            <a:endParaRPr lang="ru-RU" sz="4300" b="1" dirty="0" smtClean="0">
              <a:solidFill>
                <a:schemeClr val="accent5"/>
              </a:solidFill>
              <a:effectLst/>
            </a:endParaRPr>
          </a:p>
          <a:p>
            <a:r>
              <a:rPr lang="ru-RU" b="1" dirty="0"/>
              <a:t>Ключевые сложности проекта</a:t>
            </a:r>
            <a:r>
              <a:rPr lang="ru-RU" b="1" dirty="0" smtClean="0"/>
              <a:t>:</a:t>
            </a:r>
            <a:endParaRPr lang="en-US" b="1" dirty="0" smtClean="0"/>
          </a:p>
          <a:p>
            <a:endParaRPr lang="ru-RU" b="1" dirty="0" smtClean="0">
              <a:effectLst/>
            </a:endParaRPr>
          </a:p>
          <a:p>
            <a:pPr fontAlgn="base"/>
            <a:r>
              <a:rPr lang="ru-RU" b="1" dirty="0"/>
              <a:t>Оптимизация кода: Работа с циклическими импортами в </a:t>
            </a:r>
            <a:r>
              <a:rPr lang="ru-RU" b="1" dirty="0" err="1"/>
              <a:t>Django</a:t>
            </a:r>
            <a:r>
              <a:rPr lang="ru-RU" b="1" dirty="0"/>
              <a:t> и структурирование проекта</a:t>
            </a:r>
            <a:r>
              <a:rPr lang="ru-RU" b="1" dirty="0" smtClean="0"/>
              <a:t>.</a:t>
            </a:r>
            <a:endParaRPr lang="en-US" b="1" dirty="0" smtClean="0"/>
          </a:p>
          <a:p>
            <a:pPr fontAlgn="base"/>
            <a:endParaRPr lang="ru-RU" b="1" dirty="0"/>
          </a:p>
          <a:p>
            <a:pPr fontAlgn="base"/>
            <a:r>
              <a:rPr lang="ru-RU" b="1" dirty="0"/>
              <a:t>Работа с базой данных: Создание эффективных моделей и запросов для обеспечения производительности</a:t>
            </a:r>
            <a:r>
              <a:rPr lang="ru-RU" b="1" dirty="0" smtClean="0"/>
              <a:t>.</a:t>
            </a:r>
            <a:endParaRPr lang="en-US" b="1" dirty="0" smtClean="0"/>
          </a:p>
          <a:p>
            <a:pPr fontAlgn="base"/>
            <a:endParaRPr lang="ru-RU" b="1" dirty="0"/>
          </a:p>
          <a:p>
            <a:r>
              <a:rPr lang="ru-RU" b="1" dirty="0">
                <a:solidFill>
                  <a:schemeClr val="accent5"/>
                </a:solidFill>
              </a:rPr>
              <a:t>Ценный опыт:</a:t>
            </a:r>
            <a:endParaRPr lang="ru-RU" b="1" dirty="0" smtClean="0">
              <a:solidFill>
                <a:schemeClr val="accent5"/>
              </a:solidFill>
              <a:effectLst/>
            </a:endParaRPr>
          </a:p>
          <a:p>
            <a:pPr fontAlgn="base"/>
            <a:r>
              <a:rPr lang="ru-RU" b="1" dirty="0"/>
              <a:t>Структурирование проекта: Получен опыт в создании масштабируемой и поддерживаемой архитектуры приложения на </a:t>
            </a:r>
            <a:r>
              <a:rPr lang="ru-RU" b="1" dirty="0" err="1"/>
              <a:t>Django</a:t>
            </a:r>
            <a:r>
              <a:rPr lang="ru-RU" b="1" dirty="0" smtClean="0"/>
              <a:t>.</a:t>
            </a:r>
            <a:endParaRPr lang="en-US" b="1" dirty="0" smtClean="0"/>
          </a:p>
          <a:p>
            <a:pPr fontAlgn="base"/>
            <a:endParaRPr lang="ru-RU" b="1" dirty="0"/>
          </a:p>
          <a:p>
            <a:pPr fontAlgn="base"/>
            <a:r>
              <a:rPr lang="ru-RU" b="1" dirty="0"/>
              <a:t>Работа с ORM и базами данных: Глубокое понимание моделирования данных и оптимизации запросов в </a:t>
            </a:r>
            <a:r>
              <a:rPr lang="ru-RU" b="1" dirty="0" err="1"/>
              <a:t>MySQL</a:t>
            </a:r>
            <a:r>
              <a:rPr lang="ru-RU" b="1" dirty="0" smtClean="0"/>
              <a:t>.</a:t>
            </a:r>
            <a:endParaRPr lang="en-US" b="1" dirty="0" smtClean="0"/>
          </a:p>
          <a:p>
            <a:pPr fontAlgn="base"/>
            <a:endParaRPr lang="ru-RU" b="1" dirty="0"/>
          </a:p>
          <a:p>
            <a:pPr fontAlgn="base"/>
            <a:r>
              <a:rPr lang="ru-RU" b="1" dirty="0"/>
              <a:t>Настройка окружения: Практические навыки в настройке и конфигурировании серверных окружений.</a:t>
            </a:r>
          </a:p>
        </p:txBody>
      </p:sp>
    </p:spTree>
    <p:extLst>
      <p:ext uri="{BB962C8B-B14F-4D97-AF65-F5344CB8AC3E}">
        <p14:creationId xmlns:p14="http://schemas.microsoft.com/office/powerpoint/2010/main" val="34907866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125</TotalTime>
  <Words>157</Words>
  <Application>Microsoft Office PowerPoint</Application>
  <PresentationFormat>Экран (4:3)</PresentationFormat>
  <Paragraphs>46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Солнцестояние</vt:lpstr>
      <vt:lpstr>Введение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</dc:title>
  <dc:creator>Ayjemal Berdiyeva</dc:creator>
  <cp:lastModifiedBy>Ayjemal Berdiyeva</cp:lastModifiedBy>
  <cp:revision>7</cp:revision>
  <dcterms:created xsi:type="dcterms:W3CDTF">2025-08-14T07:22:45Z</dcterms:created>
  <dcterms:modified xsi:type="dcterms:W3CDTF">2025-08-14T09:28:28Z</dcterms:modified>
</cp:coreProperties>
</file>