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6"/>
  </p:notesMasterIdLst>
  <p:sldIdLst>
    <p:sldId id="256" r:id="rId2"/>
    <p:sldId id="257" r:id="rId3"/>
    <p:sldId id="258" r:id="rId4"/>
    <p:sldId id="259" r:id="rId5"/>
    <p:sldId id="260" r:id="rId6"/>
    <p:sldId id="262" r:id="rId7"/>
    <p:sldId id="261" r:id="rId8"/>
    <p:sldId id="264" r:id="rId9"/>
    <p:sldId id="263" r:id="rId10"/>
    <p:sldId id="270" r:id="rId11"/>
    <p:sldId id="275" r:id="rId12"/>
    <p:sldId id="276"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60"/>
    <p:restoredTop sz="71237"/>
  </p:normalViewPr>
  <p:slideViewPr>
    <p:cSldViewPr snapToGrid="0" snapToObjects="1">
      <p:cViewPr>
        <p:scale>
          <a:sx n="100" d="100"/>
          <a:sy n="100" d="100"/>
        </p:scale>
        <p:origin x="4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41B16-B4D0-42B8-8CE7-EAF73F5A9B9B}"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F76A630-FFC1-4918-B7D5-7A9265C613DB}">
      <dgm:prSet/>
      <dgm:spPr/>
      <dgm:t>
        <a:bodyPr/>
        <a:lstStyle/>
        <a:p>
          <a:pPr>
            <a:defRPr cap="all"/>
          </a:pPr>
          <a:r>
            <a:rPr lang="en-US" b="1" dirty="0"/>
            <a:t>PROBLEM STATEMENT</a:t>
          </a:r>
        </a:p>
      </dgm:t>
    </dgm:pt>
    <dgm:pt modelId="{769B7C72-0B2E-43E7-A1F5-6C84DD5C4F6A}" type="parTrans" cxnId="{EFAEECCC-1F80-4D49-AF60-C862E79EC448}">
      <dgm:prSet/>
      <dgm:spPr/>
      <dgm:t>
        <a:bodyPr/>
        <a:lstStyle/>
        <a:p>
          <a:endParaRPr lang="en-US"/>
        </a:p>
      </dgm:t>
    </dgm:pt>
    <dgm:pt modelId="{E2C080C1-619A-47FB-9FAD-E8192636FF2B}" type="sibTrans" cxnId="{EFAEECCC-1F80-4D49-AF60-C862E79EC448}">
      <dgm:prSet/>
      <dgm:spPr/>
      <dgm:t>
        <a:bodyPr/>
        <a:lstStyle/>
        <a:p>
          <a:endParaRPr lang="en-US"/>
        </a:p>
      </dgm:t>
    </dgm:pt>
    <dgm:pt modelId="{621ECA79-1150-4A4A-9834-31B0D3EF2B71}">
      <dgm:prSet/>
      <dgm:spPr/>
      <dgm:t>
        <a:bodyPr/>
        <a:lstStyle/>
        <a:p>
          <a:pPr>
            <a:defRPr cap="all"/>
          </a:pPr>
          <a:r>
            <a:rPr lang="en-US" b="1" dirty="0"/>
            <a:t>DATASET</a:t>
          </a:r>
        </a:p>
      </dgm:t>
    </dgm:pt>
    <dgm:pt modelId="{6EE1C4C0-882A-4204-A4A8-9F7ECD1343EB}" type="parTrans" cxnId="{B7A645FD-AB8E-4A46-BEE0-A11CB93F95BC}">
      <dgm:prSet/>
      <dgm:spPr/>
      <dgm:t>
        <a:bodyPr/>
        <a:lstStyle/>
        <a:p>
          <a:endParaRPr lang="en-US"/>
        </a:p>
      </dgm:t>
    </dgm:pt>
    <dgm:pt modelId="{93694512-2C33-4C69-BCC5-681A9B994854}" type="sibTrans" cxnId="{B7A645FD-AB8E-4A46-BEE0-A11CB93F95BC}">
      <dgm:prSet/>
      <dgm:spPr/>
      <dgm:t>
        <a:bodyPr/>
        <a:lstStyle/>
        <a:p>
          <a:endParaRPr lang="en-US"/>
        </a:p>
      </dgm:t>
    </dgm:pt>
    <dgm:pt modelId="{6A6B5729-8AE8-43B4-B03B-D8F2CF50DE1B}">
      <dgm:prSet/>
      <dgm:spPr/>
      <dgm:t>
        <a:bodyPr/>
        <a:lstStyle/>
        <a:p>
          <a:pPr>
            <a:defRPr cap="all"/>
          </a:pPr>
          <a:r>
            <a:rPr lang="en-US" b="1" dirty="0"/>
            <a:t>GOAL OF ANALYSIS</a:t>
          </a:r>
        </a:p>
      </dgm:t>
    </dgm:pt>
    <dgm:pt modelId="{DF33F013-FC15-41AF-BDCE-21BF7B71FE1E}" type="parTrans" cxnId="{4E31D8C1-954A-40ED-B853-86119BEADAED}">
      <dgm:prSet/>
      <dgm:spPr/>
      <dgm:t>
        <a:bodyPr/>
        <a:lstStyle/>
        <a:p>
          <a:endParaRPr lang="en-US"/>
        </a:p>
      </dgm:t>
    </dgm:pt>
    <dgm:pt modelId="{8AEAE55F-1D4D-46DD-A54D-54C5A77EBC8F}" type="sibTrans" cxnId="{4E31D8C1-954A-40ED-B853-86119BEADAED}">
      <dgm:prSet/>
      <dgm:spPr/>
      <dgm:t>
        <a:bodyPr/>
        <a:lstStyle/>
        <a:p>
          <a:endParaRPr lang="en-US"/>
        </a:p>
      </dgm:t>
    </dgm:pt>
    <dgm:pt modelId="{5003324A-6F38-44AA-9A14-3BA8D776CD0A}">
      <dgm:prSet/>
      <dgm:spPr/>
      <dgm:t>
        <a:bodyPr/>
        <a:lstStyle/>
        <a:p>
          <a:pPr>
            <a:defRPr cap="all"/>
          </a:pPr>
          <a:r>
            <a:rPr lang="en-US" b="1" dirty="0"/>
            <a:t>MODEL CHOICES</a:t>
          </a:r>
        </a:p>
      </dgm:t>
    </dgm:pt>
    <dgm:pt modelId="{20D4F36B-47AD-4897-BD94-8B795DD0136C}" type="parTrans" cxnId="{BEF7B7CA-5710-4E8F-B7BF-AB5943C4EE41}">
      <dgm:prSet/>
      <dgm:spPr/>
      <dgm:t>
        <a:bodyPr/>
        <a:lstStyle/>
        <a:p>
          <a:endParaRPr lang="en-US"/>
        </a:p>
      </dgm:t>
    </dgm:pt>
    <dgm:pt modelId="{A2A617A3-963A-4268-A8EE-BCF67F2FE243}" type="sibTrans" cxnId="{BEF7B7CA-5710-4E8F-B7BF-AB5943C4EE41}">
      <dgm:prSet/>
      <dgm:spPr/>
      <dgm:t>
        <a:bodyPr/>
        <a:lstStyle/>
        <a:p>
          <a:endParaRPr lang="en-US"/>
        </a:p>
      </dgm:t>
    </dgm:pt>
    <dgm:pt modelId="{DF10825A-A214-4108-89B1-25B799E825AF}">
      <dgm:prSet/>
      <dgm:spPr/>
      <dgm:t>
        <a:bodyPr/>
        <a:lstStyle/>
        <a:p>
          <a:pPr>
            <a:defRPr cap="all"/>
          </a:pPr>
          <a:r>
            <a:rPr lang="en-US" b="1" dirty="0"/>
            <a:t>MODEL RESULTS</a:t>
          </a:r>
        </a:p>
      </dgm:t>
    </dgm:pt>
    <dgm:pt modelId="{B1DC5ACB-DEE7-4CEE-8410-3F05DB4CB6FC}" type="parTrans" cxnId="{BA4F1C11-EE68-4DDA-AE72-1620D0BB889E}">
      <dgm:prSet/>
      <dgm:spPr/>
      <dgm:t>
        <a:bodyPr/>
        <a:lstStyle/>
        <a:p>
          <a:endParaRPr lang="en-US"/>
        </a:p>
      </dgm:t>
    </dgm:pt>
    <dgm:pt modelId="{028F1C6B-8826-4BCA-85A8-E7EA68C50444}" type="sibTrans" cxnId="{BA4F1C11-EE68-4DDA-AE72-1620D0BB889E}">
      <dgm:prSet/>
      <dgm:spPr/>
      <dgm:t>
        <a:bodyPr/>
        <a:lstStyle/>
        <a:p>
          <a:endParaRPr lang="en-US"/>
        </a:p>
      </dgm:t>
    </dgm:pt>
    <dgm:pt modelId="{3D69E77E-5319-4B24-BA92-4D1144F9367B}">
      <dgm:prSet/>
      <dgm:spPr/>
      <dgm:t>
        <a:bodyPr/>
        <a:lstStyle/>
        <a:p>
          <a:pPr>
            <a:defRPr cap="all"/>
          </a:pPr>
          <a:r>
            <a:rPr lang="en-US" b="1" dirty="0"/>
            <a:t>CONCLUSION</a:t>
          </a:r>
        </a:p>
      </dgm:t>
    </dgm:pt>
    <dgm:pt modelId="{D52E9093-E0AB-4E07-BFB8-872D6AAC30C7}" type="parTrans" cxnId="{1335CB7F-6FCC-43B0-9221-98A2ECA41CAE}">
      <dgm:prSet/>
      <dgm:spPr/>
      <dgm:t>
        <a:bodyPr/>
        <a:lstStyle/>
        <a:p>
          <a:endParaRPr lang="en-US"/>
        </a:p>
      </dgm:t>
    </dgm:pt>
    <dgm:pt modelId="{84958F14-3441-4A0F-B2F0-69C1626871D3}" type="sibTrans" cxnId="{1335CB7F-6FCC-43B0-9221-98A2ECA41CAE}">
      <dgm:prSet/>
      <dgm:spPr/>
      <dgm:t>
        <a:bodyPr/>
        <a:lstStyle/>
        <a:p>
          <a:endParaRPr lang="en-US"/>
        </a:p>
      </dgm:t>
    </dgm:pt>
    <dgm:pt modelId="{89539199-5D60-4899-9E2B-1C1255FC93B2}" type="pres">
      <dgm:prSet presAssocID="{44641B16-B4D0-42B8-8CE7-EAF73F5A9B9B}" presName="root" presStyleCnt="0">
        <dgm:presLayoutVars>
          <dgm:dir/>
          <dgm:resizeHandles val="exact"/>
        </dgm:presLayoutVars>
      </dgm:prSet>
      <dgm:spPr/>
    </dgm:pt>
    <dgm:pt modelId="{C487E878-E3CC-46A3-8A0A-358F9985094F}" type="pres">
      <dgm:prSet presAssocID="{2F76A630-FFC1-4918-B7D5-7A9265C613DB}" presName="compNode" presStyleCnt="0"/>
      <dgm:spPr/>
    </dgm:pt>
    <dgm:pt modelId="{1907B50F-3563-401B-9E06-19F99B8F078A}" type="pres">
      <dgm:prSet presAssocID="{2F76A630-FFC1-4918-B7D5-7A9265C613DB}" presName="iconBgRect" presStyleLbl="bgShp" presStyleIdx="0" presStyleCnt="6"/>
      <dgm:spPr/>
    </dgm:pt>
    <dgm:pt modelId="{7AA1F92A-B869-4103-99CE-1DEC46469126}" type="pres">
      <dgm:prSet presAssocID="{2F76A630-FFC1-4918-B7D5-7A9265C613D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4E8F05D-EC88-4B36-8E35-C6D2E5D1B922}" type="pres">
      <dgm:prSet presAssocID="{2F76A630-FFC1-4918-B7D5-7A9265C613DB}" presName="spaceRect" presStyleCnt="0"/>
      <dgm:spPr/>
    </dgm:pt>
    <dgm:pt modelId="{C5602C80-20CF-4A13-8321-00A44F1BE98E}" type="pres">
      <dgm:prSet presAssocID="{2F76A630-FFC1-4918-B7D5-7A9265C613DB}" presName="textRect" presStyleLbl="revTx" presStyleIdx="0" presStyleCnt="6">
        <dgm:presLayoutVars>
          <dgm:chMax val="1"/>
          <dgm:chPref val="1"/>
        </dgm:presLayoutVars>
      </dgm:prSet>
      <dgm:spPr/>
    </dgm:pt>
    <dgm:pt modelId="{826895D5-C844-4E22-8EED-1B8D66FDDEB1}" type="pres">
      <dgm:prSet presAssocID="{E2C080C1-619A-47FB-9FAD-E8192636FF2B}" presName="sibTrans" presStyleCnt="0"/>
      <dgm:spPr/>
    </dgm:pt>
    <dgm:pt modelId="{13F8DD69-8EF1-4F13-B8BD-5806615F5609}" type="pres">
      <dgm:prSet presAssocID="{621ECA79-1150-4A4A-9834-31B0D3EF2B71}" presName="compNode" presStyleCnt="0"/>
      <dgm:spPr/>
    </dgm:pt>
    <dgm:pt modelId="{7233CBD4-D8DB-46CB-9ACD-1FDDF4DD33EE}" type="pres">
      <dgm:prSet presAssocID="{621ECA79-1150-4A4A-9834-31B0D3EF2B71}" presName="iconBgRect" presStyleLbl="bgShp" presStyleIdx="1" presStyleCnt="6"/>
      <dgm:spPr/>
    </dgm:pt>
    <dgm:pt modelId="{31875162-04FE-4AF2-A856-C5F7125379F2}" type="pres">
      <dgm:prSet presAssocID="{621ECA79-1150-4A4A-9834-31B0D3EF2B7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5899CB9-FD5B-466E-BB12-0D80BBA00C46}" type="pres">
      <dgm:prSet presAssocID="{621ECA79-1150-4A4A-9834-31B0D3EF2B71}" presName="spaceRect" presStyleCnt="0"/>
      <dgm:spPr/>
    </dgm:pt>
    <dgm:pt modelId="{6E6FEA36-39BE-466D-8405-B79C86169488}" type="pres">
      <dgm:prSet presAssocID="{621ECA79-1150-4A4A-9834-31B0D3EF2B71}" presName="textRect" presStyleLbl="revTx" presStyleIdx="1" presStyleCnt="6">
        <dgm:presLayoutVars>
          <dgm:chMax val="1"/>
          <dgm:chPref val="1"/>
        </dgm:presLayoutVars>
      </dgm:prSet>
      <dgm:spPr/>
    </dgm:pt>
    <dgm:pt modelId="{44DE8556-7F4C-476F-AA5B-6576777C9675}" type="pres">
      <dgm:prSet presAssocID="{93694512-2C33-4C69-BCC5-681A9B994854}" presName="sibTrans" presStyleCnt="0"/>
      <dgm:spPr/>
    </dgm:pt>
    <dgm:pt modelId="{5A479F92-E430-47F0-94FE-2B7ED5EE5418}" type="pres">
      <dgm:prSet presAssocID="{6A6B5729-8AE8-43B4-B03B-D8F2CF50DE1B}" presName="compNode" presStyleCnt="0"/>
      <dgm:spPr/>
    </dgm:pt>
    <dgm:pt modelId="{AF920000-C83D-436F-BE32-2C7BC3F632DF}" type="pres">
      <dgm:prSet presAssocID="{6A6B5729-8AE8-43B4-B03B-D8F2CF50DE1B}" presName="iconBgRect" presStyleLbl="bgShp" presStyleIdx="2" presStyleCnt="6"/>
      <dgm:spPr/>
    </dgm:pt>
    <dgm:pt modelId="{649338D8-BD26-48B0-9003-E696B4F6DDD9}" type="pres">
      <dgm:prSet presAssocID="{6A6B5729-8AE8-43B4-B03B-D8F2CF50DE1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8F151AF8-0B98-42D1-92E5-613FA4F608E0}" type="pres">
      <dgm:prSet presAssocID="{6A6B5729-8AE8-43B4-B03B-D8F2CF50DE1B}" presName="spaceRect" presStyleCnt="0"/>
      <dgm:spPr/>
    </dgm:pt>
    <dgm:pt modelId="{6F104C27-BA2B-403D-A0A4-F507DA983792}" type="pres">
      <dgm:prSet presAssocID="{6A6B5729-8AE8-43B4-B03B-D8F2CF50DE1B}" presName="textRect" presStyleLbl="revTx" presStyleIdx="2" presStyleCnt="6">
        <dgm:presLayoutVars>
          <dgm:chMax val="1"/>
          <dgm:chPref val="1"/>
        </dgm:presLayoutVars>
      </dgm:prSet>
      <dgm:spPr/>
    </dgm:pt>
    <dgm:pt modelId="{991CE088-8CB1-49D3-87BE-8A2235C9F480}" type="pres">
      <dgm:prSet presAssocID="{8AEAE55F-1D4D-46DD-A54D-54C5A77EBC8F}" presName="sibTrans" presStyleCnt="0"/>
      <dgm:spPr/>
    </dgm:pt>
    <dgm:pt modelId="{608BAC2B-B825-4A66-9559-BD980DAADB70}" type="pres">
      <dgm:prSet presAssocID="{5003324A-6F38-44AA-9A14-3BA8D776CD0A}" presName="compNode" presStyleCnt="0"/>
      <dgm:spPr/>
    </dgm:pt>
    <dgm:pt modelId="{41D03B8D-B138-44E7-A6BC-3E2525FC52BF}" type="pres">
      <dgm:prSet presAssocID="{5003324A-6F38-44AA-9A14-3BA8D776CD0A}" presName="iconBgRect" presStyleLbl="bgShp" presStyleIdx="3" presStyleCnt="6"/>
      <dgm:spPr/>
    </dgm:pt>
    <dgm:pt modelId="{96FCF07E-859B-404C-AD0C-215C2EAEBA16}" type="pres">
      <dgm:prSet presAssocID="{5003324A-6F38-44AA-9A14-3BA8D776CD0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47642C9-B587-40FD-AC1D-2816426BF120}" type="pres">
      <dgm:prSet presAssocID="{5003324A-6F38-44AA-9A14-3BA8D776CD0A}" presName="spaceRect" presStyleCnt="0"/>
      <dgm:spPr/>
    </dgm:pt>
    <dgm:pt modelId="{9723ADB0-3078-4259-B6FE-7D3369568DF4}" type="pres">
      <dgm:prSet presAssocID="{5003324A-6F38-44AA-9A14-3BA8D776CD0A}" presName="textRect" presStyleLbl="revTx" presStyleIdx="3" presStyleCnt="6">
        <dgm:presLayoutVars>
          <dgm:chMax val="1"/>
          <dgm:chPref val="1"/>
        </dgm:presLayoutVars>
      </dgm:prSet>
      <dgm:spPr/>
    </dgm:pt>
    <dgm:pt modelId="{487040AA-C37F-4E7D-A5A9-3E22DE80033A}" type="pres">
      <dgm:prSet presAssocID="{A2A617A3-963A-4268-A8EE-BCF67F2FE243}" presName="sibTrans" presStyleCnt="0"/>
      <dgm:spPr/>
    </dgm:pt>
    <dgm:pt modelId="{261D2A7A-5E44-457D-8E7C-228385AC372C}" type="pres">
      <dgm:prSet presAssocID="{DF10825A-A214-4108-89B1-25B799E825AF}" presName="compNode" presStyleCnt="0"/>
      <dgm:spPr/>
    </dgm:pt>
    <dgm:pt modelId="{0E12B8CF-D378-4D0D-A0E9-B0C5232697FB}" type="pres">
      <dgm:prSet presAssocID="{DF10825A-A214-4108-89B1-25B799E825AF}" presName="iconBgRect" presStyleLbl="bgShp" presStyleIdx="4" presStyleCnt="6"/>
      <dgm:spPr/>
    </dgm:pt>
    <dgm:pt modelId="{EDF6751D-FA48-4AA5-9918-2951D34A8C53}" type="pres">
      <dgm:prSet presAssocID="{DF10825A-A214-4108-89B1-25B799E825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04528998-6499-4437-9729-454619371FA3}" type="pres">
      <dgm:prSet presAssocID="{DF10825A-A214-4108-89B1-25B799E825AF}" presName="spaceRect" presStyleCnt="0"/>
      <dgm:spPr/>
    </dgm:pt>
    <dgm:pt modelId="{2E5B92EF-251B-4873-8E18-9C51BE4B124B}" type="pres">
      <dgm:prSet presAssocID="{DF10825A-A214-4108-89B1-25B799E825AF}" presName="textRect" presStyleLbl="revTx" presStyleIdx="4" presStyleCnt="6">
        <dgm:presLayoutVars>
          <dgm:chMax val="1"/>
          <dgm:chPref val="1"/>
        </dgm:presLayoutVars>
      </dgm:prSet>
      <dgm:spPr/>
    </dgm:pt>
    <dgm:pt modelId="{0950BFBC-C227-4B4F-AD0A-D9D3143A9C03}" type="pres">
      <dgm:prSet presAssocID="{028F1C6B-8826-4BCA-85A8-E7EA68C50444}" presName="sibTrans" presStyleCnt="0"/>
      <dgm:spPr/>
    </dgm:pt>
    <dgm:pt modelId="{039D3D5B-C308-4F4E-9035-DD7A1F97E342}" type="pres">
      <dgm:prSet presAssocID="{3D69E77E-5319-4B24-BA92-4D1144F9367B}" presName="compNode" presStyleCnt="0"/>
      <dgm:spPr/>
    </dgm:pt>
    <dgm:pt modelId="{89429AE5-390D-4BBD-B1B7-B5D27F0067DC}" type="pres">
      <dgm:prSet presAssocID="{3D69E77E-5319-4B24-BA92-4D1144F9367B}" presName="iconBgRect" presStyleLbl="bgShp" presStyleIdx="5" presStyleCnt="6"/>
      <dgm:spPr/>
    </dgm:pt>
    <dgm:pt modelId="{4557DBA1-EBB7-4B1E-A23A-CC18076A9AAB}" type="pres">
      <dgm:prSet presAssocID="{3D69E77E-5319-4B24-BA92-4D1144F9367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AC719C9C-D51B-44B2-B508-E3354D47154D}" type="pres">
      <dgm:prSet presAssocID="{3D69E77E-5319-4B24-BA92-4D1144F9367B}" presName="spaceRect" presStyleCnt="0"/>
      <dgm:spPr/>
    </dgm:pt>
    <dgm:pt modelId="{E0F465AA-774A-4260-A26D-BFF58C5866AC}" type="pres">
      <dgm:prSet presAssocID="{3D69E77E-5319-4B24-BA92-4D1144F9367B}" presName="textRect" presStyleLbl="revTx" presStyleIdx="5" presStyleCnt="6">
        <dgm:presLayoutVars>
          <dgm:chMax val="1"/>
          <dgm:chPref val="1"/>
        </dgm:presLayoutVars>
      </dgm:prSet>
      <dgm:spPr/>
    </dgm:pt>
  </dgm:ptLst>
  <dgm:cxnLst>
    <dgm:cxn modelId="{BA4F1C11-EE68-4DDA-AE72-1620D0BB889E}" srcId="{44641B16-B4D0-42B8-8CE7-EAF73F5A9B9B}" destId="{DF10825A-A214-4108-89B1-25B799E825AF}" srcOrd="4" destOrd="0" parTransId="{B1DC5ACB-DEE7-4CEE-8410-3F05DB4CB6FC}" sibTransId="{028F1C6B-8826-4BCA-85A8-E7EA68C50444}"/>
    <dgm:cxn modelId="{F054DD3B-C2D2-415E-A4C0-9D4F198C378F}" type="presOf" srcId="{DF10825A-A214-4108-89B1-25B799E825AF}" destId="{2E5B92EF-251B-4873-8E18-9C51BE4B124B}" srcOrd="0" destOrd="0" presId="urn:microsoft.com/office/officeart/2018/5/layout/IconCircleLabelList"/>
    <dgm:cxn modelId="{1335CB7F-6FCC-43B0-9221-98A2ECA41CAE}" srcId="{44641B16-B4D0-42B8-8CE7-EAF73F5A9B9B}" destId="{3D69E77E-5319-4B24-BA92-4D1144F9367B}" srcOrd="5" destOrd="0" parTransId="{D52E9093-E0AB-4E07-BFB8-872D6AAC30C7}" sibTransId="{84958F14-3441-4A0F-B2F0-69C1626871D3}"/>
    <dgm:cxn modelId="{F4DCC1AD-4AEA-4627-B0F7-EE1D2ABD074C}" type="presOf" srcId="{6A6B5729-8AE8-43B4-B03B-D8F2CF50DE1B}" destId="{6F104C27-BA2B-403D-A0A4-F507DA983792}" srcOrd="0" destOrd="0" presId="urn:microsoft.com/office/officeart/2018/5/layout/IconCircleLabelList"/>
    <dgm:cxn modelId="{58F26CB7-513B-40BB-96E1-EBBD1E7B3F0B}" type="presOf" srcId="{44641B16-B4D0-42B8-8CE7-EAF73F5A9B9B}" destId="{89539199-5D60-4899-9E2B-1C1255FC93B2}" srcOrd="0" destOrd="0" presId="urn:microsoft.com/office/officeart/2018/5/layout/IconCircleLabelList"/>
    <dgm:cxn modelId="{7322CABB-660D-40CC-BA9B-CE0F192D27AB}" type="presOf" srcId="{3D69E77E-5319-4B24-BA92-4D1144F9367B}" destId="{E0F465AA-774A-4260-A26D-BFF58C5866AC}" srcOrd="0" destOrd="0" presId="urn:microsoft.com/office/officeart/2018/5/layout/IconCircleLabelList"/>
    <dgm:cxn modelId="{4E31D8C1-954A-40ED-B853-86119BEADAED}" srcId="{44641B16-B4D0-42B8-8CE7-EAF73F5A9B9B}" destId="{6A6B5729-8AE8-43B4-B03B-D8F2CF50DE1B}" srcOrd="2" destOrd="0" parTransId="{DF33F013-FC15-41AF-BDCE-21BF7B71FE1E}" sibTransId="{8AEAE55F-1D4D-46DD-A54D-54C5A77EBC8F}"/>
    <dgm:cxn modelId="{BEF7B7CA-5710-4E8F-B7BF-AB5943C4EE41}" srcId="{44641B16-B4D0-42B8-8CE7-EAF73F5A9B9B}" destId="{5003324A-6F38-44AA-9A14-3BA8D776CD0A}" srcOrd="3" destOrd="0" parTransId="{20D4F36B-47AD-4897-BD94-8B795DD0136C}" sibTransId="{A2A617A3-963A-4268-A8EE-BCF67F2FE243}"/>
    <dgm:cxn modelId="{EFAEECCC-1F80-4D49-AF60-C862E79EC448}" srcId="{44641B16-B4D0-42B8-8CE7-EAF73F5A9B9B}" destId="{2F76A630-FFC1-4918-B7D5-7A9265C613DB}" srcOrd="0" destOrd="0" parTransId="{769B7C72-0B2E-43E7-A1F5-6C84DD5C4F6A}" sibTransId="{E2C080C1-619A-47FB-9FAD-E8192636FF2B}"/>
    <dgm:cxn modelId="{E7CABBDE-4617-44BF-9674-A2528FA761C2}" type="presOf" srcId="{5003324A-6F38-44AA-9A14-3BA8D776CD0A}" destId="{9723ADB0-3078-4259-B6FE-7D3369568DF4}" srcOrd="0" destOrd="0" presId="urn:microsoft.com/office/officeart/2018/5/layout/IconCircleLabelList"/>
    <dgm:cxn modelId="{31137AE3-44E9-4A33-A90E-7B9044A3DC59}" type="presOf" srcId="{621ECA79-1150-4A4A-9834-31B0D3EF2B71}" destId="{6E6FEA36-39BE-466D-8405-B79C86169488}" srcOrd="0" destOrd="0" presId="urn:microsoft.com/office/officeart/2018/5/layout/IconCircleLabelList"/>
    <dgm:cxn modelId="{669998F1-27C5-4336-A1DD-B1C58238C650}" type="presOf" srcId="{2F76A630-FFC1-4918-B7D5-7A9265C613DB}" destId="{C5602C80-20CF-4A13-8321-00A44F1BE98E}" srcOrd="0" destOrd="0" presId="urn:microsoft.com/office/officeart/2018/5/layout/IconCircleLabelList"/>
    <dgm:cxn modelId="{B7A645FD-AB8E-4A46-BEE0-A11CB93F95BC}" srcId="{44641B16-B4D0-42B8-8CE7-EAF73F5A9B9B}" destId="{621ECA79-1150-4A4A-9834-31B0D3EF2B71}" srcOrd="1" destOrd="0" parTransId="{6EE1C4C0-882A-4204-A4A8-9F7ECD1343EB}" sibTransId="{93694512-2C33-4C69-BCC5-681A9B994854}"/>
    <dgm:cxn modelId="{0B97A8FE-09B4-482F-96E0-E95C5B5DE86A}" type="presParOf" srcId="{89539199-5D60-4899-9E2B-1C1255FC93B2}" destId="{C487E878-E3CC-46A3-8A0A-358F9985094F}" srcOrd="0" destOrd="0" presId="urn:microsoft.com/office/officeart/2018/5/layout/IconCircleLabelList"/>
    <dgm:cxn modelId="{4F86CCE7-DF8F-4C1E-8CE8-610966BD9A1A}" type="presParOf" srcId="{C487E878-E3CC-46A3-8A0A-358F9985094F}" destId="{1907B50F-3563-401B-9E06-19F99B8F078A}" srcOrd="0" destOrd="0" presId="urn:microsoft.com/office/officeart/2018/5/layout/IconCircleLabelList"/>
    <dgm:cxn modelId="{A2E95B19-8CF7-4D44-84D5-2F2ED4473417}" type="presParOf" srcId="{C487E878-E3CC-46A3-8A0A-358F9985094F}" destId="{7AA1F92A-B869-4103-99CE-1DEC46469126}" srcOrd="1" destOrd="0" presId="urn:microsoft.com/office/officeart/2018/5/layout/IconCircleLabelList"/>
    <dgm:cxn modelId="{8AD578FE-EB1B-4759-8FA5-E1B1027DFE7B}" type="presParOf" srcId="{C487E878-E3CC-46A3-8A0A-358F9985094F}" destId="{14E8F05D-EC88-4B36-8E35-C6D2E5D1B922}" srcOrd="2" destOrd="0" presId="urn:microsoft.com/office/officeart/2018/5/layout/IconCircleLabelList"/>
    <dgm:cxn modelId="{7DB4A342-5D84-49E3-9B25-44FD36610FAB}" type="presParOf" srcId="{C487E878-E3CC-46A3-8A0A-358F9985094F}" destId="{C5602C80-20CF-4A13-8321-00A44F1BE98E}" srcOrd="3" destOrd="0" presId="urn:microsoft.com/office/officeart/2018/5/layout/IconCircleLabelList"/>
    <dgm:cxn modelId="{804B3639-DD81-441A-B27C-274379CFA6AE}" type="presParOf" srcId="{89539199-5D60-4899-9E2B-1C1255FC93B2}" destId="{826895D5-C844-4E22-8EED-1B8D66FDDEB1}" srcOrd="1" destOrd="0" presId="urn:microsoft.com/office/officeart/2018/5/layout/IconCircleLabelList"/>
    <dgm:cxn modelId="{B9997B7D-3A20-492C-9B94-DBAE5AEC1544}" type="presParOf" srcId="{89539199-5D60-4899-9E2B-1C1255FC93B2}" destId="{13F8DD69-8EF1-4F13-B8BD-5806615F5609}" srcOrd="2" destOrd="0" presId="urn:microsoft.com/office/officeart/2018/5/layout/IconCircleLabelList"/>
    <dgm:cxn modelId="{4339519C-864C-4163-B634-9D8E851179A8}" type="presParOf" srcId="{13F8DD69-8EF1-4F13-B8BD-5806615F5609}" destId="{7233CBD4-D8DB-46CB-9ACD-1FDDF4DD33EE}" srcOrd="0" destOrd="0" presId="urn:microsoft.com/office/officeart/2018/5/layout/IconCircleLabelList"/>
    <dgm:cxn modelId="{90DD5924-2668-4D11-AB20-30BA9AB6AF6C}" type="presParOf" srcId="{13F8DD69-8EF1-4F13-B8BD-5806615F5609}" destId="{31875162-04FE-4AF2-A856-C5F7125379F2}" srcOrd="1" destOrd="0" presId="urn:microsoft.com/office/officeart/2018/5/layout/IconCircleLabelList"/>
    <dgm:cxn modelId="{61174A97-95F7-4BBC-83F7-6D6E47FB85E9}" type="presParOf" srcId="{13F8DD69-8EF1-4F13-B8BD-5806615F5609}" destId="{35899CB9-FD5B-466E-BB12-0D80BBA00C46}" srcOrd="2" destOrd="0" presId="urn:microsoft.com/office/officeart/2018/5/layout/IconCircleLabelList"/>
    <dgm:cxn modelId="{D23EEF8B-CF1A-48EA-84B1-1E2833798AD8}" type="presParOf" srcId="{13F8DD69-8EF1-4F13-B8BD-5806615F5609}" destId="{6E6FEA36-39BE-466D-8405-B79C86169488}" srcOrd="3" destOrd="0" presId="urn:microsoft.com/office/officeart/2018/5/layout/IconCircleLabelList"/>
    <dgm:cxn modelId="{27542AB2-3D5D-4BC4-9A92-8333CF6852F4}" type="presParOf" srcId="{89539199-5D60-4899-9E2B-1C1255FC93B2}" destId="{44DE8556-7F4C-476F-AA5B-6576777C9675}" srcOrd="3" destOrd="0" presId="urn:microsoft.com/office/officeart/2018/5/layout/IconCircleLabelList"/>
    <dgm:cxn modelId="{DC695DC5-ACC9-4825-B097-21EB33C36621}" type="presParOf" srcId="{89539199-5D60-4899-9E2B-1C1255FC93B2}" destId="{5A479F92-E430-47F0-94FE-2B7ED5EE5418}" srcOrd="4" destOrd="0" presId="urn:microsoft.com/office/officeart/2018/5/layout/IconCircleLabelList"/>
    <dgm:cxn modelId="{9765ABD6-994B-4F3A-AF53-B8D280F82726}" type="presParOf" srcId="{5A479F92-E430-47F0-94FE-2B7ED5EE5418}" destId="{AF920000-C83D-436F-BE32-2C7BC3F632DF}" srcOrd="0" destOrd="0" presId="urn:microsoft.com/office/officeart/2018/5/layout/IconCircleLabelList"/>
    <dgm:cxn modelId="{7275027A-629D-40EB-A911-A212A4257DEA}" type="presParOf" srcId="{5A479F92-E430-47F0-94FE-2B7ED5EE5418}" destId="{649338D8-BD26-48B0-9003-E696B4F6DDD9}" srcOrd="1" destOrd="0" presId="urn:microsoft.com/office/officeart/2018/5/layout/IconCircleLabelList"/>
    <dgm:cxn modelId="{B4866FB9-BC9F-4408-9D53-2AD877CBA29F}" type="presParOf" srcId="{5A479F92-E430-47F0-94FE-2B7ED5EE5418}" destId="{8F151AF8-0B98-42D1-92E5-613FA4F608E0}" srcOrd="2" destOrd="0" presId="urn:microsoft.com/office/officeart/2018/5/layout/IconCircleLabelList"/>
    <dgm:cxn modelId="{706ECCFE-625C-4AED-838F-49ABB5C436FD}" type="presParOf" srcId="{5A479F92-E430-47F0-94FE-2B7ED5EE5418}" destId="{6F104C27-BA2B-403D-A0A4-F507DA983792}" srcOrd="3" destOrd="0" presId="urn:microsoft.com/office/officeart/2018/5/layout/IconCircleLabelList"/>
    <dgm:cxn modelId="{8E21B690-F099-4A24-8D2C-5C78E2DD220A}" type="presParOf" srcId="{89539199-5D60-4899-9E2B-1C1255FC93B2}" destId="{991CE088-8CB1-49D3-87BE-8A2235C9F480}" srcOrd="5" destOrd="0" presId="urn:microsoft.com/office/officeart/2018/5/layout/IconCircleLabelList"/>
    <dgm:cxn modelId="{872B1894-3AC0-427C-8B3B-257D37DCCBA0}" type="presParOf" srcId="{89539199-5D60-4899-9E2B-1C1255FC93B2}" destId="{608BAC2B-B825-4A66-9559-BD980DAADB70}" srcOrd="6" destOrd="0" presId="urn:microsoft.com/office/officeart/2018/5/layout/IconCircleLabelList"/>
    <dgm:cxn modelId="{09A67786-352C-48BA-831F-D6755621119C}" type="presParOf" srcId="{608BAC2B-B825-4A66-9559-BD980DAADB70}" destId="{41D03B8D-B138-44E7-A6BC-3E2525FC52BF}" srcOrd="0" destOrd="0" presId="urn:microsoft.com/office/officeart/2018/5/layout/IconCircleLabelList"/>
    <dgm:cxn modelId="{F06F49C2-0271-4DC4-B9CE-501E2D35B177}" type="presParOf" srcId="{608BAC2B-B825-4A66-9559-BD980DAADB70}" destId="{96FCF07E-859B-404C-AD0C-215C2EAEBA16}" srcOrd="1" destOrd="0" presId="urn:microsoft.com/office/officeart/2018/5/layout/IconCircleLabelList"/>
    <dgm:cxn modelId="{507BCFEC-A7BD-4092-9E36-C71AF3454713}" type="presParOf" srcId="{608BAC2B-B825-4A66-9559-BD980DAADB70}" destId="{947642C9-B587-40FD-AC1D-2816426BF120}" srcOrd="2" destOrd="0" presId="urn:microsoft.com/office/officeart/2018/5/layout/IconCircleLabelList"/>
    <dgm:cxn modelId="{A0F11D35-C60C-43EA-8669-F3003F365134}" type="presParOf" srcId="{608BAC2B-B825-4A66-9559-BD980DAADB70}" destId="{9723ADB0-3078-4259-B6FE-7D3369568DF4}" srcOrd="3" destOrd="0" presId="urn:microsoft.com/office/officeart/2018/5/layout/IconCircleLabelList"/>
    <dgm:cxn modelId="{F8550462-91C7-4540-A13D-37D05AC1BB46}" type="presParOf" srcId="{89539199-5D60-4899-9E2B-1C1255FC93B2}" destId="{487040AA-C37F-4E7D-A5A9-3E22DE80033A}" srcOrd="7" destOrd="0" presId="urn:microsoft.com/office/officeart/2018/5/layout/IconCircleLabelList"/>
    <dgm:cxn modelId="{16718F86-2E2B-4F44-A5C9-424EEE9F195C}" type="presParOf" srcId="{89539199-5D60-4899-9E2B-1C1255FC93B2}" destId="{261D2A7A-5E44-457D-8E7C-228385AC372C}" srcOrd="8" destOrd="0" presId="urn:microsoft.com/office/officeart/2018/5/layout/IconCircleLabelList"/>
    <dgm:cxn modelId="{894C77CC-4D6E-41D7-81D5-567F87A32443}" type="presParOf" srcId="{261D2A7A-5E44-457D-8E7C-228385AC372C}" destId="{0E12B8CF-D378-4D0D-A0E9-B0C5232697FB}" srcOrd="0" destOrd="0" presId="urn:microsoft.com/office/officeart/2018/5/layout/IconCircleLabelList"/>
    <dgm:cxn modelId="{D103D7A7-0D7E-49F6-BEB5-7567932091DC}" type="presParOf" srcId="{261D2A7A-5E44-457D-8E7C-228385AC372C}" destId="{EDF6751D-FA48-4AA5-9918-2951D34A8C53}" srcOrd="1" destOrd="0" presId="urn:microsoft.com/office/officeart/2018/5/layout/IconCircleLabelList"/>
    <dgm:cxn modelId="{4677849E-8C5D-4057-87EB-70F0C6DCF510}" type="presParOf" srcId="{261D2A7A-5E44-457D-8E7C-228385AC372C}" destId="{04528998-6499-4437-9729-454619371FA3}" srcOrd="2" destOrd="0" presId="urn:microsoft.com/office/officeart/2018/5/layout/IconCircleLabelList"/>
    <dgm:cxn modelId="{028476E2-54A9-4ADC-968F-822F326FB1B9}" type="presParOf" srcId="{261D2A7A-5E44-457D-8E7C-228385AC372C}" destId="{2E5B92EF-251B-4873-8E18-9C51BE4B124B}" srcOrd="3" destOrd="0" presId="urn:microsoft.com/office/officeart/2018/5/layout/IconCircleLabelList"/>
    <dgm:cxn modelId="{ECE99107-8100-4BCD-92CE-9EE94BA13210}" type="presParOf" srcId="{89539199-5D60-4899-9E2B-1C1255FC93B2}" destId="{0950BFBC-C227-4B4F-AD0A-D9D3143A9C03}" srcOrd="9" destOrd="0" presId="urn:microsoft.com/office/officeart/2018/5/layout/IconCircleLabelList"/>
    <dgm:cxn modelId="{2C534D84-C5C4-415B-90CD-C66C92DB24B7}" type="presParOf" srcId="{89539199-5D60-4899-9E2B-1C1255FC93B2}" destId="{039D3D5B-C308-4F4E-9035-DD7A1F97E342}" srcOrd="10" destOrd="0" presId="urn:microsoft.com/office/officeart/2018/5/layout/IconCircleLabelList"/>
    <dgm:cxn modelId="{C265998F-9EB4-424F-B90F-47A916393370}" type="presParOf" srcId="{039D3D5B-C308-4F4E-9035-DD7A1F97E342}" destId="{89429AE5-390D-4BBD-B1B7-B5D27F0067DC}" srcOrd="0" destOrd="0" presId="urn:microsoft.com/office/officeart/2018/5/layout/IconCircleLabelList"/>
    <dgm:cxn modelId="{B2F6409F-2948-4E02-96A1-E7237D7AFEF5}" type="presParOf" srcId="{039D3D5B-C308-4F4E-9035-DD7A1F97E342}" destId="{4557DBA1-EBB7-4B1E-A23A-CC18076A9AAB}" srcOrd="1" destOrd="0" presId="urn:microsoft.com/office/officeart/2018/5/layout/IconCircleLabelList"/>
    <dgm:cxn modelId="{0C040534-27E1-48D8-A8AB-F2559E2C8BD7}" type="presParOf" srcId="{039D3D5B-C308-4F4E-9035-DD7A1F97E342}" destId="{AC719C9C-D51B-44B2-B508-E3354D47154D}" srcOrd="2" destOrd="0" presId="urn:microsoft.com/office/officeart/2018/5/layout/IconCircleLabelList"/>
    <dgm:cxn modelId="{8A181A15-98C1-43F4-8543-4758E7481EF5}" type="presParOf" srcId="{039D3D5B-C308-4F4E-9035-DD7A1F97E342}" destId="{E0F465AA-774A-4260-A26D-BFF58C5866A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82C43D-C712-4485-95AB-94D7477480E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4A2B68C4-E3AF-4DA8-B0E7-F988361FC7C5}">
      <dgm:prSet/>
      <dgm:spPr/>
      <dgm:t>
        <a:bodyPr/>
        <a:lstStyle/>
        <a:p>
          <a:r>
            <a:rPr lang="en-US"/>
            <a:t>LogisticRegression</a:t>
          </a:r>
        </a:p>
      </dgm:t>
    </dgm:pt>
    <dgm:pt modelId="{31BF67CD-3E91-4A19-87B3-1736B9642D9B}" type="parTrans" cxnId="{26220944-BCF3-4563-AC9B-B5A1E1269C80}">
      <dgm:prSet/>
      <dgm:spPr/>
      <dgm:t>
        <a:bodyPr/>
        <a:lstStyle/>
        <a:p>
          <a:endParaRPr lang="en-US"/>
        </a:p>
      </dgm:t>
    </dgm:pt>
    <dgm:pt modelId="{FF6032F8-CC16-4C17-89EE-62ECD96C45A0}" type="sibTrans" cxnId="{26220944-BCF3-4563-AC9B-B5A1E1269C80}">
      <dgm:prSet/>
      <dgm:spPr/>
      <dgm:t>
        <a:bodyPr/>
        <a:lstStyle/>
        <a:p>
          <a:endParaRPr lang="en-US"/>
        </a:p>
      </dgm:t>
    </dgm:pt>
    <dgm:pt modelId="{63489C60-0088-4E87-BE39-CC443AE43B11}">
      <dgm:prSet/>
      <dgm:spPr/>
      <dgm:t>
        <a:bodyPr/>
        <a:lstStyle/>
        <a:p>
          <a:r>
            <a:rPr lang="en-US"/>
            <a:t>KNeighborsClassifier</a:t>
          </a:r>
        </a:p>
      </dgm:t>
    </dgm:pt>
    <dgm:pt modelId="{D1DE2456-B44D-4BC9-B2D2-B40E25904931}" type="parTrans" cxnId="{C3767AD5-50D1-45BD-9FD7-EB662C4914A7}">
      <dgm:prSet/>
      <dgm:spPr/>
      <dgm:t>
        <a:bodyPr/>
        <a:lstStyle/>
        <a:p>
          <a:endParaRPr lang="en-US"/>
        </a:p>
      </dgm:t>
    </dgm:pt>
    <dgm:pt modelId="{F7E25FE3-79AC-4528-BD84-AEE7F73E9903}" type="sibTrans" cxnId="{C3767AD5-50D1-45BD-9FD7-EB662C4914A7}">
      <dgm:prSet/>
      <dgm:spPr/>
      <dgm:t>
        <a:bodyPr/>
        <a:lstStyle/>
        <a:p>
          <a:endParaRPr lang="en-US"/>
        </a:p>
      </dgm:t>
    </dgm:pt>
    <dgm:pt modelId="{D8BC5E30-AF24-4474-A043-3B21C596DF57}">
      <dgm:prSet/>
      <dgm:spPr/>
      <dgm:t>
        <a:bodyPr/>
        <a:lstStyle/>
        <a:p>
          <a:r>
            <a:rPr lang="en-US"/>
            <a:t>DecisionTreeClassifier</a:t>
          </a:r>
        </a:p>
      </dgm:t>
    </dgm:pt>
    <dgm:pt modelId="{2F7559F4-F897-4A7E-849F-0505EBD8A781}" type="parTrans" cxnId="{7BB6712C-A28C-4527-85E5-8AC95BF342B7}">
      <dgm:prSet/>
      <dgm:spPr/>
      <dgm:t>
        <a:bodyPr/>
        <a:lstStyle/>
        <a:p>
          <a:endParaRPr lang="en-US"/>
        </a:p>
      </dgm:t>
    </dgm:pt>
    <dgm:pt modelId="{16C32CE7-5523-4DEE-993C-B5BCFE9F502A}" type="sibTrans" cxnId="{7BB6712C-A28C-4527-85E5-8AC95BF342B7}">
      <dgm:prSet/>
      <dgm:spPr/>
      <dgm:t>
        <a:bodyPr/>
        <a:lstStyle/>
        <a:p>
          <a:endParaRPr lang="en-US"/>
        </a:p>
      </dgm:t>
    </dgm:pt>
    <dgm:pt modelId="{40071EF1-037B-45DA-B556-248AF37517FA}">
      <dgm:prSet/>
      <dgm:spPr/>
      <dgm:t>
        <a:bodyPr/>
        <a:lstStyle/>
        <a:p>
          <a:r>
            <a:rPr lang="en-US"/>
            <a:t>RandomForestClassifier</a:t>
          </a:r>
        </a:p>
      </dgm:t>
    </dgm:pt>
    <dgm:pt modelId="{BD19AA3B-08CB-45F8-BC3E-BA7F1E8571DA}" type="parTrans" cxnId="{C51E25FF-C9B8-49B0-BB18-1E8A6F06B105}">
      <dgm:prSet/>
      <dgm:spPr/>
      <dgm:t>
        <a:bodyPr/>
        <a:lstStyle/>
        <a:p>
          <a:endParaRPr lang="en-US"/>
        </a:p>
      </dgm:t>
    </dgm:pt>
    <dgm:pt modelId="{16E4706B-D10C-41A4-BB9F-98EE76992156}" type="sibTrans" cxnId="{C51E25FF-C9B8-49B0-BB18-1E8A6F06B105}">
      <dgm:prSet/>
      <dgm:spPr/>
      <dgm:t>
        <a:bodyPr/>
        <a:lstStyle/>
        <a:p>
          <a:endParaRPr lang="en-US"/>
        </a:p>
      </dgm:t>
    </dgm:pt>
    <dgm:pt modelId="{7D510009-142D-4279-A19E-7139D14A0EE7}">
      <dgm:prSet/>
      <dgm:spPr/>
      <dgm:t>
        <a:bodyPr/>
        <a:lstStyle/>
        <a:p>
          <a:r>
            <a:rPr lang="en-US"/>
            <a:t>MLPClassifier</a:t>
          </a:r>
        </a:p>
      </dgm:t>
    </dgm:pt>
    <dgm:pt modelId="{CFA3242C-FAFA-456D-9AD7-6D07D20E51D6}" type="parTrans" cxnId="{68BB0E65-89FC-4727-8722-FA51DB6AB5B1}">
      <dgm:prSet/>
      <dgm:spPr/>
      <dgm:t>
        <a:bodyPr/>
        <a:lstStyle/>
        <a:p>
          <a:endParaRPr lang="en-US"/>
        </a:p>
      </dgm:t>
    </dgm:pt>
    <dgm:pt modelId="{88CCA750-F7ED-44A1-AABC-4ADBE289B5A1}" type="sibTrans" cxnId="{68BB0E65-89FC-4727-8722-FA51DB6AB5B1}">
      <dgm:prSet/>
      <dgm:spPr/>
      <dgm:t>
        <a:bodyPr/>
        <a:lstStyle/>
        <a:p>
          <a:endParaRPr lang="en-US"/>
        </a:p>
      </dgm:t>
    </dgm:pt>
    <dgm:pt modelId="{03773EFA-DB84-440D-8288-03C19322843B}">
      <dgm:prSet/>
      <dgm:spPr/>
      <dgm:t>
        <a:bodyPr/>
        <a:lstStyle/>
        <a:p>
          <a:r>
            <a:rPr lang="en-US"/>
            <a:t>EnsembleClassifier</a:t>
          </a:r>
        </a:p>
      </dgm:t>
    </dgm:pt>
    <dgm:pt modelId="{277A87EA-B21A-44BE-8D7D-6E6E7CEDB98D}" type="parTrans" cxnId="{54DEC0CC-6E34-456B-B0B0-AFA0C595628A}">
      <dgm:prSet/>
      <dgm:spPr/>
      <dgm:t>
        <a:bodyPr/>
        <a:lstStyle/>
        <a:p>
          <a:endParaRPr lang="en-US"/>
        </a:p>
      </dgm:t>
    </dgm:pt>
    <dgm:pt modelId="{C4F6B0B4-68F0-42B7-BAB0-BB3076420AA4}" type="sibTrans" cxnId="{54DEC0CC-6E34-456B-B0B0-AFA0C595628A}">
      <dgm:prSet/>
      <dgm:spPr/>
      <dgm:t>
        <a:bodyPr/>
        <a:lstStyle/>
        <a:p>
          <a:endParaRPr lang="en-US"/>
        </a:p>
      </dgm:t>
    </dgm:pt>
    <dgm:pt modelId="{765D5A09-7B3C-F044-915C-B740D305B6E8}" type="pres">
      <dgm:prSet presAssocID="{0882C43D-C712-4485-95AB-94D7477480E0}" presName="diagram" presStyleCnt="0">
        <dgm:presLayoutVars>
          <dgm:dir/>
          <dgm:resizeHandles val="exact"/>
        </dgm:presLayoutVars>
      </dgm:prSet>
      <dgm:spPr/>
    </dgm:pt>
    <dgm:pt modelId="{EF21C5FC-3E54-6D4E-8CA1-88F67EF74EC6}" type="pres">
      <dgm:prSet presAssocID="{4A2B68C4-E3AF-4DA8-B0E7-F988361FC7C5}" presName="node" presStyleLbl="node1" presStyleIdx="0" presStyleCnt="6">
        <dgm:presLayoutVars>
          <dgm:bulletEnabled val="1"/>
        </dgm:presLayoutVars>
      </dgm:prSet>
      <dgm:spPr/>
    </dgm:pt>
    <dgm:pt modelId="{876839B1-7115-C443-8F6C-C9C6193E1EE9}" type="pres">
      <dgm:prSet presAssocID="{FF6032F8-CC16-4C17-89EE-62ECD96C45A0}" presName="sibTrans" presStyleCnt="0"/>
      <dgm:spPr/>
    </dgm:pt>
    <dgm:pt modelId="{6EC37551-A69A-3A49-874A-929DD19420D3}" type="pres">
      <dgm:prSet presAssocID="{63489C60-0088-4E87-BE39-CC443AE43B11}" presName="node" presStyleLbl="node1" presStyleIdx="1" presStyleCnt="6">
        <dgm:presLayoutVars>
          <dgm:bulletEnabled val="1"/>
        </dgm:presLayoutVars>
      </dgm:prSet>
      <dgm:spPr/>
    </dgm:pt>
    <dgm:pt modelId="{40BAACEE-C413-0A48-B689-972AA3AE7927}" type="pres">
      <dgm:prSet presAssocID="{F7E25FE3-79AC-4528-BD84-AEE7F73E9903}" presName="sibTrans" presStyleCnt="0"/>
      <dgm:spPr/>
    </dgm:pt>
    <dgm:pt modelId="{D7F9E717-962E-5F48-B691-AE2ED57F48C2}" type="pres">
      <dgm:prSet presAssocID="{D8BC5E30-AF24-4474-A043-3B21C596DF57}" presName="node" presStyleLbl="node1" presStyleIdx="2" presStyleCnt="6">
        <dgm:presLayoutVars>
          <dgm:bulletEnabled val="1"/>
        </dgm:presLayoutVars>
      </dgm:prSet>
      <dgm:spPr/>
    </dgm:pt>
    <dgm:pt modelId="{BE3BF1DE-C293-D740-A95F-9FF01249CFA0}" type="pres">
      <dgm:prSet presAssocID="{16C32CE7-5523-4DEE-993C-B5BCFE9F502A}" presName="sibTrans" presStyleCnt="0"/>
      <dgm:spPr/>
    </dgm:pt>
    <dgm:pt modelId="{48A0A3FF-B68F-CF4B-8226-D7B6C89FE930}" type="pres">
      <dgm:prSet presAssocID="{40071EF1-037B-45DA-B556-248AF37517FA}" presName="node" presStyleLbl="node1" presStyleIdx="3" presStyleCnt="6">
        <dgm:presLayoutVars>
          <dgm:bulletEnabled val="1"/>
        </dgm:presLayoutVars>
      </dgm:prSet>
      <dgm:spPr/>
    </dgm:pt>
    <dgm:pt modelId="{68F4E72F-3168-244E-93B3-140EB2CA49FE}" type="pres">
      <dgm:prSet presAssocID="{16E4706B-D10C-41A4-BB9F-98EE76992156}" presName="sibTrans" presStyleCnt="0"/>
      <dgm:spPr/>
    </dgm:pt>
    <dgm:pt modelId="{441A5FB6-EF65-BF47-BB81-6013D445D24F}" type="pres">
      <dgm:prSet presAssocID="{7D510009-142D-4279-A19E-7139D14A0EE7}" presName="node" presStyleLbl="node1" presStyleIdx="4" presStyleCnt="6">
        <dgm:presLayoutVars>
          <dgm:bulletEnabled val="1"/>
        </dgm:presLayoutVars>
      </dgm:prSet>
      <dgm:spPr/>
    </dgm:pt>
    <dgm:pt modelId="{46DE3D9B-4A16-8E4E-8E75-4C60FC2B1370}" type="pres">
      <dgm:prSet presAssocID="{88CCA750-F7ED-44A1-AABC-4ADBE289B5A1}" presName="sibTrans" presStyleCnt="0"/>
      <dgm:spPr/>
    </dgm:pt>
    <dgm:pt modelId="{3EE3B436-AD8F-934D-97B5-663D84580946}" type="pres">
      <dgm:prSet presAssocID="{03773EFA-DB84-440D-8288-03C19322843B}" presName="node" presStyleLbl="node1" presStyleIdx="5" presStyleCnt="6">
        <dgm:presLayoutVars>
          <dgm:bulletEnabled val="1"/>
        </dgm:presLayoutVars>
      </dgm:prSet>
      <dgm:spPr/>
    </dgm:pt>
  </dgm:ptLst>
  <dgm:cxnLst>
    <dgm:cxn modelId="{7BB6712C-A28C-4527-85E5-8AC95BF342B7}" srcId="{0882C43D-C712-4485-95AB-94D7477480E0}" destId="{D8BC5E30-AF24-4474-A043-3B21C596DF57}" srcOrd="2" destOrd="0" parTransId="{2F7559F4-F897-4A7E-849F-0505EBD8A781}" sibTransId="{16C32CE7-5523-4DEE-993C-B5BCFE9F502A}"/>
    <dgm:cxn modelId="{16AFA741-B70D-574F-89AB-ABC7CEC137A0}" type="presOf" srcId="{D8BC5E30-AF24-4474-A043-3B21C596DF57}" destId="{D7F9E717-962E-5F48-B691-AE2ED57F48C2}" srcOrd="0" destOrd="0" presId="urn:microsoft.com/office/officeart/2005/8/layout/default"/>
    <dgm:cxn modelId="{26220944-BCF3-4563-AC9B-B5A1E1269C80}" srcId="{0882C43D-C712-4485-95AB-94D7477480E0}" destId="{4A2B68C4-E3AF-4DA8-B0E7-F988361FC7C5}" srcOrd="0" destOrd="0" parTransId="{31BF67CD-3E91-4A19-87B3-1736B9642D9B}" sibTransId="{FF6032F8-CC16-4C17-89EE-62ECD96C45A0}"/>
    <dgm:cxn modelId="{2F36D75B-5CAB-2E4D-937D-450C7E580F03}" type="presOf" srcId="{63489C60-0088-4E87-BE39-CC443AE43B11}" destId="{6EC37551-A69A-3A49-874A-929DD19420D3}" srcOrd="0" destOrd="0" presId="urn:microsoft.com/office/officeart/2005/8/layout/default"/>
    <dgm:cxn modelId="{68BB0E65-89FC-4727-8722-FA51DB6AB5B1}" srcId="{0882C43D-C712-4485-95AB-94D7477480E0}" destId="{7D510009-142D-4279-A19E-7139D14A0EE7}" srcOrd="4" destOrd="0" parTransId="{CFA3242C-FAFA-456D-9AD7-6D07D20E51D6}" sibTransId="{88CCA750-F7ED-44A1-AABC-4ADBE289B5A1}"/>
    <dgm:cxn modelId="{6C4C956F-3B53-7445-BA02-80E03C709282}" type="presOf" srcId="{4A2B68C4-E3AF-4DA8-B0E7-F988361FC7C5}" destId="{EF21C5FC-3E54-6D4E-8CA1-88F67EF74EC6}" srcOrd="0" destOrd="0" presId="urn:microsoft.com/office/officeart/2005/8/layout/default"/>
    <dgm:cxn modelId="{2235C97D-9F45-9D4C-863F-A47945F325DC}" type="presOf" srcId="{7D510009-142D-4279-A19E-7139D14A0EE7}" destId="{441A5FB6-EF65-BF47-BB81-6013D445D24F}" srcOrd="0" destOrd="0" presId="urn:microsoft.com/office/officeart/2005/8/layout/default"/>
    <dgm:cxn modelId="{7743F6A2-C090-1844-9983-EE5830DA43B5}" type="presOf" srcId="{40071EF1-037B-45DA-B556-248AF37517FA}" destId="{48A0A3FF-B68F-CF4B-8226-D7B6C89FE930}" srcOrd="0" destOrd="0" presId="urn:microsoft.com/office/officeart/2005/8/layout/default"/>
    <dgm:cxn modelId="{E90AD2B4-1D60-024E-841B-020A299EEBE7}" type="presOf" srcId="{0882C43D-C712-4485-95AB-94D7477480E0}" destId="{765D5A09-7B3C-F044-915C-B740D305B6E8}" srcOrd="0" destOrd="0" presId="urn:microsoft.com/office/officeart/2005/8/layout/default"/>
    <dgm:cxn modelId="{42AC36BC-ECB6-F64E-85EC-418654283794}" type="presOf" srcId="{03773EFA-DB84-440D-8288-03C19322843B}" destId="{3EE3B436-AD8F-934D-97B5-663D84580946}" srcOrd="0" destOrd="0" presId="urn:microsoft.com/office/officeart/2005/8/layout/default"/>
    <dgm:cxn modelId="{54DEC0CC-6E34-456B-B0B0-AFA0C595628A}" srcId="{0882C43D-C712-4485-95AB-94D7477480E0}" destId="{03773EFA-DB84-440D-8288-03C19322843B}" srcOrd="5" destOrd="0" parTransId="{277A87EA-B21A-44BE-8D7D-6E6E7CEDB98D}" sibTransId="{C4F6B0B4-68F0-42B7-BAB0-BB3076420AA4}"/>
    <dgm:cxn modelId="{C3767AD5-50D1-45BD-9FD7-EB662C4914A7}" srcId="{0882C43D-C712-4485-95AB-94D7477480E0}" destId="{63489C60-0088-4E87-BE39-CC443AE43B11}" srcOrd="1" destOrd="0" parTransId="{D1DE2456-B44D-4BC9-B2D2-B40E25904931}" sibTransId="{F7E25FE3-79AC-4528-BD84-AEE7F73E9903}"/>
    <dgm:cxn modelId="{C51E25FF-C9B8-49B0-BB18-1E8A6F06B105}" srcId="{0882C43D-C712-4485-95AB-94D7477480E0}" destId="{40071EF1-037B-45DA-B556-248AF37517FA}" srcOrd="3" destOrd="0" parTransId="{BD19AA3B-08CB-45F8-BC3E-BA7F1E8571DA}" sibTransId="{16E4706B-D10C-41A4-BB9F-98EE76992156}"/>
    <dgm:cxn modelId="{7C14BCF0-B46A-7A4B-95A7-200976AE0D2D}" type="presParOf" srcId="{765D5A09-7B3C-F044-915C-B740D305B6E8}" destId="{EF21C5FC-3E54-6D4E-8CA1-88F67EF74EC6}" srcOrd="0" destOrd="0" presId="urn:microsoft.com/office/officeart/2005/8/layout/default"/>
    <dgm:cxn modelId="{3EE35BBF-E95B-4842-8B55-9EF6F68498E1}" type="presParOf" srcId="{765D5A09-7B3C-F044-915C-B740D305B6E8}" destId="{876839B1-7115-C443-8F6C-C9C6193E1EE9}" srcOrd="1" destOrd="0" presId="urn:microsoft.com/office/officeart/2005/8/layout/default"/>
    <dgm:cxn modelId="{1A81CAC8-9440-AA47-AB58-5F63B48551AD}" type="presParOf" srcId="{765D5A09-7B3C-F044-915C-B740D305B6E8}" destId="{6EC37551-A69A-3A49-874A-929DD19420D3}" srcOrd="2" destOrd="0" presId="urn:microsoft.com/office/officeart/2005/8/layout/default"/>
    <dgm:cxn modelId="{C3833B6E-3ECA-674B-9098-22067E656FD1}" type="presParOf" srcId="{765D5A09-7B3C-F044-915C-B740D305B6E8}" destId="{40BAACEE-C413-0A48-B689-972AA3AE7927}" srcOrd="3" destOrd="0" presId="urn:microsoft.com/office/officeart/2005/8/layout/default"/>
    <dgm:cxn modelId="{BA68BCE4-97FA-EE46-B169-C18FBF086F03}" type="presParOf" srcId="{765D5A09-7B3C-F044-915C-B740D305B6E8}" destId="{D7F9E717-962E-5F48-B691-AE2ED57F48C2}" srcOrd="4" destOrd="0" presId="urn:microsoft.com/office/officeart/2005/8/layout/default"/>
    <dgm:cxn modelId="{37A94D88-7F12-434A-9DEC-69C71CCAA1D8}" type="presParOf" srcId="{765D5A09-7B3C-F044-915C-B740D305B6E8}" destId="{BE3BF1DE-C293-D740-A95F-9FF01249CFA0}" srcOrd="5" destOrd="0" presId="urn:microsoft.com/office/officeart/2005/8/layout/default"/>
    <dgm:cxn modelId="{12E2A04D-0830-8346-9AEB-B7A6ED967C37}" type="presParOf" srcId="{765D5A09-7B3C-F044-915C-B740D305B6E8}" destId="{48A0A3FF-B68F-CF4B-8226-D7B6C89FE930}" srcOrd="6" destOrd="0" presId="urn:microsoft.com/office/officeart/2005/8/layout/default"/>
    <dgm:cxn modelId="{F37E8F26-1A3D-A741-8EE8-BDF6FB3A5048}" type="presParOf" srcId="{765D5A09-7B3C-F044-915C-B740D305B6E8}" destId="{68F4E72F-3168-244E-93B3-140EB2CA49FE}" srcOrd="7" destOrd="0" presId="urn:microsoft.com/office/officeart/2005/8/layout/default"/>
    <dgm:cxn modelId="{2BB3BA18-646D-9A42-8DE4-620D33713FBF}" type="presParOf" srcId="{765D5A09-7B3C-F044-915C-B740D305B6E8}" destId="{441A5FB6-EF65-BF47-BB81-6013D445D24F}" srcOrd="8" destOrd="0" presId="urn:microsoft.com/office/officeart/2005/8/layout/default"/>
    <dgm:cxn modelId="{C20816B8-9171-7044-B6F8-145C020C16A2}" type="presParOf" srcId="{765D5A09-7B3C-F044-915C-B740D305B6E8}" destId="{46DE3D9B-4A16-8E4E-8E75-4C60FC2B1370}" srcOrd="9" destOrd="0" presId="urn:microsoft.com/office/officeart/2005/8/layout/default"/>
    <dgm:cxn modelId="{528995CC-8CDE-3742-87D6-77332AF18AE6}" type="presParOf" srcId="{765D5A09-7B3C-F044-915C-B740D305B6E8}" destId="{3EE3B436-AD8F-934D-97B5-663D8458094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7B50F-3563-401B-9E06-19F99B8F078A}">
      <dsp:nvSpPr>
        <dsp:cNvPr id="0" name=""/>
        <dsp:cNvSpPr/>
      </dsp:nvSpPr>
      <dsp:spPr>
        <a:xfrm>
          <a:off x="311099" y="787087"/>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1F92A-B869-4103-99CE-1DEC46469126}">
      <dsp:nvSpPr>
        <dsp:cNvPr id="0" name=""/>
        <dsp:cNvSpPr/>
      </dsp:nvSpPr>
      <dsp:spPr>
        <a:xfrm>
          <a:off x="517448" y="993436"/>
          <a:ext cx="555556" cy="555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602C80-20CF-4A13-8321-00A44F1BE98E}">
      <dsp:nvSpPr>
        <dsp:cNvPr id="0" name=""/>
        <dsp:cNvSpPr/>
      </dsp:nvSpPr>
      <dsp:spPr>
        <a:xfrm>
          <a:off x="1574" y="2056930"/>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PROBLEM STATEMENT</a:t>
          </a:r>
        </a:p>
      </dsp:txBody>
      <dsp:txXfrm>
        <a:off x="1574" y="2056930"/>
        <a:ext cx="1587304" cy="634921"/>
      </dsp:txXfrm>
    </dsp:sp>
    <dsp:sp modelId="{7233CBD4-D8DB-46CB-9ACD-1FDDF4DD33EE}">
      <dsp:nvSpPr>
        <dsp:cNvPr id="0" name=""/>
        <dsp:cNvSpPr/>
      </dsp:nvSpPr>
      <dsp:spPr>
        <a:xfrm>
          <a:off x="2176182" y="787087"/>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75162-04FE-4AF2-A856-C5F7125379F2}">
      <dsp:nvSpPr>
        <dsp:cNvPr id="0" name=""/>
        <dsp:cNvSpPr/>
      </dsp:nvSpPr>
      <dsp:spPr>
        <a:xfrm>
          <a:off x="2382531" y="993436"/>
          <a:ext cx="555556" cy="555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6FEA36-39BE-466D-8405-B79C86169488}">
      <dsp:nvSpPr>
        <dsp:cNvPr id="0" name=""/>
        <dsp:cNvSpPr/>
      </dsp:nvSpPr>
      <dsp:spPr>
        <a:xfrm>
          <a:off x="1866657" y="2056930"/>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DATASET</a:t>
          </a:r>
        </a:p>
      </dsp:txBody>
      <dsp:txXfrm>
        <a:off x="1866657" y="2056930"/>
        <a:ext cx="1587304" cy="634921"/>
      </dsp:txXfrm>
    </dsp:sp>
    <dsp:sp modelId="{AF920000-C83D-436F-BE32-2C7BC3F632DF}">
      <dsp:nvSpPr>
        <dsp:cNvPr id="0" name=""/>
        <dsp:cNvSpPr/>
      </dsp:nvSpPr>
      <dsp:spPr>
        <a:xfrm>
          <a:off x="4041265" y="787087"/>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338D8-BD26-48B0-9003-E696B4F6DDD9}">
      <dsp:nvSpPr>
        <dsp:cNvPr id="0" name=""/>
        <dsp:cNvSpPr/>
      </dsp:nvSpPr>
      <dsp:spPr>
        <a:xfrm>
          <a:off x="4247614" y="993436"/>
          <a:ext cx="555556" cy="555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104C27-BA2B-403D-A0A4-F507DA983792}">
      <dsp:nvSpPr>
        <dsp:cNvPr id="0" name=""/>
        <dsp:cNvSpPr/>
      </dsp:nvSpPr>
      <dsp:spPr>
        <a:xfrm>
          <a:off x="3731740" y="2056930"/>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GOAL OF ANALYSIS</a:t>
          </a:r>
        </a:p>
      </dsp:txBody>
      <dsp:txXfrm>
        <a:off x="3731740" y="2056930"/>
        <a:ext cx="1587304" cy="634921"/>
      </dsp:txXfrm>
    </dsp:sp>
    <dsp:sp modelId="{41D03B8D-B138-44E7-A6BC-3E2525FC52BF}">
      <dsp:nvSpPr>
        <dsp:cNvPr id="0" name=""/>
        <dsp:cNvSpPr/>
      </dsp:nvSpPr>
      <dsp:spPr>
        <a:xfrm>
          <a:off x="5906348" y="787087"/>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FCF07E-859B-404C-AD0C-215C2EAEBA16}">
      <dsp:nvSpPr>
        <dsp:cNvPr id="0" name=""/>
        <dsp:cNvSpPr/>
      </dsp:nvSpPr>
      <dsp:spPr>
        <a:xfrm>
          <a:off x="6112697" y="993436"/>
          <a:ext cx="555556" cy="555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23ADB0-3078-4259-B6FE-7D3369568DF4}">
      <dsp:nvSpPr>
        <dsp:cNvPr id="0" name=""/>
        <dsp:cNvSpPr/>
      </dsp:nvSpPr>
      <dsp:spPr>
        <a:xfrm>
          <a:off x="5596823" y="2056930"/>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MODEL CHOICES</a:t>
          </a:r>
        </a:p>
      </dsp:txBody>
      <dsp:txXfrm>
        <a:off x="5596823" y="2056930"/>
        <a:ext cx="1587304" cy="634921"/>
      </dsp:txXfrm>
    </dsp:sp>
    <dsp:sp modelId="{0E12B8CF-D378-4D0D-A0E9-B0C5232697FB}">
      <dsp:nvSpPr>
        <dsp:cNvPr id="0" name=""/>
        <dsp:cNvSpPr/>
      </dsp:nvSpPr>
      <dsp:spPr>
        <a:xfrm>
          <a:off x="7771431" y="787087"/>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F6751D-FA48-4AA5-9918-2951D34A8C53}">
      <dsp:nvSpPr>
        <dsp:cNvPr id="0" name=""/>
        <dsp:cNvSpPr/>
      </dsp:nvSpPr>
      <dsp:spPr>
        <a:xfrm>
          <a:off x="7977780" y="993436"/>
          <a:ext cx="555556" cy="555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5B92EF-251B-4873-8E18-9C51BE4B124B}">
      <dsp:nvSpPr>
        <dsp:cNvPr id="0" name=""/>
        <dsp:cNvSpPr/>
      </dsp:nvSpPr>
      <dsp:spPr>
        <a:xfrm>
          <a:off x="7461906" y="2056930"/>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MODEL RESULTS</a:t>
          </a:r>
        </a:p>
      </dsp:txBody>
      <dsp:txXfrm>
        <a:off x="7461906" y="2056930"/>
        <a:ext cx="1587304" cy="634921"/>
      </dsp:txXfrm>
    </dsp:sp>
    <dsp:sp modelId="{89429AE5-390D-4BBD-B1B7-B5D27F0067DC}">
      <dsp:nvSpPr>
        <dsp:cNvPr id="0" name=""/>
        <dsp:cNvSpPr/>
      </dsp:nvSpPr>
      <dsp:spPr>
        <a:xfrm>
          <a:off x="9636514" y="787087"/>
          <a:ext cx="968255" cy="96825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7DBA1-EBB7-4B1E-A23A-CC18076A9AAB}">
      <dsp:nvSpPr>
        <dsp:cNvPr id="0" name=""/>
        <dsp:cNvSpPr/>
      </dsp:nvSpPr>
      <dsp:spPr>
        <a:xfrm>
          <a:off x="9842863" y="993436"/>
          <a:ext cx="555556" cy="5555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F465AA-774A-4260-A26D-BFF58C5866AC}">
      <dsp:nvSpPr>
        <dsp:cNvPr id="0" name=""/>
        <dsp:cNvSpPr/>
      </dsp:nvSpPr>
      <dsp:spPr>
        <a:xfrm>
          <a:off x="9326989" y="2056930"/>
          <a:ext cx="1587304" cy="63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b="1" kern="1200" dirty="0"/>
            <a:t>CONCLUSION</a:t>
          </a:r>
        </a:p>
      </dsp:txBody>
      <dsp:txXfrm>
        <a:off x="9326989" y="2056930"/>
        <a:ext cx="1587304" cy="634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1C5FC-3E54-6D4E-8CA1-88F67EF74EC6}">
      <dsp:nvSpPr>
        <dsp:cNvPr id="0" name=""/>
        <dsp:cNvSpPr/>
      </dsp:nvSpPr>
      <dsp:spPr>
        <a:xfrm>
          <a:off x="1176867" y="286"/>
          <a:ext cx="2675667" cy="16054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LogisticRegression</a:t>
          </a:r>
        </a:p>
      </dsp:txBody>
      <dsp:txXfrm>
        <a:off x="1176867" y="286"/>
        <a:ext cx="2675667" cy="1605400"/>
      </dsp:txXfrm>
    </dsp:sp>
    <dsp:sp modelId="{6EC37551-A69A-3A49-874A-929DD19420D3}">
      <dsp:nvSpPr>
        <dsp:cNvPr id="0" name=""/>
        <dsp:cNvSpPr/>
      </dsp:nvSpPr>
      <dsp:spPr>
        <a:xfrm>
          <a:off x="4120100" y="286"/>
          <a:ext cx="2675667" cy="1605400"/>
        </a:xfrm>
        <a:prstGeom prst="rect">
          <a:avLst/>
        </a:prstGeom>
        <a:solidFill>
          <a:schemeClr val="accent5">
            <a:hueOff val="3481973"/>
            <a:satOff val="1538"/>
            <a:lumOff val="-1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KNeighborsClassifier</a:t>
          </a:r>
        </a:p>
      </dsp:txBody>
      <dsp:txXfrm>
        <a:off x="4120100" y="286"/>
        <a:ext cx="2675667" cy="1605400"/>
      </dsp:txXfrm>
    </dsp:sp>
    <dsp:sp modelId="{D7F9E717-962E-5F48-B691-AE2ED57F48C2}">
      <dsp:nvSpPr>
        <dsp:cNvPr id="0" name=""/>
        <dsp:cNvSpPr/>
      </dsp:nvSpPr>
      <dsp:spPr>
        <a:xfrm>
          <a:off x="7063334" y="286"/>
          <a:ext cx="2675667" cy="1605400"/>
        </a:xfrm>
        <a:prstGeom prst="rect">
          <a:avLst/>
        </a:prstGeom>
        <a:solidFill>
          <a:schemeClr val="accent5">
            <a:hueOff val="6963945"/>
            <a:satOff val="3077"/>
            <a:lumOff val="-3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DecisionTreeClassifier</a:t>
          </a:r>
        </a:p>
      </dsp:txBody>
      <dsp:txXfrm>
        <a:off x="7063334" y="286"/>
        <a:ext cx="2675667" cy="1605400"/>
      </dsp:txXfrm>
    </dsp:sp>
    <dsp:sp modelId="{48A0A3FF-B68F-CF4B-8226-D7B6C89FE930}">
      <dsp:nvSpPr>
        <dsp:cNvPr id="0" name=""/>
        <dsp:cNvSpPr/>
      </dsp:nvSpPr>
      <dsp:spPr>
        <a:xfrm>
          <a:off x="1176867" y="1873253"/>
          <a:ext cx="2675667" cy="1605400"/>
        </a:xfrm>
        <a:prstGeom prst="rect">
          <a:avLst/>
        </a:prstGeom>
        <a:solidFill>
          <a:schemeClr val="accent5">
            <a:hueOff val="10445919"/>
            <a:satOff val="4615"/>
            <a:lumOff val="-5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RandomForestClassifier</a:t>
          </a:r>
        </a:p>
      </dsp:txBody>
      <dsp:txXfrm>
        <a:off x="1176867" y="1873253"/>
        <a:ext cx="2675667" cy="1605400"/>
      </dsp:txXfrm>
    </dsp:sp>
    <dsp:sp modelId="{441A5FB6-EF65-BF47-BB81-6013D445D24F}">
      <dsp:nvSpPr>
        <dsp:cNvPr id="0" name=""/>
        <dsp:cNvSpPr/>
      </dsp:nvSpPr>
      <dsp:spPr>
        <a:xfrm>
          <a:off x="4120100" y="1873253"/>
          <a:ext cx="2675667" cy="1605400"/>
        </a:xfrm>
        <a:prstGeom prst="rect">
          <a:avLst/>
        </a:prstGeom>
        <a:solidFill>
          <a:schemeClr val="accent5">
            <a:hueOff val="13927891"/>
            <a:satOff val="6154"/>
            <a:lumOff val="-6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MLPClassifier</a:t>
          </a:r>
        </a:p>
      </dsp:txBody>
      <dsp:txXfrm>
        <a:off x="4120100" y="1873253"/>
        <a:ext cx="2675667" cy="1605400"/>
      </dsp:txXfrm>
    </dsp:sp>
    <dsp:sp modelId="{3EE3B436-AD8F-934D-97B5-663D84580946}">
      <dsp:nvSpPr>
        <dsp:cNvPr id="0" name=""/>
        <dsp:cNvSpPr/>
      </dsp:nvSpPr>
      <dsp:spPr>
        <a:xfrm>
          <a:off x="7063334" y="1873253"/>
          <a:ext cx="2675667" cy="1605400"/>
        </a:xfrm>
        <a:prstGeom prst="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EnsembleClassifier</a:t>
          </a:r>
        </a:p>
      </dsp:txBody>
      <dsp:txXfrm>
        <a:off x="7063334" y="1873253"/>
        <a:ext cx="2675667" cy="16054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22:14:59.916"/>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AD787-C1C1-B04E-B3A4-84DF976A442A}" type="datetimeFigureOut">
              <a:rPr lang="en-US" smtClean="0"/>
              <a:t>3/22/21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BBA0C-5F9A-344C-9055-6D44830A6092}" type="slidenum">
              <a:rPr lang="en-US" smtClean="0"/>
              <a:t>‹#›</a:t>
            </a:fld>
            <a:endParaRPr lang="en-US"/>
          </a:p>
        </p:txBody>
      </p:sp>
    </p:spTree>
    <p:extLst>
      <p:ext uri="{BB962C8B-B14F-4D97-AF65-F5344CB8AC3E}">
        <p14:creationId xmlns:p14="http://schemas.microsoft.com/office/powerpoint/2010/main" val="241717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grumbletext.co.uk/"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esp.uem.es/jmgomez/smsspamcorpus/" TargetMode="External"/><Relationship Id="rId5" Type="http://schemas.openxmlformats.org/officeDocument/2006/relationships/hyperlink" Target="http://etheses.bham.ac.uk/253/1/Tagg09PhD.pdf" TargetMode="External"/><Relationship Id="rId4" Type="http://schemas.openxmlformats.org/officeDocument/2006/relationships/hyperlink" Target="http://www.comp.nus.edu.sg/~rpnlpir/downloads/corpora/smsCorpu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Introduce your data </a:t>
            </a:r>
            <a:endParaRPr lang="en-US" dirty="0"/>
          </a:p>
          <a:p>
            <a:r>
              <a:rPr lang="en-US" sz="1200" kern="1200" dirty="0">
                <a:solidFill>
                  <a:schemeClr val="tx1"/>
                </a:solidFill>
                <a:effectLst/>
                <a:latin typeface="+mn-lt"/>
                <a:ea typeface="+mn-ea"/>
                <a:cs typeface="+mn-cs"/>
              </a:rPr>
              <a:t>b). Describe what you are doing with your data; that is, the goal of your analysis </a:t>
            </a:r>
            <a:endParaRPr lang="en-US" dirty="0"/>
          </a:p>
          <a:p>
            <a:r>
              <a:rPr lang="en-US" sz="1200" kern="1200" dirty="0">
                <a:solidFill>
                  <a:schemeClr val="tx1"/>
                </a:solidFill>
                <a:effectLst/>
                <a:latin typeface="+mn-lt"/>
                <a:ea typeface="+mn-ea"/>
                <a:cs typeface="+mn-cs"/>
              </a:rPr>
              <a:t>c). Introduce your models/methods, give some details about how you run the models &amp; show some of your code that you think is interesting </a:t>
            </a:r>
            <a:endParaRPr lang="en-US" dirty="0"/>
          </a:p>
          <a:p>
            <a:r>
              <a:rPr lang="en-US" sz="1200" kern="1200" dirty="0">
                <a:solidFill>
                  <a:schemeClr val="tx1"/>
                </a:solidFill>
                <a:effectLst/>
                <a:latin typeface="+mn-lt"/>
                <a:ea typeface="+mn-ea"/>
                <a:cs typeface="+mn-cs"/>
              </a:rPr>
              <a:t>d). Show the output/results of your analysis, and then conclude the presentation with discussions on findings or model choices based on your analysis </a:t>
            </a:r>
            <a:endParaRPr lang="en-US" dirty="0"/>
          </a:p>
          <a:p>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2</a:t>
            </a:fld>
            <a:endParaRPr lang="en-US"/>
          </a:p>
        </p:txBody>
      </p:sp>
    </p:spTree>
    <p:extLst>
      <p:ext uri="{BB962C8B-B14F-4D97-AF65-F5344CB8AC3E}">
        <p14:creationId xmlns:p14="http://schemas.microsoft.com/office/powerpoint/2010/main" val="680209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13</a:t>
            </a:fld>
            <a:endParaRPr lang="en-US"/>
          </a:p>
        </p:txBody>
      </p:sp>
    </p:spTree>
    <p:extLst>
      <p:ext uri="{BB962C8B-B14F-4D97-AF65-F5344CB8AC3E}">
        <p14:creationId xmlns:p14="http://schemas.microsoft.com/office/powerpoint/2010/main" val="346352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link.springer.com</a:t>
            </a:r>
            <a:r>
              <a:rPr lang="en-US" dirty="0"/>
              <a:t>/</a:t>
            </a:r>
            <a:r>
              <a:rPr lang="en-US" dirty="0" err="1"/>
              <a:t>referenceworkentry</a:t>
            </a:r>
            <a:r>
              <a:rPr lang="en-US" dirty="0"/>
              <a:t>/10.1007%2F978-0-387-30164-8_828</a:t>
            </a:r>
          </a:p>
          <a:p>
            <a:r>
              <a:rPr lang="en-US" dirty="0"/>
              <a:t>A great deal of </a:t>
            </a:r>
            <a:r>
              <a:rPr lang="en-US" dirty="0" err="1"/>
              <a:t>sitrubence</a:t>
            </a:r>
            <a:r>
              <a:rPr lang="en-US" dirty="0"/>
              <a:t> for a lot of </a:t>
            </a:r>
            <a:r>
              <a:rPr lang="en-US" dirty="0" err="1"/>
              <a:t>individausls</a:t>
            </a:r>
            <a:endParaRPr lang="en-US" dirty="0"/>
          </a:p>
          <a:p>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3</a:t>
            </a:fld>
            <a:endParaRPr lang="en-US"/>
          </a:p>
        </p:txBody>
      </p:sp>
    </p:spTree>
    <p:extLst>
      <p:ext uri="{BB962C8B-B14F-4D97-AF65-F5344CB8AC3E}">
        <p14:creationId xmlns:p14="http://schemas.microsoft.com/office/powerpoint/2010/main" val="261486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corpus has been collected from free or free for research sources at the Internet:</a:t>
            </a:r>
            <a:br>
              <a:rPr lang="en-US" dirty="0"/>
            </a:br>
            <a:br>
              <a:rPr lang="en-US" dirty="0"/>
            </a:br>
            <a:r>
              <a:rPr lang="en-US" sz="1200" b="0" i="0" kern="1200" dirty="0">
                <a:solidFill>
                  <a:schemeClr val="tx1"/>
                </a:solidFill>
                <a:effectLst/>
                <a:latin typeface="+mn-lt"/>
                <a:ea typeface="+mn-ea"/>
                <a:cs typeface="+mn-cs"/>
              </a:rPr>
              <a:t>-&gt; A collection of 425 SMS spam messages was manually extracted from the </a:t>
            </a:r>
            <a:r>
              <a:rPr lang="en-US" sz="1200" b="0" i="0" kern="1200" dirty="0" err="1">
                <a:solidFill>
                  <a:schemeClr val="tx1"/>
                </a:solidFill>
                <a:effectLst/>
                <a:latin typeface="+mn-lt"/>
                <a:ea typeface="+mn-ea"/>
                <a:cs typeface="+mn-cs"/>
              </a:rPr>
              <a:t>Grumbletext</a:t>
            </a:r>
            <a:r>
              <a:rPr lang="en-US" sz="1200" b="0" i="0" kern="1200" dirty="0">
                <a:solidFill>
                  <a:schemeClr val="tx1"/>
                </a:solidFill>
                <a:effectLst/>
                <a:latin typeface="+mn-lt"/>
                <a:ea typeface="+mn-ea"/>
                <a:cs typeface="+mn-cs"/>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The </a:t>
            </a:r>
            <a:r>
              <a:rPr lang="en-US" sz="1200" b="0" i="0" kern="1200" dirty="0" err="1">
                <a:solidFill>
                  <a:schemeClr val="tx1"/>
                </a:solidFill>
                <a:effectLst/>
                <a:latin typeface="+mn-lt"/>
                <a:ea typeface="+mn-ea"/>
                <a:cs typeface="+mn-cs"/>
              </a:rPr>
              <a:t>Grumbletext</a:t>
            </a:r>
            <a:r>
              <a:rPr lang="en-US" sz="1200" b="0" i="0" kern="1200" dirty="0">
                <a:solidFill>
                  <a:schemeClr val="tx1"/>
                </a:solidFill>
                <a:effectLst/>
                <a:latin typeface="+mn-lt"/>
                <a:ea typeface="+mn-ea"/>
                <a:cs typeface="+mn-cs"/>
              </a:rPr>
              <a:t> Web site is: </a:t>
            </a:r>
            <a:r>
              <a:rPr lang="en-US" sz="1200" b="0" i="0" kern="1200" dirty="0">
                <a:solidFill>
                  <a:schemeClr val="tx1"/>
                </a:solidFill>
                <a:effectLst/>
                <a:latin typeface="+mn-lt"/>
                <a:ea typeface="+mn-ea"/>
                <a:cs typeface="+mn-cs"/>
                <a:hlinkClick r:id="rId3"/>
              </a:rPr>
              <a:t>[Web Link]</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-&gt; 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 The NUS SMS Corpus is </a:t>
            </a:r>
            <a:r>
              <a:rPr lang="en-US" sz="1200" b="0" i="0" kern="1200" dirty="0" err="1">
                <a:solidFill>
                  <a:schemeClr val="tx1"/>
                </a:solidFill>
                <a:effectLst/>
                <a:latin typeface="+mn-lt"/>
                <a:ea typeface="+mn-ea"/>
                <a:cs typeface="+mn-cs"/>
              </a:rPr>
              <a:t>avalaible</a:t>
            </a:r>
            <a:r>
              <a:rPr lang="en-US" sz="1200" b="0" i="0" kern="1200" dirty="0">
                <a:solidFill>
                  <a:schemeClr val="tx1"/>
                </a:solidFill>
                <a:effectLst/>
                <a:latin typeface="+mn-lt"/>
                <a:ea typeface="+mn-ea"/>
                <a:cs typeface="+mn-cs"/>
              </a:rPr>
              <a:t> at: </a:t>
            </a:r>
            <a:r>
              <a:rPr lang="en-US" sz="1200" b="0" i="0" kern="1200" dirty="0">
                <a:solidFill>
                  <a:schemeClr val="tx1"/>
                </a:solidFill>
                <a:effectLst/>
                <a:latin typeface="+mn-lt"/>
                <a:ea typeface="+mn-ea"/>
                <a:cs typeface="+mn-cs"/>
                <a:hlinkClick r:id="rId4"/>
              </a:rPr>
              <a:t>[Web Link]</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-&gt; A list of 450 SMS ham messages collected from Caroline Tag's PhD Thesis available at </a:t>
            </a:r>
            <a:r>
              <a:rPr lang="en-US" sz="1200" b="0" i="0" kern="1200" dirty="0">
                <a:solidFill>
                  <a:schemeClr val="tx1"/>
                </a:solidFill>
                <a:effectLst/>
                <a:latin typeface="+mn-lt"/>
                <a:ea typeface="+mn-ea"/>
                <a:cs typeface="+mn-cs"/>
                <a:hlinkClick r:id="rId5"/>
              </a:rPr>
              <a:t>[Web Link]</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-&gt; Finally, we have incorporated the SMS Spam Corpus v.0.1 Big. It has 1,002 SMS ham messages and 322 spam messages and it is public available at: </a:t>
            </a:r>
            <a:r>
              <a:rPr lang="en-US" sz="1200" b="0" i="0" kern="1200" dirty="0">
                <a:solidFill>
                  <a:schemeClr val="tx1"/>
                </a:solidFill>
                <a:effectLst/>
                <a:latin typeface="+mn-lt"/>
                <a:ea typeface="+mn-ea"/>
                <a:cs typeface="+mn-cs"/>
                <a:hlinkClick r:id="rId6"/>
              </a:rPr>
              <a:t>[Web Link]</a:t>
            </a:r>
            <a:r>
              <a:rPr lang="en-US" sz="1200" b="0" i="0" kern="1200" dirty="0">
                <a:solidFill>
                  <a:schemeClr val="tx1"/>
                </a:solidFill>
                <a:effectLst/>
                <a:latin typeface="+mn-lt"/>
                <a:ea typeface="+mn-ea"/>
                <a:cs typeface="+mn-cs"/>
              </a:rPr>
              <a:t>. This corpus has been used in the following academic researches:</a:t>
            </a:r>
          </a:p>
          <a:p>
            <a:endParaRPr lang="en-US" sz="1200" b="0" i="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ry</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Number of Instances: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5574</a:t>
            </a:r>
          </a:p>
          <a:p>
            <a:br>
              <a:rPr lang="en-US" dirty="0"/>
            </a:br>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4</a:t>
            </a:fld>
            <a:endParaRPr lang="en-US"/>
          </a:p>
        </p:txBody>
      </p:sp>
    </p:spTree>
    <p:extLst>
      <p:ext uri="{BB962C8B-B14F-4D97-AF65-F5344CB8AC3E}">
        <p14:creationId xmlns:p14="http://schemas.microsoft.com/office/powerpoint/2010/main" val="218898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trend that spam messages tend to have more characters.</a:t>
            </a:r>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6</a:t>
            </a:fld>
            <a:endParaRPr lang="en-US"/>
          </a:p>
        </p:txBody>
      </p:sp>
    </p:spTree>
    <p:extLst>
      <p:ext uri="{BB962C8B-B14F-4D97-AF65-F5344CB8AC3E}">
        <p14:creationId xmlns:p14="http://schemas.microsoft.com/office/powerpoint/2010/main" val="219916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7</a:t>
            </a:fld>
            <a:endParaRPr lang="en-US"/>
          </a:p>
        </p:txBody>
      </p:sp>
    </p:spTree>
    <p:extLst>
      <p:ext uri="{BB962C8B-B14F-4D97-AF65-F5344CB8AC3E}">
        <p14:creationId xmlns:p14="http://schemas.microsoft.com/office/powerpoint/2010/main" val="26132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8</a:t>
            </a:fld>
            <a:endParaRPr lang="en-US"/>
          </a:p>
        </p:txBody>
      </p:sp>
    </p:spTree>
    <p:extLst>
      <p:ext uri="{BB962C8B-B14F-4D97-AF65-F5344CB8AC3E}">
        <p14:creationId xmlns:p14="http://schemas.microsoft.com/office/powerpoint/2010/main" val="2581697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9</a:t>
            </a:fld>
            <a:endParaRPr lang="en-US"/>
          </a:p>
        </p:txBody>
      </p:sp>
    </p:spTree>
    <p:extLst>
      <p:ext uri="{BB962C8B-B14F-4D97-AF65-F5344CB8AC3E}">
        <p14:creationId xmlns:p14="http://schemas.microsoft.com/office/powerpoint/2010/main" val="3639431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-SMOTE:</a:t>
            </a:r>
            <a:r>
              <a:rPr lang="en-US" sz="1200" b="0" i="0" kern="1200" dirty="0">
                <a:solidFill>
                  <a:schemeClr val="tx1"/>
                </a:solidFill>
                <a:effectLst/>
                <a:latin typeface="+mn-lt"/>
                <a:ea typeface="+mn-ea"/>
                <a:cs typeface="+mn-cs"/>
              </a:rPr>
              <a:t> Synthetic Minority Over sampling Technique (SMOTE) algorithm applies KNN approach where it selects K nearest neighbors, joins them and creates the synthetic samples in the space. The algorithm takes the feature vectors and its nearest neighbors, computes the distance between these vectors. The difference is multiplied by random number between (0, 1) and it is added back to feature. SMOTE algorithm is a pioneer algorithm and many other algorithms are derived from SMOTE.</a:t>
            </a:r>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11</a:t>
            </a:fld>
            <a:endParaRPr lang="en-US"/>
          </a:p>
        </p:txBody>
      </p:sp>
    </p:spTree>
    <p:extLst>
      <p:ext uri="{BB962C8B-B14F-4D97-AF65-F5344CB8AC3E}">
        <p14:creationId xmlns:p14="http://schemas.microsoft.com/office/powerpoint/2010/main" val="109694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-SMOTE:</a:t>
            </a:r>
            <a:r>
              <a:rPr lang="en-US" sz="1200" b="0" i="0" kern="1200" dirty="0">
                <a:solidFill>
                  <a:schemeClr val="tx1"/>
                </a:solidFill>
                <a:effectLst/>
                <a:latin typeface="+mn-lt"/>
                <a:ea typeface="+mn-ea"/>
                <a:cs typeface="+mn-cs"/>
              </a:rPr>
              <a:t> Synthetic Minority Over sampling Technique (SMOTE) algorithm applies KNN approach where it selects K nearest neighbors, joins them and creates the synthetic samples in the space. The algorithm takes the feature vectors and its nearest neighbors, computes the distance between these vectors. The difference is multiplied by random number between (0, 1) and it is added back to feature. SMOTE algorithm is a pioneer algorithm and many other algorithms are derived from SMOTE.</a:t>
            </a:r>
            <a:endParaRPr lang="en-US" dirty="0"/>
          </a:p>
        </p:txBody>
      </p:sp>
      <p:sp>
        <p:nvSpPr>
          <p:cNvPr id="4" name="Slide Number Placeholder 3"/>
          <p:cNvSpPr>
            <a:spLocks noGrp="1"/>
          </p:cNvSpPr>
          <p:nvPr>
            <p:ph type="sldNum" sz="quarter" idx="5"/>
          </p:nvPr>
        </p:nvSpPr>
        <p:spPr/>
        <p:txBody>
          <a:bodyPr/>
          <a:lstStyle/>
          <a:p>
            <a:fld id="{817BBA0C-5F9A-344C-9055-6D44830A6092}" type="slidenum">
              <a:rPr lang="en-US" smtClean="0"/>
              <a:t>12</a:t>
            </a:fld>
            <a:endParaRPr lang="en-US"/>
          </a:p>
        </p:txBody>
      </p:sp>
    </p:spTree>
    <p:extLst>
      <p:ext uri="{BB962C8B-B14F-4D97-AF65-F5344CB8AC3E}">
        <p14:creationId xmlns:p14="http://schemas.microsoft.com/office/powerpoint/2010/main" val="171248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3/22/21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2363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3579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8226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717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80192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00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5467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14695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2203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9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3/22/21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01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3/22/21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08781334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2306AB6-9D65-4F8E-9FD7-C3F3A3DE3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void your emails to end up as SPAM">
            <a:extLst>
              <a:ext uri="{FF2B5EF4-FFF2-40B4-BE49-F238E27FC236}">
                <a16:creationId xmlns:a16="http://schemas.microsoft.com/office/drawing/2014/main" id="{7D021A1A-BF7C-314C-B5F0-BA31C2566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823"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284C940E-7A1D-418E-A9E8-C9852CA8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1255" y="2996261"/>
            <a:ext cx="6310745" cy="3861739"/>
          </a:xfrm>
          <a:custGeom>
            <a:avLst/>
            <a:gdLst>
              <a:gd name="connsiteX0" fmla="*/ 5172027 w 6310745"/>
              <a:gd name="connsiteY0" fmla="*/ 351902 h 3861739"/>
              <a:gd name="connsiteX1" fmla="*/ 5173047 w 6310745"/>
              <a:gd name="connsiteY1" fmla="*/ 352987 h 3861739"/>
              <a:gd name="connsiteX2" fmla="*/ 5177471 w 6310745"/>
              <a:gd name="connsiteY2" fmla="*/ 352581 h 3861739"/>
              <a:gd name="connsiteX3" fmla="*/ 2969865 w 6310745"/>
              <a:gd name="connsiteY3" fmla="*/ 91462 h 3861739"/>
              <a:gd name="connsiteX4" fmla="*/ 2918830 w 6310745"/>
              <a:gd name="connsiteY4" fmla="*/ 95401 h 3861739"/>
              <a:gd name="connsiteX5" fmla="*/ 1957331 w 6310745"/>
              <a:gd name="connsiteY5" fmla="*/ 323658 h 3861739"/>
              <a:gd name="connsiteX6" fmla="*/ 413011 w 6310745"/>
              <a:gd name="connsiteY6" fmla="*/ 1429370 h 3861739"/>
              <a:gd name="connsiteX7" fmla="*/ 88087 w 6310745"/>
              <a:gd name="connsiteY7" fmla="*/ 2204577 h 3861739"/>
              <a:gd name="connsiteX8" fmla="*/ 109862 w 6310745"/>
              <a:gd name="connsiteY8" fmla="*/ 2159496 h 3861739"/>
              <a:gd name="connsiteX9" fmla="*/ 566286 w 6310745"/>
              <a:gd name="connsiteY9" fmla="*/ 1369352 h 3861739"/>
              <a:gd name="connsiteX10" fmla="*/ 1648059 w 6310745"/>
              <a:gd name="connsiteY10" fmla="*/ 484837 h 3861739"/>
              <a:gd name="connsiteX11" fmla="*/ 2969865 w 6310745"/>
              <a:gd name="connsiteY11" fmla="*/ 91462 h 3861739"/>
              <a:gd name="connsiteX12" fmla="*/ 3495357 w 6310745"/>
              <a:gd name="connsiteY12" fmla="*/ 893 h 3861739"/>
              <a:gd name="connsiteX13" fmla="*/ 3941913 w 6310745"/>
              <a:gd name="connsiteY13" fmla="*/ 37963 h 3861739"/>
              <a:gd name="connsiteX14" fmla="*/ 5299614 w 6310745"/>
              <a:gd name="connsiteY14" fmla="*/ 324201 h 3861739"/>
              <a:gd name="connsiteX15" fmla="*/ 6213700 w 6310745"/>
              <a:gd name="connsiteY15" fmla="*/ 666307 h 3861739"/>
              <a:gd name="connsiteX16" fmla="*/ 6310745 w 6310745"/>
              <a:gd name="connsiteY16" fmla="*/ 718092 h 3861739"/>
              <a:gd name="connsiteX17" fmla="*/ 6310745 w 6310745"/>
              <a:gd name="connsiteY17" fmla="*/ 786964 h 3861739"/>
              <a:gd name="connsiteX18" fmla="*/ 6223734 w 6310745"/>
              <a:gd name="connsiteY18" fmla="*/ 739515 h 3861739"/>
              <a:gd name="connsiteX19" fmla="*/ 5436559 w 6310745"/>
              <a:gd name="connsiteY19" fmla="*/ 427942 h 3861739"/>
              <a:gd name="connsiteX20" fmla="*/ 5314925 w 6310745"/>
              <a:gd name="connsiteY20" fmla="*/ 390465 h 3861739"/>
              <a:gd name="connsiteX21" fmla="*/ 5198564 w 6310745"/>
              <a:gd name="connsiteY21" fmla="*/ 357468 h 3861739"/>
              <a:gd name="connsiteX22" fmla="*/ 5826636 w 6310745"/>
              <a:gd name="connsiteY22" fmla="*/ 619266 h 3861739"/>
              <a:gd name="connsiteX23" fmla="*/ 6125359 w 6310745"/>
              <a:gd name="connsiteY23" fmla="*/ 778370 h 3861739"/>
              <a:gd name="connsiteX24" fmla="*/ 6310745 w 6310745"/>
              <a:gd name="connsiteY24" fmla="*/ 896973 h 3861739"/>
              <a:gd name="connsiteX25" fmla="*/ 6310745 w 6310745"/>
              <a:gd name="connsiteY25" fmla="*/ 3861739 h 3861739"/>
              <a:gd name="connsiteX26" fmla="*/ 974639 w 6310745"/>
              <a:gd name="connsiteY26" fmla="*/ 3861739 h 3861739"/>
              <a:gd name="connsiteX27" fmla="*/ 719986 w 6310745"/>
              <a:gd name="connsiteY27" fmla="*/ 3659957 h 3861739"/>
              <a:gd name="connsiteX28" fmla="*/ 299202 w 6310745"/>
              <a:gd name="connsiteY28" fmla="*/ 3177626 h 3861739"/>
              <a:gd name="connsiteX29" fmla="*/ 52873 w 6310745"/>
              <a:gd name="connsiteY29" fmla="*/ 2564820 h 3861739"/>
              <a:gd name="connsiteX30" fmla="*/ 21743 w 6310745"/>
              <a:gd name="connsiteY30" fmla="*/ 2457276 h 3861739"/>
              <a:gd name="connsiteX31" fmla="*/ 15788 w 6310745"/>
              <a:gd name="connsiteY31" fmla="*/ 2193035 h 3861739"/>
              <a:gd name="connsiteX32" fmla="*/ 1087523 w 6310745"/>
              <a:gd name="connsiteY32" fmla="*/ 695306 h 3861739"/>
              <a:gd name="connsiteX33" fmla="*/ 2765215 w 6310745"/>
              <a:gd name="connsiteY33" fmla="*/ 56158 h 3861739"/>
              <a:gd name="connsiteX34" fmla="*/ 3120078 w 6310745"/>
              <a:gd name="connsiteY34" fmla="*/ 15422 h 3861739"/>
              <a:gd name="connsiteX35" fmla="*/ 3495357 w 6310745"/>
              <a:gd name="connsiteY35" fmla="*/ 893 h 386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10745" h="3861739">
                <a:moveTo>
                  <a:pt x="5172027" y="351902"/>
                </a:moveTo>
                <a:cubicBezTo>
                  <a:pt x="5172027" y="351902"/>
                  <a:pt x="5172027" y="352852"/>
                  <a:pt x="5173047" y="352987"/>
                </a:cubicBezTo>
                <a:lnTo>
                  <a:pt x="5177471" y="352581"/>
                </a:lnTo>
                <a:close/>
                <a:moveTo>
                  <a:pt x="2969865" y="91462"/>
                </a:moveTo>
                <a:cubicBezTo>
                  <a:pt x="2952701" y="89711"/>
                  <a:pt x="2935264" y="91055"/>
                  <a:pt x="2918830" y="95401"/>
                </a:cubicBezTo>
                <a:cubicBezTo>
                  <a:pt x="2586081" y="133611"/>
                  <a:pt x="2262146" y="210506"/>
                  <a:pt x="1957331" y="323658"/>
                </a:cubicBezTo>
                <a:cubicBezTo>
                  <a:pt x="1300170" y="565494"/>
                  <a:pt x="773488" y="924243"/>
                  <a:pt x="413011" y="1429370"/>
                </a:cubicBezTo>
                <a:cubicBezTo>
                  <a:pt x="241125" y="1667934"/>
                  <a:pt x="130650" y="1931482"/>
                  <a:pt x="88087" y="2204577"/>
                </a:cubicBezTo>
                <a:cubicBezTo>
                  <a:pt x="96253" y="2189777"/>
                  <a:pt x="103398" y="2174704"/>
                  <a:pt x="109862" y="2159496"/>
                </a:cubicBezTo>
                <a:cubicBezTo>
                  <a:pt x="227584" y="1883441"/>
                  <a:pt x="374053" y="1617978"/>
                  <a:pt x="566286" y="1369352"/>
                </a:cubicBezTo>
                <a:cubicBezTo>
                  <a:pt x="843916" y="1009789"/>
                  <a:pt x="1197929" y="710108"/>
                  <a:pt x="1648059" y="484837"/>
                </a:cubicBezTo>
                <a:cubicBezTo>
                  <a:pt x="2053957" y="281700"/>
                  <a:pt x="2497621" y="159899"/>
                  <a:pt x="2969865" y="91462"/>
                </a:cubicBezTo>
                <a:close/>
                <a:moveTo>
                  <a:pt x="3495357" y="893"/>
                </a:moveTo>
                <a:cubicBezTo>
                  <a:pt x="3633661" y="-4539"/>
                  <a:pt x="3787957" y="15693"/>
                  <a:pt x="3941913" y="37963"/>
                </a:cubicBezTo>
                <a:cubicBezTo>
                  <a:pt x="4403949" y="104770"/>
                  <a:pt x="4858161" y="195339"/>
                  <a:pt x="5299614" y="324201"/>
                </a:cubicBezTo>
                <a:cubicBezTo>
                  <a:pt x="5617945" y="417079"/>
                  <a:pt x="5925559" y="526685"/>
                  <a:pt x="6213700" y="666307"/>
                </a:cubicBezTo>
                <a:lnTo>
                  <a:pt x="6310745" y="718092"/>
                </a:lnTo>
                <a:lnTo>
                  <a:pt x="6310745" y="786964"/>
                </a:lnTo>
                <a:lnTo>
                  <a:pt x="6223734" y="739515"/>
                </a:lnTo>
                <a:cubicBezTo>
                  <a:pt x="5975170" y="615379"/>
                  <a:pt x="5710361" y="515015"/>
                  <a:pt x="5436559" y="427942"/>
                </a:cubicBezTo>
                <a:cubicBezTo>
                  <a:pt x="5396292" y="415002"/>
                  <a:pt x="5355753" y="402509"/>
                  <a:pt x="5314925" y="390465"/>
                </a:cubicBezTo>
                <a:cubicBezTo>
                  <a:pt x="5276307" y="379059"/>
                  <a:pt x="5237351" y="368468"/>
                  <a:pt x="5198564" y="357468"/>
                </a:cubicBezTo>
                <a:cubicBezTo>
                  <a:pt x="5414393" y="434473"/>
                  <a:pt x="5624129" y="521907"/>
                  <a:pt x="5826636" y="619266"/>
                </a:cubicBezTo>
                <a:cubicBezTo>
                  <a:pt x="5929344" y="669507"/>
                  <a:pt x="6029097" y="722388"/>
                  <a:pt x="6125359" y="778370"/>
                </a:cubicBezTo>
                <a:lnTo>
                  <a:pt x="6310745" y="896973"/>
                </a:lnTo>
                <a:lnTo>
                  <a:pt x="6310745" y="3861739"/>
                </a:lnTo>
                <a:lnTo>
                  <a:pt x="974639" y="3861739"/>
                </a:lnTo>
                <a:lnTo>
                  <a:pt x="719986" y="3659957"/>
                </a:lnTo>
                <a:cubicBezTo>
                  <a:pt x="556844" y="3515259"/>
                  <a:pt x="415052" y="3355506"/>
                  <a:pt x="299202" y="3177626"/>
                </a:cubicBezTo>
                <a:cubicBezTo>
                  <a:pt x="173197" y="2986301"/>
                  <a:pt x="89840" y="2778941"/>
                  <a:pt x="52873" y="2564820"/>
                </a:cubicBezTo>
                <a:cubicBezTo>
                  <a:pt x="46170" y="2528361"/>
                  <a:pt x="35760" y="2492390"/>
                  <a:pt x="21743" y="2457276"/>
                </a:cubicBezTo>
                <a:cubicBezTo>
                  <a:pt x="-12282" y="2369287"/>
                  <a:pt x="-34" y="2280753"/>
                  <a:pt x="15788" y="2193035"/>
                </a:cubicBezTo>
                <a:cubicBezTo>
                  <a:pt x="125343" y="1581179"/>
                  <a:pt x="505554" y="1091397"/>
                  <a:pt x="1087523" y="695306"/>
                </a:cubicBezTo>
                <a:cubicBezTo>
                  <a:pt x="1574397" y="363308"/>
                  <a:pt x="2138335" y="155961"/>
                  <a:pt x="2765215" y="56158"/>
                </a:cubicBezTo>
                <a:cubicBezTo>
                  <a:pt x="2882595" y="37419"/>
                  <a:pt x="3000997" y="24655"/>
                  <a:pt x="3120078" y="15422"/>
                </a:cubicBezTo>
                <a:cubicBezTo>
                  <a:pt x="3239161" y="6188"/>
                  <a:pt x="3356711" y="2250"/>
                  <a:pt x="3495357" y="893"/>
                </a:cubicBezTo>
                <a:close/>
              </a:path>
            </a:pathLst>
          </a:custGeom>
          <a:solidFill>
            <a:srgbClr val="4BE3FE">
              <a:alpha val="91000"/>
            </a:srgbClr>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44F644C-CE4F-E34E-A613-420DA8A61EAA}"/>
              </a:ext>
            </a:extLst>
          </p:cNvPr>
          <p:cNvSpPr>
            <a:spLocks noGrp="1"/>
          </p:cNvSpPr>
          <p:nvPr>
            <p:ph type="ctrTitle"/>
          </p:nvPr>
        </p:nvSpPr>
        <p:spPr>
          <a:xfrm>
            <a:off x="7004878" y="3732208"/>
            <a:ext cx="5184074" cy="1390218"/>
          </a:xfrm>
        </p:spPr>
        <p:txBody>
          <a:bodyPr anchor="b">
            <a:normAutofit fontScale="90000"/>
          </a:bodyPr>
          <a:lstStyle/>
          <a:p>
            <a:pPr algn="ctr"/>
            <a:r>
              <a:rPr lang="en-US" sz="5200" dirty="0">
                <a:solidFill>
                  <a:schemeClr val="bg1"/>
                </a:solidFill>
              </a:rPr>
              <a:t>SPAM MESSAGE CLASSIFICATIOM</a:t>
            </a:r>
          </a:p>
        </p:txBody>
      </p:sp>
      <p:sp>
        <p:nvSpPr>
          <p:cNvPr id="3" name="Subtitle 2">
            <a:extLst>
              <a:ext uri="{FF2B5EF4-FFF2-40B4-BE49-F238E27FC236}">
                <a16:creationId xmlns:a16="http://schemas.microsoft.com/office/drawing/2014/main" id="{2C0C2AD9-2160-3F49-9975-46D107B84E79}"/>
              </a:ext>
            </a:extLst>
          </p:cNvPr>
          <p:cNvSpPr>
            <a:spLocks noGrp="1"/>
          </p:cNvSpPr>
          <p:nvPr>
            <p:ph type="subTitle" idx="1"/>
          </p:nvPr>
        </p:nvSpPr>
        <p:spPr>
          <a:xfrm>
            <a:off x="7010481" y="5586497"/>
            <a:ext cx="4569248" cy="555608"/>
          </a:xfrm>
        </p:spPr>
        <p:txBody>
          <a:bodyPr>
            <a:normAutofit/>
          </a:bodyPr>
          <a:lstStyle/>
          <a:p>
            <a:pPr algn="ctr"/>
            <a:endParaRPr lang="en-US">
              <a:solidFill>
                <a:schemeClr val="bg1"/>
              </a:solidFill>
            </a:endParaRPr>
          </a:p>
        </p:txBody>
      </p:sp>
      <p:sp>
        <p:nvSpPr>
          <p:cNvPr id="75" name="Rectangle 6">
            <a:extLst>
              <a:ext uri="{FF2B5EF4-FFF2-40B4-BE49-F238E27FC236}">
                <a16:creationId xmlns:a16="http://schemas.microsoft.com/office/drawing/2014/main" id="{72E0F698-EDF5-464C-B466-8D34B8AF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9179" y="5344820"/>
            <a:ext cx="3994793" cy="27432"/>
          </a:xfrm>
          <a:custGeom>
            <a:avLst/>
            <a:gdLst>
              <a:gd name="connsiteX0" fmla="*/ 0 w 3994793"/>
              <a:gd name="connsiteY0" fmla="*/ 0 h 27432"/>
              <a:gd name="connsiteX1" fmla="*/ 745695 w 3994793"/>
              <a:gd name="connsiteY1" fmla="*/ 0 h 27432"/>
              <a:gd name="connsiteX2" fmla="*/ 1451441 w 3994793"/>
              <a:gd name="connsiteY2" fmla="*/ 0 h 27432"/>
              <a:gd name="connsiteX3" fmla="*/ 2157188 w 3994793"/>
              <a:gd name="connsiteY3" fmla="*/ 0 h 27432"/>
              <a:gd name="connsiteX4" fmla="*/ 2703143 w 3994793"/>
              <a:gd name="connsiteY4" fmla="*/ 0 h 27432"/>
              <a:gd name="connsiteX5" fmla="*/ 3289046 w 3994793"/>
              <a:gd name="connsiteY5" fmla="*/ 0 h 27432"/>
              <a:gd name="connsiteX6" fmla="*/ 3994793 w 3994793"/>
              <a:gd name="connsiteY6" fmla="*/ 0 h 27432"/>
              <a:gd name="connsiteX7" fmla="*/ 3994793 w 3994793"/>
              <a:gd name="connsiteY7" fmla="*/ 27432 h 27432"/>
              <a:gd name="connsiteX8" fmla="*/ 3328994 w 3994793"/>
              <a:gd name="connsiteY8" fmla="*/ 27432 h 27432"/>
              <a:gd name="connsiteX9" fmla="*/ 2783039 w 3994793"/>
              <a:gd name="connsiteY9" fmla="*/ 27432 h 27432"/>
              <a:gd name="connsiteX10" fmla="*/ 2237084 w 3994793"/>
              <a:gd name="connsiteY10" fmla="*/ 27432 h 27432"/>
              <a:gd name="connsiteX11" fmla="*/ 1531337 w 3994793"/>
              <a:gd name="connsiteY11" fmla="*/ 27432 h 27432"/>
              <a:gd name="connsiteX12" fmla="*/ 945434 w 3994793"/>
              <a:gd name="connsiteY12" fmla="*/ 27432 h 27432"/>
              <a:gd name="connsiteX13" fmla="*/ 0 w 3994793"/>
              <a:gd name="connsiteY13" fmla="*/ 27432 h 27432"/>
              <a:gd name="connsiteX14" fmla="*/ 0 w 3994793"/>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94793" h="27432" fill="none" extrusionOk="0">
                <a:moveTo>
                  <a:pt x="0" y="0"/>
                </a:moveTo>
                <a:cubicBezTo>
                  <a:pt x="285474" y="-22732"/>
                  <a:pt x="421546" y="-1893"/>
                  <a:pt x="745695" y="0"/>
                </a:cubicBezTo>
                <a:cubicBezTo>
                  <a:pt x="1069844" y="1893"/>
                  <a:pt x="1267051" y="4066"/>
                  <a:pt x="1451441" y="0"/>
                </a:cubicBezTo>
                <a:cubicBezTo>
                  <a:pt x="1635831" y="-4066"/>
                  <a:pt x="1865269" y="3287"/>
                  <a:pt x="2157188" y="0"/>
                </a:cubicBezTo>
                <a:cubicBezTo>
                  <a:pt x="2449107" y="-3287"/>
                  <a:pt x="2473776" y="-12720"/>
                  <a:pt x="2703143" y="0"/>
                </a:cubicBezTo>
                <a:cubicBezTo>
                  <a:pt x="2932510" y="12720"/>
                  <a:pt x="3023998" y="17286"/>
                  <a:pt x="3289046" y="0"/>
                </a:cubicBezTo>
                <a:cubicBezTo>
                  <a:pt x="3554094" y="-17286"/>
                  <a:pt x="3836668" y="10296"/>
                  <a:pt x="3994793" y="0"/>
                </a:cubicBezTo>
                <a:cubicBezTo>
                  <a:pt x="3993836" y="8431"/>
                  <a:pt x="3994444" y="14612"/>
                  <a:pt x="3994793" y="27432"/>
                </a:cubicBezTo>
                <a:cubicBezTo>
                  <a:pt x="3751330" y="45147"/>
                  <a:pt x="3618521" y="7232"/>
                  <a:pt x="3328994" y="27432"/>
                </a:cubicBezTo>
                <a:cubicBezTo>
                  <a:pt x="3039467" y="47632"/>
                  <a:pt x="2908653" y="25202"/>
                  <a:pt x="2783039" y="27432"/>
                </a:cubicBezTo>
                <a:cubicBezTo>
                  <a:pt x="2657426" y="29662"/>
                  <a:pt x="2373985" y="40038"/>
                  <a:pt x="2237084" y="27432"/>
                </a:cubicBezTo>
                <a:cubicBezTo>
                  <a:pt x="2100183" y="14826"/>
                  <a:pt x="1862145" y="31781"/>
                  <a:pt x="1531337" y="27432"/>
                </a:cubicBezTo>
                <a:cubicBezTo>
                  <a:pt x="1200529" y="23083"/>
                  <a:pt x="1153029" y="12124"/>
                  <a:pt x="945434" y="27432"/>
                </a:cubicBezTo>
                <a:cubicBezTo>
                  <a:pt x="737839" y="42740"/>
                  <a:pt x="371500" y="-18970"/>
                  <a:pt x="0" y="27432"/>
                </a:cubicBezTo>
                <a:cubicBezTo>
                  <a:pt x="226" y="18208"/>
                  <a:pt x="-648" y="12891"/>
                  <a:pt x="0" y="0"/>
                </a:cubicBezTo>
                <a:close/>
              </a:path>
              <a:path w="3994793" h="27432" stroke="0" extrusionOk="0">
                <a:moveTo>
                  <a:pt x="0" y="0"/>
                </a:moveTo>
                <a:cubicBezTo>
                  <a:pt x="233202" y="14567"/>
                  <a:pt x="387388" y="28518"/>
                  <a:pt x="625851" y="0"/>
                </a:cubicBezTo>
                <a:cubicBezTo>
                  <a:pt x="864314" y="-28518"/>
                  <a:pt x="1027047" y="-26118"/>
                  <a:pt x="1171806" y="0"/>
                </a:cubicBezTo>
                <a:cubicBezTo>
                  <a:pt x="1316566" y="26118"/>
                  <a:pt x="1639655" y="-2490"/>
                  <a:pt x="1917501" y="0"/>
                </a:cubicBezTo>
                <a:cubicBezTo>
                  <a:pt x="2195348" y="2490"/>
                  <a:pt x="2328758" y="19053"/>
                  <a:pt x="2543352" y="0"/>
                </a:cubicBezTo>
                <a:cubicBezTo>
                  <a:pt x="2757946" y="-19053"/>
                  <a:pt x="3028913" y="23876"/>
                  <a:pt x="3169202" y="0"/>
                </a:cubicBezTo>
                <a:cubicBezTo>
                  <a:pt x="3309491" y="-23876"/>
                  <a:pt x="3706249" y="-31775"/>
                  <a:pt x="3994793" y="0"/>
                </a:cubicBezTo>
                <a:cubicBezTo>
                  <a:pt x="3993438" y="9524"/>
                  <a:pt x="3993591" y="13975"/>
                  <a:pt x="3994793" y="27432"/>
                </a:cubicBezTo>
                <a:cubicBezTo>
                  <a:pt x="3717302" y="841"/>
                  <a:pt x="3475105" y="20835"/>
                  <a:pt x="3328994" y="27432"/>
                </a:cubicBezTo>
                <a:cubicBezTo>
                  <a:pt x="3182883" y="34029"/>
                  <a:pt x="3048913" y="25304"/>
                  <a:pt x="2783039" y="27432"/>
                </a:cubicBezTo>
                <a:cubicBezTo>
                  <a:pt x="2517165" y="29560"/>
                  <a:pt x="2371663" y="19960"/>
                  <a:pt x="2117240" y="27432"/>
                </a:cubicBezTo>
                <a:cubicBezTo>
                  <a:pt x="1862817" y="34904"/>
                  <a:pt x="1771642" y="53179"/>
                  <a:pt x="1451441" y="27432"/>
                </a:cubicBezTo>
                <a:cubicBezTo>
                  <a:pt x="1131240" y="1685"/>
                  <a:pt x="1013354" y="33667"/>
                  <a:pt x="825591" y="27432"/>
                </a:cubicBezTo>
                <a:cubicBezTo>
                  <a:pt x="637828" y="21198"/>
                  <a:pt x="270465" y="28145"/>
                  <a:pt x="0" y="27432"/>
                </a:cubicBezTo>
                <a:cubicBezTo>
                  <a:pt x="-800" y="16780"/>
                  <a:pt x="-583" y="1291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66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96F28B-F68B-DA4C-9C77-0FEEA533E11E}"/>
              </a:ext>
            </a:extLst>
          </p:cNvPr>
          <p:cNvSpPr>
            <a:spLocks noGrp="1"/>
          </p:cNvSpPr>
          <p:nvPr>
            <p:ph type="title"/>
          </p:nvPr>
        </p:nvSpPr>
        <p:spPr>
          <a:xfrm>
            <a:off x="640081" y="329184"/>
            <a:ext cx="6241568" cy="1783080"/>
          </a:xfrm>
        </p:spPr>
        <p:txBody>
          <a:bodyPr vert="horz" lIns="91440" tIns="45720" rIns="91440" bIns="45720" rtlCol="0" anchor="b">
            <a:normAutofit/>
          </a:bodyPr>
          <a:lstStyle/>
          <a:p>
            <a:pPr>
              <a:lnSpc>
                <a:spcPct val="90000"/>
              </a:lnSpc>
            </a:pPr>
            <a:r>
              <a:rPr lang="en-US" sz="5600" dirty="0">
                <a:solidFill>
                  <a:schemeClr val="bg1"/>
                </a:solidFill>
              </a:rPr>
              <a:t>ENSEMBLE MODEL </a:t>
            </a:r>
          </a:p>
        </p:txBody>
      </p:sp>
      <p:sp>
        <p:nvSpPr>
          <p:cNvPr id="15"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24493A-FD37-5442-9B92-833E25DA40F1}"/>
              </a:ext>
            </a:extLst>
          </p:cNvPr>
          <p:cNvSpPr txBox="1"/>
          <p:nvPr/>
        </p:nvSpPr>
        <p:spPr>
          <a:xfrm>
            <a:off x="758952" y="2665476"/>
            <a:ext cx="6241568" cy="3483864"/>
          </a:xfrm>
          <a:prstGeom prst="rect">
            <a:avLst/>
          </a:prstGeom>
        </p:spPr>
        <p:txBody>
          <a:bodyPr vert="horz" lIns="91440" tIns="45720" rIns="91440" bIns="45720" rtlCol="0">
            <a:normAutofit fontScale="55000" lnSpcReduction="20000"/>
          </a:bodyPr>
          <a:lstStyle/>
          <a:p>
            <a:pPr marL="285750" indent="-228600">
              <a:spcAft>
                <a:spcPts val="600"/>
              </a:spcAft>
              <a:buFont typeface="Arial" panose="020B0604020202020204" pitchFamily="34" charset="0"/>
              <a:buChar char="•"/>
            </a:pPr>
            <a:r>
              <a:rPr lang="en-US" sz="3800" b="1" dirty="0">
                <a:solidFill>
                  <a:schemeClr val="bg1"/>
                </a:solidFill>
              </a:rPr>
              <a:t>5 Base models</a:t>
            </a:r>
          </a:p>
          <a:p>
            <a:pPr marL="800100" lvl="1" indent="-228600">
              <a:spcAft>
                <a:spcPts val="600"/>
              </a:spcAft>
              <a:buFont typeface="Arial" panose="020B0604020202020204" pitchFamily="34" charset="0"/>
              <a:buChar char="•"/>
            </a:pPr>
            <a:r>
              <a:rPr lang="en-US" sz="3800" dirty="0">
                <a:solidFill>
                  <a:schemeClr val="bg1"/>
                </a:solidFill>
              </a:rPr>
              <a:t>Logistic Regression</a:t>
            </a:r>
          </a:p>
          <a:p>
            <a:pPr marL="800100" lvl="1" indent="-228600">
              <a:spcAft>
                <a:spcPts val="600"/>
              </a:spcAft>
              <a:buFont typeface="Arial" panose="020B0604020202020204" pitchFamily="34" charset="0"/>
              <a:buChar char="•"/>
            </a:pPr>
            <a:r>
              <a:rPr lang="en-US" sz="3800" dirty="0">
                <a:solidFill>
                  <a:schemeClr val="bg1"/>
                </a:solidFill>
              </a:rPr>
              <a:t>KNN</a:t>
            </a:r>
          </a:p>
          <a:p>
            <a:pPr marL="800100" lvl="1" indent="-228600">
              <a:spcAft>
                <a:spcPts val="600"/>
              </a:spcAft>
              <a:buFont typeface="Arial" panose="020B0604020202020204" pitchFamily="34" charset="0"/>
              <a:buChar char="•"/>
            </a:pPr>
            <a:r>
              <a:rPr lang="en-US" sz="3800" dirty="0">
                <a:solidFill>
                  <a:schemeClr val="bg1"/>
                </a:solidFill>
              </a:rPr>
              <a:t>Neural Net</a:t>
            </a:r>
          </a:p>
          <a:p>
            <a:pPr marL="800100" lvl="1" indent="-228600">
              <a:spcAft>
                <a:spcPts val="600"/>
              </a:spcAft>
              <a:buFont typeface="Arial" panose="020B0604020202020204" pitchFamily="34" charset="0"/>
              <a:buChar char="•"/>
            </a:pPr>
            <a:r>
              <a:rPr lang="en-US" sz="3800" dirty="0">
                <a:solidFill>
                  <a:schemeClr val="bg1"/>
                </a:solidFill>
              </a:rPr>
              <a:t>Decision Tree</a:t>
            </a:r>
          </a:p>
          <a:p>
            <a:pPr marL="800100" lvl="1" indent="-228600">
              <a:spcAft>
                <a:spcPts val="600"/>
              </a:spcAft>
              <a:buFont typeface="Arial" panose="020B0604020202020204" pitchFamily="34" charset="0"/>
              <a:buChar char="•"/>
            </a:pPr>
            <a:r>
              <a:rPr lang="en-US" sz="3800" dirty="0">
                <a:solidFill>
                  <a:schemeClr val="bg1"/>
                </a:solidFill>
              </a:rPr>
              <a:t>Random Forest</a:t>
            </a:r>
          </a:p>
          <a:p>
            <a:pPr marL="342900" indent="-228600">
              <a:spcAft>
                <a:spcPts val="600"/>
              </a:spcAft>
              <a:buFont typeface="Arial" panose="020B0604020202020204" pitchFamily="34" charset="0"/>
              <a:buChar char="•"/>
            </a:pPr>
            <a:r>
              <a:rPr lang="en-US" sz="3800" b="1" dirty="0">
                <a:solidFill>
                  <a:schemeClr val="bg1"/>
                </a:solidFill>
              </a:rPr>
              <a:t>K- fold cross validation </a:t>
            </a:r>
          </a:p>
          <a:p>
            <a:pPr marL="800100" lvl="1" indent="-228600">
              <a:spcAft>
                <a:spcPts val="600"/>
              </a:spcAft>
              <a:buFont typeface="Arial" panose="020B0604020202020204" pitchFamily="34" charset="0"/>
              <a:buChar char="•"/>
            </a:pPr>
            <a:r>
              <a:rPr lang="en-US" sz="3800" dirty="0">
                <a:solidFill>
                  <a:schemeClr val="bg1"/>
                </a:solidFill>
              </a:rPr>
              <a:t> 4</a:t>
            </a:r>
          </a:p>
          <a:p>
            <a:pPr marL="342900" indent="-228600">
              <a:spcAft>
                <a:spcPts val="600"/>
              </a:spcAft>
              <a:buFont typeface="Arial" panose="020B0604020202020204" pitchFamily="34" charset="0"/>
              <a:buChar char="•"/>
            </a:pPr>
            <a:r>
              <a:rPr lang="en-US" sz="3800" b="1" dirty="0">
                <a:solidFill>
                  <a:schemeClr val="bg1"/>
                </a:solidFill>
              </a:rPr>
              <a:t>Stacking model </a:t>
            </a:r>
          </a:p>
          <a:p>
            <a:pPr marL="800100" lvl="1" indent="-228600">
              <a:spcAft>
                <a:spcPts val="600"/>
              </a:spcAft>
              <a:buFont typeface="Arial" panose="020B0604020202020204" pitchFamily="34" charset="0"/>
              <a:buChar char="•"/>
            </a:pPr>
            <a:r>
              <a:rPr lang="en-US" sz="3800" dirty="0">
                <a:solidFill>
                  <a:schemeClr val="bg1"/>
                </a:solidFill>
              </a:rPr>
              <a:t> </a:t>
            </a:r>
            <a:r>
              <a:rPr lang="en-US" sz="3800" dirty="0" err="1">
                <a:solidFill>
                  <a:schemeClr val="bg1"/>
                </a:solidFill>
              </a:rPr>
              <a:t>XGBClassifier</a:t>
            </a:r>
            <a:endParaRPr lang="en-US" sz="3800" dirty="0">
              <a:solidFill>
                <a:schemeClr val="bg1"/>
              </a:solidFill>
            </a:endParaRPr>
          </a:p>
          <a:p>
            <a:pPr marL="742950" lvl="1" indent="-228600">
              <a:spcAft>
                <a:spcPts val="600"/>
              </a:spcAft>
              <a:buFont typeface="Arial" panose="020B0604020202020204" pitchFamily="34" charset="0"/>
              <a:buChar char="•"/>
            </a:pPr>
            <a:endParaRPr lang="en-US" sz="1700" dirty="0">
              <a:solidFill>
                <a:schemeClr val="bg1"/>
              </a:solidFill>
            </a:endParaRPr>
          </a:p>
        </p:txBody>
      </p:sp>
      <p:pic>
        <p:nvPicPr>
          <p:cNvPr id="14" name="Content Placeholder 8">
            <a:extLst>
              <a:ext uri="{FF2B5EF4-FFF2-40B4-BE49-F238E27FC236}">
                <a16:creationId xmlns:a16="http://schemas.microsoft.com/office/drawing/2014/main" id="{31740ABA-795D-2949-B5D5-E41A79FE2359}"/>
              </a:ext>
            </a:extLst>
          </p:cNvPr>
          <p:cNvPicPr>
            <a:picLocks noChangeAspect="1"/>
          </p:cNvPicPr>
          <p:nvPr/>
        </p:nvPicPr>
        <p:blipFill>
          <a:blip r:embed="rId2"/>
          <a:stretch>
            <a:fillRect/>
          </a:stretch>
        </p:blipFill>
        <p:spPr>
          <a:xfrm>
            <a:off x="8192404" y="193004"/>
            <a:ext cx="3064244" cy="2327366"/>
          </a:xfrm>
          <a:prstGeom prst="rect">
            <a:avLst/>
          </a:prstGeom>
        </p:spPr>
      </p:pic>
      <p:pic>
        <p:nvPicPr>
          <p:cNvPr id="10" name="Picture 9">
            <a:extLst>
              <a:ext uri="{FF2B5EF4-FFF2-40B4-BE49-F238E27FC236}">
                <a16:creationId xmlns:a16="http://schemas.microsoft.com/office/drawing/2014/main" id="{C4B2302D-DEC9-EA4D-A706-BABE68911973}"/>
              </a:ext>
            </a:extLst>
          </p:cNvPr>
          <p:cNvPicPr>
            <a:picLocks noChangeAspect="1"/>
          </p:cNvPicPr>
          <p:nvPr/>
        </p:nvPicPr>
        <p:blipFill>
          <a:blip r:embed="rId3"/>
          <a:stretch>
            <a:fillRect/>
          </a:stretch>
        </p:blipFill>
        <p:spPr>
          <a:xfrm>
            <a:off x="7983398" y="2395728"/>
            <a:ext cx="3197922" cy="3423231"/>
          </a:xfrm>
          <a:prstGeom prst="rect">
            <a:avLst/>
          </a:prstGeom>
        </p:spPr>
      </p:pic>
      <p:sp>
        <p:nvSpPr>
          <p:cNvPr id="17" name="TextBox 16">
            <a:extLst>
              <a:ext uri="{FF2B5EF4-FFF2-40B4-BE49-F238E27FC236}">
                <a16:creationId xmlns:a16="http://schemas.microsoft.com/office/drawing/2014/main" id="{5B1AF527-C800-C841-A1ED-00D26940C3CD}"/>
              </a:ext>
            </a:extLst>
          </p:cNvPr>
          <p:cNvSpPr txBox="1"/>
          <p:nvPr/>
        </p:nvSpPr>
        <p:spPr>
          <a:xfrm>
            <a:off x="758951" y="1919067"/>
            <a:ext cx="4243589" cy="400110"/>
          </a:xfrm>
          <a:prstGeom prst="rect">
            <a:avLst/>
          </a:prstGeom>
          <a:noFill/>
        </p:spPr>
        <p:txBody>
          <a:bodyPr wrap="square" rtlCol="0">
            <a:spAutoFit/>
          </a:bodyPr>
          <a:lstStyle/>
          <a:p>
            <a:r>
              <a:rPr lang="en-US" sz="2000" b="1" dirty="0"/>
              <a:t>Imbalanced data Result Majority class – Legitimate SMS (ham</a:t>
            </a:r>
            <a:r>
              <a:rPr lang="en-US" b="1" dirty="0"/>
              <a:t>)</a:t>
            </a:r>
          </a:p>
        </p:txBody>
      </p:sp>
    </p:spTree>
    <p:extLst>
      <p:ext uri="{BB962C8B-B14F-4D97-AF65-F5344CB8AC3E}">
        <p14:creationId xmlns:p14="http://schemas.microsoft.com/office/powerpoint/2010/main" val="414203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ED36D-CDA4-1449-8F7D-C3BB6A09E044}"/>
              </a:ext>
            </a:extLst>
          </p:cNvPr>
          <p:cNvSpPr>
            <a:spLocks noGrp="1"/>
          </p:cNvSpPr>
          <p:nvPr>
            <p:ph type="title"/>
          </p:nvPr>
        </p:nvSpPr>
        <p:spPr>
          <a:xfrm>
            <a:off x="630918" y="643465"/>
            <a:ext cx="3895359" cy="1846615"/>
          </a:xfrm>
        </p:spPr>
        <p:txBody>
          <a:bodyPr vert="horz" lIns="91440" tIns="45720" rIns="91440" bIns="45720" rtlCol="0" anchor="b">
            <a:normAutofit/>
          </a:bodyPr>
          <a:lstStyle/>
          <a:p>
            <a:r>
              <a:rPr lang="en-US" sz="5600"/>
              <a:t>MODEL RESULTS</a:t>
            </a:r>
          </a:p>
        </p:txBody>
      </p:sp>
      <p:sp>
        <p:nvSpPr>
          <p:cNvPr id="7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3" y="2634908"/>
            <a:ext cx="3772532" cy="27432"/>
          </a:xfrm>
          <a:custGeom>
            <a:avLst/>
            <a:gdLst>
              <a:gd name="connsiteX0" fmla="*/ 0 w 3772532"/>
              <a:gd name="connsiteY0" fmla="*/ 0 h 27432"/>
              <a:gd name="connsiteX1" fmla="*/ 704206 w 3772532"/>
              <a:gd name="connsiteY1" fmla="*/ 0 h 27432"/>
              <a:gd name="connsiteX2" fmla="*/ 1370687 w 3772532"/>
              <a:gd name="connsiteY2" fmla="*/ 0 h 27432"/>
              <a:gd name="connsiteX3" fmla="*/ 2037167 w 3772532"/>
              <a:gd name="connsiteY3" fmla="*/ 0 h 27432"/>
              <a:gd name="connsiteX4" fmla="*/ 2552747 w 3772532"/>
              <a:gd name="connsiteY4" fmla="*/ 0 h 27432"/>
              <a:gd name="connsiteX5" fmla="*/ 3106051 w 3772532"/>
              <a:gd name="connsiteY5" fmla="*/ 0 h 27432"/>
              <a:gd name="connsiteX6" fmla="*/ 3772532 w 3772532"/>
              <a:gd name="connsiteY6" fmla="*/ 0 h 27432"/>
              <a:gd name="connsiteX7" fmla="*/ 3772532 w 3772532"/>
              <a:gd name="connsiteY7" fmla="*/ 27432 h 27432"/>
              <a:gd name="connsiteX8" fmla="*/ 3143777 w 3772532"/>
              <a:gd name="connsiteY8" fmla="*/ 27432 h 27432"/>
              <a:gd name="connsiteX9" fmla="*/ 2628197 w 3772532"/>
              <a:gd name="connsiteY9" fmla="*/ 27432 h 27432"/>
              <a:gd name="connsiteX10" fmla="*/ 2112618 w 3772532"/>
              <a:gd name="connsiteY10" fmla="*/ 27432 h 27432"/>
              <a:gd name="connsiteX11" fmla="*/ 1446137 w 3772532"/>
              <a:gd name="connsiteY11" fmla="*/ 27432 h 27432"/>
              <a:gd name="connsiteX12" fmla="*/ 892833 w 3772532"/>
              <a:gd name="connsiteY12" fmla="*/ 27432 h 27432"/>
              <a:gd name="connsiteX13" fmla="*/ 0 w 3772532"/>
              <a:gd name="connsiteY13" fmla="*/ 27432 h 27432"/>
              <a:gd name="connsiteX14" fmla="*/ 0 w 3772532"/>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2532" h="27432" fill="none" extrusionOk="0">
                <a:moveTo>
                  <a:pt x="0" y="0"/>
                </a:moveTo>
                <a:cubicBezTo>
                  <a:pt x="244720" y="-3658"/>
                  <a:pt x="354662" y="-9412"/>
                  <a:pt x="704206" y="0"/>
                </a:cubicBezTo>
                <a:cubicBezTo>
                  <a:pt x="1053750" y="9412"/>
                  <a:pt x="1098475" y="-322"/>
                  <a:pt x="1370687" y="0"/>
                </a:cubicBezTo>
                <a:cubicBezTo>
                  <a:pt x="1642899" y="322"/>
                  <a:pt x="1719797" y="-23304"/>
                  <a:pt x="2037167" y="0"/>
                </a:cubicBezTo>
                <a:cubicBezTo>
                  <a:pt x="2354537" y="23304"/>
                  <a:pt x="2327380" y="-17312"/>
                  <a:pt x="2552747" y="0"/>
                </a:cubicBezTo>
                <a:cubicBezTo>
                  <a:pt x="2778114" y="17312"/>
                  <a:pt x="2963395" y="16906"/>
                  <a:pt x="3106051" y="0"/>
                </a:cubicBezTo>
                <a:cubicBezTo>
                  <a:pt x="3248707" y="-16906"/>
                  <a:pt x="3607729" y="-1190"/>
                  <a:pt x="3772532" y="0"/>
                </a:cubicBezTo>
                <a:cubicBezTo>
                  <a:pt x="3771575" y="8431"/>
                  <a:pt x="3772183" y="14612"/>
                  <a:pt x="3772532" y="27432"/>
                </a:cubicBezTo>
                <a:cubicBezTo>
                  <a:pt x="3590140" y="16334"/>
                  <a:pt x="3310324" y="674"/>
                  <a:pt x="3143777" y="27432"/>
                </a:cubicBezTo>
                <a:cubicBezTo>
                  <a:pt x="2977231" y="54190"/>
                  <a:pt x="2760348" y="26592"/>
                  <a:pt x="2628197" y="27432"/>
                </a:cubicBezTo>
                <a:cubicBezTo>
                  <a:pt x="2496046" y="28272"/>
                  <a:pt x="2363991" y="25547"/>
                  <a:pt x="2112618" y="27432"/>
                </a:cubicBezTo>
                <a:cubicBezTo>
                  <a:pt x="1861245" y="29317"/>
                  <a:pt x="1763019" y="1242"/>
                  <a:pt x="1446137" y="27432"/>
                </a:cubicBezTo>
                <a:cubicBezTo>
                  <a:pt x="1129255" y="53622"/>
                  <a:pt x="1116896" y="2843"/>
                  <a:pt x="892833" y="27432"/>
                </a:cubicBezTo>
                <a:cubicBezTo>
                  <a:pt x="668770" y="52021"/>
                  <a:pt x="337811" y="-9110"/>
                  <a:pt x="0" y="27432"/>
                </a:cubicBezTo>
                <a:cubicBezTo>
                  <a:pt x="226" y="18208"/>
                  <a:pt x="-648" y="12891"/>
                  <a:pt x="0" y="0"/>
                </a:cubicBezTo>
                <a:close/>
              </a:path>
              <a:path w="3772532" h="27432" stroke="0" extrusionOk="0">
                <a:moveTo>
                  <a:pt x="0" y="0"/>
                </a:moveTo>
                <a:cubicBezTo>
                  <a:pt x="136381" y="23473"/>
                  <a:pt x="333157" y="-1611"/>
                  <a:pt x="591030" y="0"/>
                </a:cubicBezTo>
                <a:cubicBezTo>
                  <a:pt x="848903" y="1611"/>
                  <a:pt x="874121" y="-21763"/>
                  <a:pt x="1106609" y="0"/>
                </a:cubicBezTo>
                <a:cubicBezTo>
                  <a:pt x="1339097" y="21763"/>
                  <a:pt x="1575126" y="18505"/>
                  <a:pt x="1810815" y="0"/>
                </a:cubicBezTo>
                <a:cubicBezTo>
                  <a:pt x="2046504" y="-18505"/>
                  <a:pt x="2110261" y="21722"/>
                  <a:pt x="2401845" y="0"/>
                </a:cubicBezTo>
                <a:cubicBezTo>
                  <a:pt x="2693429" y="-21722"/>
                  <a:pt x="2769280" y="8922"/>
                  <a:pt x="2992875" y="0"/>
                </a:cubicBezTo>
                <a:cubicBezTo>
                  <a:pt x="3216470" y="-8922"/>
                  <a:pt x="3395186" y="-17861"/>
                  <a:pt x="3772532" y="0"/>
                </a:cubicBezTo>
                <a:cubicBezTo>
                  <a:pt x="3771177" y="9524"/>
                  <a:pt x="3771330" y="13975"/>
                  <a:pt x="3772532" y="27432"/>
                </a:cubicBezTo>
                <a:cubicBezTo>
                  <a:pt x="3635941" y="57411"/>
                  <a:pt x="3310352" y="7993"/>
                  <a:pt x="3143777" y="27432"/>
                </a:cubicBezTo>
                <a:cubicBezTo>
                  <a:pt x="2977203" y="46871"/>
                  <a:pt x="2807596" y="3382"/>
                  <a:pt x="2628197" y="27432"/>
                </a:cubicBezTo>
                <a:cubicBezTo>
                  <a:pt x="2448798" y="51482"/>
                  <a:pt x="2302918" y="50688"/>
                  <a:pt x="1999442" y="27432"/>
                </a:cubicBezTo>
                <a:cubicBezTo>
                  <a:pt x="1695966" y="4176"/>
                  <a:pt x="1623081" y="31473"/>
                  <a:pt x="1370687" y="27432"/>
                </a:cubicBezTo>
                <a:cubicBezTo>
                  <a:pt x="1118294" y="23391"/>
                  <a:pt x="932834" y="17695"/>
                  <a:pt x="779657" y="27432"/>
                </a:cubicBezTo>
                <a:cubicBezTo>
                  <a:pt x="626480" y="37170"/>
                  <a:pt x="206972" y="-11355"/>
                  <a:pt x="0" y="27432"/>
                </a:cubicBezTo>
                <a:cubicBezTo>
                  <a:pt x="-800" y="16780"/>
                  <a:pt x="-583" y="12910"/>
                  <a:pt x="0" y="0"/>
                </a:cubicBezTo>
                <a:close/>
              </a:path>
            </a:pathLst>
          </a:custGeom>
          <a:solidFill>
            <a:srgbClr val="FE7C0E"/>
          </a:solidFill>
          <a:ln w="38100" cap="rnd">
            <a:solidFill>
              <a:srgbClr val="FE7C0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4377683-B3F3-BA4C-839E-054D84A506A5}"/>
              </a:ext>
            </a:extLst>
          </p:cNvPr>
          <p:cNvSpPr txBox="1"/>
          <p:nvPr/>
        </p:nvSpPr>
        <p:spPr>
          <a:xfrm>
            <a:off x="630936" y="2807167"/>
            <a:ext cx="3895522" cy="3386399"/>
          </a:xfrm>
          <a:prstGeom prst="rect">
            <a:avLst/>
          </a:prstGeom>
        </p:spPr>
        <p:txBody>
          <a:bodyPr vert="horz" lIns="91440" tIns="45720" rIns="91440" bIns="45720" rtlCol="0">
            <a:normAutofit fontScale="92500" lnSpcReduction="10000"/>
          </a:bodyPr>
          <a:lstStyle/>
          <a:p>
            <a:pPr indent="-228600">
              <a:lnSpc>
                <a:spcPct val="110000"/>
              </a:lnSpc>
              <a:spcAft>
                <a:spcPts val="600"/>
              </a:spcAft>
              <a:buFont typeface="Arial" panose="020B0604020202020204" pitchFamily="34" charset="0"/>
              <a:buChar char="•"/>
            </a:pPr>
            <a:r>
              <a:rPr lang="en-US" sz="2400" b="1" dirty="0"/>
              <a:t>The Stacking algorithm(</a:t>
            </a:r>
            <a:r>
              <a:rPr lang="en-US" sz="2400" b="1" dirty="0" err="1"/>
              <a:t>XGBoost</a:t>
            </a:r>
            <a:r>
              <a:rPr lang="en-US" sz="2400" b="1" dirty="0"/>
              <a:t>) outperformed the other models with an accuracy of  98% (Imbalanced data) and 97%(SMOTE data)</a:t>
            </a:r>
          </a:p>
          <a:p>
            <a:pPr indent="-228600">
              <a:lnSpc>
                <a:spcPct val="110000"/>
              </a:lnSpc>
              <a:spcAft>
                <a:spcPts val="600"/>
              </a:spcAft>
              <a:buFont typeface="Arial" panose="020B0604020202020204" pitchFamily="34" charset="0"/>
              <a:buChar char="•"/>
            </a:pPr>
            <a:r>
              <a:rPr lang="en-US" sz="2400" b="1" dirty="0"/>
              <a:t>SMOTE: Synthetic Minority Over-sampling Technique has been designed to generate new samples that are coherent with the minor class distribution.</a:t>
            </a:r>
          </a:p>
          <a:p>
            <a:pPr lvl="1" indent="-228600">
              <a:lnSpc>
                <a:spcPct val="110000"/>
              </a:lnSpc>
              <a:spcAft>
                <a:spcPts val="600"/>
              </a:spcAft>
              <a:buFont typeface="Arial" panose="020B0604020202020204" pitchFamily="34" charset="0"/>
              <a:buChar char="•"/>
            </a:pPr>
            <a:r>
              <a:rPr lang="en-US" sz="2400" b="1" dirty="0"/>
              <a:t>Similar output with imbalanced dataset but higher accuracy, recall and f1 score specifically  for Logistic Regression and KNN models</a:t>
            </a:r>
          </a:p>
        </p:txBody>
      </p:sp>
      <p:sp>
        <p:nvSpPr>
          <p:cNvPr id="4" name="TextBox 3">
            <a:extLst>
              <a:ext uri="{FF2B5EF4-FFF2-40B4-BE49-F238E27FC236}">
                <a16:creationId xmlns:a16="http://schemas.microsoft.com/office/drawing/2014/main" id="{0E7E2974-0B32-8B44-BABE-F013E060821D}"/>
              </a:ext>
            </a:extLst>
          </p:cNvPr>
          <p:cNvSpPr txBox="1"/>
          <p:nvPr/>
        </p:nvSpPr>
        <p:spPr>
          <a:xfrm>
            <a:off x="1244009" y="2087893"/>
            <a:ext cx="4263656" cy="369332"/>
          </a:xfrm>
          <a:prstGeom prst="rect">
            <a:avLst/>
          </a:prstGeom>
          <a:noFill/>
        </p:spPr>
        <p:txBody>
          <a:bodyPr wrap="square" rtlCol="0">
            <a:spAutoFit/>
          </a:bodyPr>
          <a:lstStyle/>
          <a:p>
            <a:pPr>
              <a:spcAft>
                <a:spcPts val="600"/>
              </a:spcAft>
            </a:pPr>
            <a:r>
              <a:rPr lang="en-US"/>
              <a:t> </a:t>
            </a:r>
          </a:p>
        </p:txBody>
      </p:sp>
      <p:sp>
        <p:nvSpPr>
          <p:cNvPr id="11" name="TextBox 10">
            <a:extLst>
              <a:ext uri="{FF2B5EF4-FFF2-40B4-BE49-F238E27FC236}">
                <a16:creationId xmlns:a16="http://schemas.microsoft.com/office/drawing/2014/main" id="{26018F24-7F60-FB40-8BDD-2488CEFC53E6}"/>
              </a:ext>
            </a:extLst>
          </p:cNvPr>
          <p:cNvSpPr txBox="1"/>
          <p:nvPr/>
        </p:nvSpPr>
        <p:spPr>
          <a:xfrm>
            <a:off x="5677989" y="165463"/>
            <a:ext cx="1776548" cy="374468"/>
          </a:xfrm>
          <a:prstGeom prst="rect">
            <a:avLst/>
          </a:prstGeom>
          <a:noFill/>
        </p:spPr>
        <p:txBody>
          <a:bodyPr wrap="square" rtlCol="0">
            <a:spAutoFit/>
          </a:bodyPr>
          <a:lstStyle/>
          <a:p>
            <a:r>
              <a:rPr lang="en-US" b="1" dirty="0"/>
              <a:t>Imbalanced data</a:t>
            </a:r>
          </a:p>
        </p:txBody>
      </p:sp>
      <p:sp>
        <p:nvSpPr>
          <p:cNvPr id="24" name="TextBox 23">
            <a:extLst>
              <a:ext uri="{FF2B5EF4-FFF2-40B4-BE49-F238E27FC236}">
                <a16:creationId xmlns:a16="http://schemas.microsoft.com/office/drawing/2014/main" id="{D7F81762-EEBA-CE4E-87FB-BD0A1804F727}"/>
              </a:ext>
            </a:extLst>
          </p:cNvPr>
          <p:cNvSpPr txBox="1"/>
          <p:nvPr/>
        </p:nvSpPr>
        <p:spPr>
          <a:xfrm>
            <a:off x="9214933" y="165463"/>
            <a:ext cx="1776548" cy="374468"/>
          </a:xfrm>
          <a:prstGeom prst="rect">
            <a:avLst/>
          </a:prstGeom>
          <a:noFill/>
        </p:spPr>
        <p:txBody>
          <a:bodyPr wrap="square" rtlCol="0">
            <a:spAutoFit/>
          </a:bodyPr>
          <a:lstStyle/>
          <a:p>
            <a:r>
              <a:rPr lang="en-US" b="1" dirty="0"/>
              <a:t>SMOTE data</a:t>
            </a:r>
          </a:p>
        </p:txBody>
      </p:sp>
      <p:pic>
        <p:nvPicPr>
          <p:cNvPr id="5" name="Content Placeholder 4">
            <a:extLst>
              <a:ext uri="{FF2B5EF4-FFF2-40B4-BE49-F238E27FC236}">
                <a16:creationId xmlns:a16="http://schemas.microsoft.com/office/drawing/2014/main" id="{53FF1F2A-3432-6244-8594-8514F48C779F}"/>
              </a:ext>
            </a:extLst>
          </p:cNvPr>
          <p:cNvPicPr>
            <a:picLocks noGrp="1" noChangeAspect="1"/>
          </p:cNvPicPr>
          <p:nvPr>
            <p:ph idx="1"/>
          </p:nvPr>
        </p:nvPicPr>
        <p:blipFill>
          <a:blip r:embed="rId3"/>
          <a:stretch>
            <a:fillRect/>
          </a:stretch>
        </p:blipFill>
        <p:spPr>
          <a:xfrm>
            <a:off x="8150018" y="3591366"/>
            <a:ext cx="3632440" cy="2070100"/>
          </a:xfrm>
          <a:prstGeom prst="rect">
            <a:avLst/>
          </a:prstGeom>
        </p:spPr>
      </p:pic>
      <p:pic>
        <p:nvPicPr>
          <p:cNvPr id="1026" name="Picture 2">
            <a:extLst>
              <a:ext uri="{FF2B5EF4-FFF2-40B4-BE49-F238E27FC236}">
                <a16:creationId xmlns:a16="http://schemas.microsoft.com/office/drawing/2014/main" id="{2ED09B63-0BB6-BA40-9747-9DE73F6FD8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838" y="592133"/>
            <a:ext cx="3209401" cy="26745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B2B3513-7A4E-2243-9C52-6ADFE6B25C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0018" y="480031"/>
            <a:ext cx="3343924" cy="27866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39D7418-170F-3F44-A8ED-337C11791325}"/>
              </a:ext>
            </a:extLst>
          </p:cNvPr>
          <p:cNvPicPr>
            <a:picLocks noChangeAspect="1"/>
          </p:cNvPicPr>
          <p:nvPr/>
        </p:nvPicPr>
        <p:blipFill>
          <a:blip r:embed="rId6"/>
          <a:stretch>
            <a:fillRect/>
          </a:stretch>
        </p:blipFill>
        <p:spPr>
          <a:xfrm>
            <a:off x="4443302" y="3746666"/>
            <a:ext cx="3674472" cy="1939035"/>
          </a:xfrm>
          <a:prstGeom prst="rect">
            <a:avLst/>
          </a:prstGeom>
        </p:spPr>
      </p:pic>
      <p:sp>
        <p:nvSpPr>
          <p:cNvPr id="21" name="TextBox 20">
            <a:extLst>
              <a:ext uri="{FF2B5EF4-FFF2-40B4-BE49-F238E27FC236}">
                <a16:creationId xmlns:a16="http://schemas.microsoft.com/office/drawing/2014/main" id="{A3234EFE-9E61-FB4D-B247-B05F427E58B6}"/>
              </a:ext>
            </a:extLst>
          </p:cNvPr>
          <p:cNvSpPr txBox="1"/>
          <p:nvPr/>
        </p:nvSpPr>
        <p:spPr>
          <a:xfrm>
            <a:off x="6985000" y="4165600"/>
            <a:ext cx="1210192" cy="1648266"/>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F072201F-B3AF-B44A-8657-3E5F1912FFB3}"/>
              </a:ext>
            </a:extLst>
          </p:cNvPr>
          <p:cNvSpPr txBox="1"/>
          <p:nvPr/>
        </p:nvSpPr>
        <p:spPr>
          <a:xfrm>
            <a:off x="6849441" y="4049934"/>
            <a:ext cx="1268333" cy="506142"/>
          </a:xfrm>
          <a:prstGeom prst="rect">
            <a:avLst/>
          </a:prstGeom>
          <a:noFill/>
          <a:ln w="12700">
            <a:solidFill>
              <a:schemeClr val="accent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9B06B0B0-D099-C34A-B111-95F039F20DFC}"/>
              </a:ext>
            </a:extLst>
          </p:cNvPr>
          <p:cNvSpPr txBox="1"/>
          <p:nvPr/>
        </p:nvSpPr>
        <p:spPr>
          <a:xfrm>
            <a:off x="10580008" y="4021309"/>
            <a:ext cx="1161325" cy="436392"/>
          </a:xfrm>
          <a:prstGeom prst="rect">
            <a:avLst/>
          </a:prstGeom>
          <a:noFill/>
          <a:ln w="12700">
            <a:solidFill>
              <a:schemeClr val="accent1"/>
            </a:solidFill>
          </a:ln>
        </p:spPr>
        <p:txBody>
          <a:bodyPr wrap="square" rtlCol="0">
            <a:spAutoFit/>
          </a:bodyPr>
          <a:lstStyle/>
          <a:p>
            <a:endParaRPr lang="en-US" dirty="0"/>
          </a:p>
        </p:txBody>
      </p:sp>
    </p:spTree>
    <p:extLst>
      <p:ext uri="{BB962C8B-B14F-4D97-AF65-F5344CB8AC3E}">
        <p14:creationId xmlns:p14="http://schemas.microsoft.com/office/powerpoint/2010/main" val="99626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ED36D-CDA4-1449-8F7D-C3BB6A09E044}"/>
              </a:ext>
            </a:extLst>
          </p:cNvPr>
          <p:cNvSpPr>
            <a:spLocks noGrp="1"/>
          </p:cNvSpPr>
          <p:nvPr>
            <p:ph type="title"/>
          </p:nvPr>
        </p:nvSpPr>
        <p:spPr>
          <a:xfrm>
            <a:off x="630918" y="643465"/>
            <a:ext cx="3895359" cy="1846615"/>
          </a:xfrm>
        </p:spPr>
        <p:txBody>
          <a:bodyPr vert="horz" lIns="91440" tIns="45720" rIns="91440" bIns="45720" rtlCol="0" anchor="b">
            <a:normAutofit/>
          </a:bodyPr>
          <a:lstStyle/>
          <a:p>
            <a:r>
              <a:rPr lang="en-US" sz="5600"/>
              <a:t>MODEL RESULTS</a:t>
            </a:r>
          </a:p>
        </p:txBody>
      </p:sp>
      <p:sp>
        <p:nvSpPr>
          <p:cNvPr id="7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3" y="2634908"/>
            <a:ext cx="3772532" cy="27432"/>
          </a:xfrm>
          <a:custGeom>
            <a:avLst/>
            <a:gdLst>
              <a:gd name="connsiteX0" fmla="*/ 0 w 3772532"/>
              <a:gd name="connsiteY0" fmla="*/ 0 h 27432"/>
              <a:gd name="connsiteX1" fmla="*/ 704206 w 3772532"/>
              <a:gd name="connsiteY1" fmla="*/ 0 h 27432"/>
              <a:gd name="connsiteX2" fmla="*/ 1370687 w 3772532"/>
              <a:gd name="connsiteY2" fmla="*/ 0 h 27432"/>
              <a:gd name="connsiteX3" fmla="*/ 2037167 w 3772532"/>
              <a:gd name="connsiteY3" fmla="*/ 0 h 27432"/>
              <a:gd name="connsiteX4" fmla="*/ 2552747 w 3772532"/>
              <a:gd name="connsiteY4" fmla="*/ 0 h 27432"/>
              <a:gd name="connsiteX5" fmla="*/ 3106051 w 3772532"/>
              <a:gd name="connsiteY5" fmla="*/ 0 h 27432"/>
              <a:gd name="connsiteX6" fmla="*/ 3772532 w 3772532"/>
              <a:gd name="connsiteY6" fmla="*/ 0 h 27432"/>
              <a:gd name="connsiteX7" fmla="*/ 3772532 w 3772532"/>
              <a:gd name="connsiteY7" fmla="*/ 27432 h 27432"/>
              <a:gd name="connsiteX8" fmla="*/ 3143777 w 3772532"/>
              <a:gd name="connsiteY8" fmla="*/ 27432 h 27432"/>
              <a:gd name="connsiteX9" fmla="*/ 2628197 w 3772532"/>
              <a:gd name="connsiteY9" fmla="*/ 27432 h 27432"/>
              <a:gd name="connsiteX10" fmla="*/ 2112618 w 3772532"/>
              <a:gd name="connsiteY10" fmla="*/ 27432 h 27432"/>
              <a:gd name="connsiteX11" fmla="*/ 1446137 w 3772532"/>
              <a:gd name="connsiteY11" fmla="*/ 27432 h 27432"/>
              <a:gd name="connsiteX12" fmla="*/ 892833 w 3772532"/>
              <a:gd name="connsiteY12" fmla="*/ 27432 h 27432"/>
              <a:gd name="connsiteX13" fmla="*/ 0 w 3772532"/>
              <a:gd name="connsiteY13" fmla="*/ 27432 h 27432"/>
              <a:gd name="connsiteX14" fmla="*/ 0 w 3772532"/>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2532" h="27432" fill="none" extrusionOk="0">
                <a:moveTo>
                  <a:pt x="0" y="0"/>
                </a:moveTo>
                <a:cubicBezTo>
                  <a:pt x="244720" y="-3658"/>
                  <a:pt x="354662" y="-9412"/>
                  <a:pt x="704206" y="0"/>
                </a:cubicBezTo>
                <a:cubicBezTo>
                  <a:pt x="1053750" y="9412"/>
                  <a:pt x="1098475" y="-322"/>
                  <a:pt x="1370687" y="0"/>
                </a:cubicBezTo>
                <a:cubicBezTo>
                  <a:pt x="1642899" y="322"/>
                  <a:pt x="1719797" y="-23304"/>
                  <a:pt x="2037167" y="0"/>
                </a:cubicBezTo>
                <a:cubicBezTo>
                  <a:pt x="2354537" y="23304"/>
                  <a:pt x="2327380" y="-17312"/>
                  <a:pt x="2552747" y="0"/>
                </a:cubicBezTo>
                <a:cubicBezTo>
                  <a:pt x="2778114" y="17312"/>
                  <a:pt x="2963395" y="16906"/>
                  <a:pt x="3106051" y="0"/>
                </a:cubicBezTo>
                <a:cubicBezTo>
                  <a:pt x="3248707" y="-16906"/>
                  <a:pt x="3607729" y="-1190"/>
                  <a:pt x="3772532" y="0"/>
                </a:cubicBezTo>
                <a:cubicBezTo>
                  <a:pt x="3771575" y="8431"/>
                  <a:pt x="3772183" y="14612"/>
                  <a:pt x="3772532" y="27432"/>
                </a:cubicBezTo>
                <a:cubicBezTo>
                  <a:pt x="3590140" y="16334"/>
                  <a:pt x="3310324" y="674"/>
                  <a:pt x="3143777" y="27432"/>
                </a:cubicBezTo>
                <a:cubicBezTo>
                  <a:pt x="2977231" y="54190"/>
                  <a:pt x="2760348" y="26592"/>
                  <a:pt x="2628197" y="27432"/>
                </a:cubicBezTo>
                <a:cubicBezTo>
                  <a:pt x="2496046" y="28272"/>
                  <a:pt x="2363991" y="25547"/>
                  <a:pt x="2112618" y="27432"/>
                </a:cubicBezTo>
                <a:cubicBezTo>
                  <a:pt x="1861245" y="29317"/>
                  <a:pt x="1763019" y="1242"/>
                  <a:pt x="1446137" y="27432"/>
                </a:cubicBezTo>
                <a:cubicBezTo>
                  <a:pt x="1129255" y="53622"/>
                  <a:pt x="1116896" y="2843"/>
                  <a:pt x="892833" y="27432"/>
                </a:cubicBezTo>
                <a:cubicBezTo>
                  <a:pt x="668770" y="52021"/>
                  <a:pt x="337811" y="-9110"/>
                  <a:pt x="0" y="27432"/>
                </a:cubicBezTo>
                <a:cubicBezTo>
                  <a:pt x="226" y="18208"/>
                  <a:pt x="-648" y="12891"/>
                  <a:pt x="0" y="0"/>
                </a:cubicBezTo>
                <a:close/>
              </a:path>
              <a:path w="3772532" h="27432" stroke="0" extrusionOk="0">
                <a:moveTo>
                  <a:pt x="0" y="0"/>
                </a:moveTo>
                <a:cubicBezTo>
                  <a:pt x="136381" y="23473"/>
                  <a:pt x="333157" y="-1611"/>
                  <a:pt x="591030" y="0"/>
                </a:cubicBezTo>
                <a:cubicBezTo>
                  <a:pt x="848903" y="1611"/>
                  <a:pt x="874121" y="-21763"/>
                  <a:pt x="1106609" y="0"/>
                </a:cubicBezTo>
                <a:cubicBezTo>
                  <a:pt x="1339097" y="21763"/>
                  <a:pt x="1575126" y="18505"/>
                  <a:pt x="1810815" y="0"/>
                </a:cubicBezTo>
                <a:cubicBezTo>
                  <a:pt x="2046504" y="-18505"/>
                  <a:pt x="2110261" y="21722"/>
                  <a:pt x="2401845" y="0"/>
                </a:cubicBezTo>
                <a:cubicBezTo>
                  <a:pt x="2693429" y="-21722"/>
                  <a:pt x="2769280" y="8922"/>
                  <a:pt x="2992875" y="0"/>
                </a:cubicBezTo>
                <a:cubicBezTo>
                  <a:pt x="3216470" y="-8922"/>
                  <a:pt x="3395186" y="-17861"/>
                  <a:pt x="3772532" y="0"/>
                </a:cubicBezTo>
                <a:cubicBezTo>
                  <a:pt x="3771177" y="9524"/>
                  <a:pt x="3771330" y="13975"/>
                  <a:pt x="3772532" y="27432"/>
                </a:cubicBezTo>
                <a:cubicBezTo>
                  <a:pt x="3635941" y="57411"/>
                  <a:pt x="3310352" y="7993"/>
                  <a:pt x="3143777" y="27432"/>
                </a:cubicBezTo>
                <a:cubicBezTo>
                  <a:pt x="2977203" y="46871"/>
                  <a:pt x="2807596" y="3382"/>
                  <a:pt x="2628197" y="27432"/>
                </a:cubicBezTo>
                <a:cubicBezTo>
                  <a:pt x="2448798" y="51482"/>
                  <a:pt x="2302918" y="50688"/>
                  <a:pt x="1999442" y="27432"/>
                </a:cubicBezTo>
                <a:cubicBezTo>
                  <a:pt x="1695966" y="4176"/>
                  <a:pt x="1623081" y="31473"/>
                  <a:pt x="1370687" y="27432"/>
                </a:cubicBezTo>
                <a:cubicBezTo>
                  <a:pt x="1118294" y="23391"/>
                  <a:pt x="932834" y="17695"/>
                  <a:pt x="779657" y="27432"/>
                </a:cubicBezTo>
                <a:cubicBezTo>
                  <a:pt x="626480" y="37170"/>
                  <a:pt x="206972" y="-11355"/>
                  <a:pt x="0" y="27432"/>
                </a:cubicBezTo>
                <a:cubicBezTo>
                  <a:pt x="-800" y="16780"/>
                  <a:pt x="-583" y="12910"/>
                  <a:pt x="0" y="0"/>
                </a:cubicBezTo>
                <a:close/>
              </a:path>
            </a:pathLst>
          </a:custGeom>
          <a:solidFill>
            <a:srgbClr val="FE7C0E"/>
          </a:solidFill>
          <a:ln w="38100" cap="rnd">
            <a:solidFill>
              <a:srgbClr val="FE7C0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4377683-B3F3-BA4C-839E-054D84A506A5}"/>
              </a:ext>
            </a:extLst>
          </p:cNvPr>
          <p:cNvSpPr txBox="1"/>
          <p:nvPr/>
        </p:nvSpPr>
        <p:spPr>
          <a:xfrm>
            <a:off x="630936" y="2807167"/>
            <a:ext cx="3895522" cy="3386399"/>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2400" b="1" dirty="0"/>
              <a:t>Stacking algorithm(</a:t>
            </a:r>
            <a:r>
              <a:rPr lang="en-US" sz="2400" b="1" dirty="0" err="1"/>
              <a:t>XGBoost</a:t>
            </a:r>
            <a:r>
              <a:rPr lang="en-US" sz="2400" b="1" dirty="0"/>
              <a:t>) outperformed the other models with an accuracy of </a:t>
            </a:r>
          </a:p>
          <a:p>
            <a:pPr indent="-228600">
              <a:lnSpc>
                <a:spcPct val="110000"/>
              </a:lnSpc>
              <a:spcAft>
                <a:spcPts val="600"/>
              </a:spcAft>
              <a:buFont typeface="Arial" panose="020B0604020202020204" pitchFamily="34" charset="0"/>
              <a:buChar char="•"/>
            </a:pPr>
            <a:r>
              <a:rPr lang="en-US" sz="2400" b="1" dirty="0"/>
              <a:t>Both oversampling and under sampling revealed below par results, </a:t>
            </a:r>
            <a:r>
              <a:rPr lang="en-US" sz="2400" b="1" dirty="0" err="1"/>
              <a:t>undersmapling</a:t>
            </a:r>
            <a:r>
              <a:rPr lang="en-US" sz="2400" b="1" dirty="0"/>
              <a:t> had low metrics for all metric categories  and oversampling </a:t>
            </a:r>
          </a:p>
          <a:p>
            <a:pPr indent="-228600">
              <a:lnSpc>
                <a:spcPct val="110000"/>
              </a:lnSpc>
              <a:spcAft>
                <a:spcPts val="600"/>
              </a:spcAft>
              <a:buFont typeface="Arial" panose="020B0604020202020204" pitchFamily="34" charset="0"/>
              <a:buChar char="•"/>
            </a:pPr>
            <a:endParaRPr lang="en-US" sz="2400" b="1" dirty="0"/>
          </a:p>
        </p:txBody>
      </p:sp>
      <p:sp>
        <p:nvSpPr>
          <p:cNvPr id="4" name="TextBox 3">
            <a:extLst>
              <a:ext uri="{FF2B5EF4-FFF2-40B4-BE49-F238E27FC236}">
                <a16:creationId xmlns:a16="http://schemas.microsoft.com/office/drawing/2014/main" id="{0E7E2974-0B32-8B44-BABE-F013E060821D}"/>
              </a:ext>
            </a:extLst>
          </p:cNvPr>
          <p:cNvSpPr txBox="1"/>
          <p:nvPr/>
        </p:nvSpPr>
        <p:spPr>
          <a:xfrm>
            <a:off x="1244009" y="2087893"/>
            <a:ext cx="4263656" cy="369332"/>
          </a:xfrm>
          <a:prstGeom prst="rect">
            <a:avLst/>
          </a:prstGeom>
          <a:noFill/>
        </p:spPr>
        <p:txBody>
          <a:bodyPr wrap="square" rtlCol="0">
            <a:spAutoFit/>
          </a:bodyPr>
          <a:lstStyle/>
          <a:p>
            <a:pPr>
              <a:spcAft>
                <a:spcPts val="600"/>
              </a:spcAft>
            </a:pPr>
            <a:r>
              <a:rPr lang="en-US"/>
              <a:t> </a:t>
            </a:r>
          </a:p>
        </p:txBody>
      </p:sp>
      <p:sp>
        <p:nvSpPr>
          <p:cNvPr id="11" name="TextBox 10">
            <a:extLst>
              <a:ext uri="{FF2B5EF4-FFF2-40B4-BE49-F238E27FC236}">
                <a16:creationId xmlns:a16="http://schemas.microsoft.com/office/drawing/2014/main" id="{26018F24-7F60-FB40-8BDD-2488CEFC53E6}"/>
              </a:ext>
            </a:extLst>
          </p:cNvPr>
          <p:cNvSpPr txBox="1"/>
          <p:nvPr/>
        </p:nvSpPr>
        <p:spPr>
          <a:xfrm>
            <a:off x="5677989" y="165463"/>
            <a:ext cx="1776548" cy="374468"/>
          </a:xfrm>
          <a:prstGeom prst="rect">
            <a:avLst/>
          </a:prstGeom>
          <a:noFill/>
        </p:spPr>
        <p:txBody>
          <a:bodyPr wrap="square" rtlCol="0">
            <a:spAutoFit/>
          </a:bodyPr>
          <a:lstStyle/>
          <a:p>
            <a:r>
              <a:rPr lang="en-US" b="1" dirty="0"/>
              <a:t>Over Sampling minority class</a:t>
            </a:r>
          </a:p>
        </p:txBody>
      </p:sp>
      <p:sp>
        <p:nvSpPr>
          <p:cNvPr id="24" name="TextBox 23">
            <a:extLst>
              <a:ext uri="{FF2B5EF4-FFF2-40B4-BE49-F238E27FC236}">
                <a16:creationId xmlns:a16="http://schemas.microsoft.com/office/drawing/2014/main" id="{D7F81762-EEBA-CE4E-87FB-BD0A1804F727}"/>
              </a:ext>
            </a:extLst>
          </p:cNvPr>
          <p:cNvSpPr txBox="1"/>
          <p:nvPr/>
        </p:nvSpPr>
        <p:spPr>
          <a:xfrm>
            <a:off x="9214933" y="165463"/>
            <a:ext cx="1776548" cy="374468"/>
          </a:xfrm>
          <a:prstGeom prst="rect">
            <a:avLst/>
          </a:prstGeom>
          <a:noFill/>
        </p:spPr>
        <p:txBody>
          <a:bodyPr wrap="square" rtlCol="0">
            <a:spAutoFit/>
          </a:bodyPr>
          <a:lstStyle/>
          <a:p>
            <a:r>
              <a:rPr lang="en-US" b="1" dirty="0"/>
              <a:t>Under sampling majority class </a:t>
            </a:r>
          </a:p>
        </p:txBody>
      </p:sp>
      <p:sp>
        <p:nvSpPr>
          <p:cNvPr id="21" name="TextBox 20">
            <a:extLst>
              <a:ext uri="{FF2B5EF4-FFF2-40B4-BE49-F238E27FC236}">
                <a16:creationId xmlns:a16="http://schemas.microsoft.com/office/drawing/2014/main" id="{A3234EFE-9E61-FB4D-B247-B05F427E58B6}"/>
              </a:ext>
            </a:extLst>
          </p:cNvPr>
          <p:cNvSpPr txBox="1"/>
          <p:nvPr/>
        </p:nvSpPr>
        <p:spPr>
          <a:xfrm>
            <a:off x="6985000" y="4165600"/>
            <a:ext cx="1210192" cy="1648266"/>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2076C4D6-2E12-1045-83E6-33381012C885}"/>
              </a:ext>
            </a:extLst>
          </p:cNvPr>
          <p:cNvPicPr>
            <a:picLocks noChangeAspect="1"/>
          </p:cNvPicPr>
          <p:nvPr/>
        </p:nvPicPr>
        <p:blipFill>
          <a:blip r:embed="rId3"/>
          <a:stretch>
            <a:fillRect/>
          </a:stretch>
        </p:blipFill>
        <p:spPr>
          <a:xfrm>
            <a:off x="4722595" y="3429000"/>
            <a:ext cx="3635110" cy="2028215"/>
          </a:xfrm>
          <a:prstGeom prst="rect">
            <a:avLst/>
          </a:prstGeom>
        </p:spPr>
      </p:pic>
      <p:pic>
        <p:nvPicPr>
          <p:cNvPr id="3074" name="Picture 2">
            <a:extLst>
              <a:ext uri="{FF2B5EF4-FFF2-40B4-BE49-F238E27FC236}">
                <a16:creationId xmlns:a16="http://schemas.microsoft.com/office/drawing/2014/main" id="{2750865B-3F59-3A46-AAD2-CB91C200D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108" y="749425"/>
            <a:ext cx="3111058" cy="25925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42CEB84-A8A4-A846-B1A3-5980D2F6F2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7530" y="633110"/>
            <a:ext cx="3111058" cy="25925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505AF4B-04F7-D749-91A2-4E9E50B0AACC}"/>
              </a:ext>
            </a:extLst>
          </p:cNvPr>
          <p:cNvPicPr>
            <a:picLocks noChangeAspect="1"/>
          </p:cNvPicPr>
          <p:nvPr/>
        </p:nvPicPr>
        <p:blipFill>
          <a:blip r:embed="rId6"/>
          <a:stretch>
            <a:fillRect/>
          </a:stretch>
        </p:blipFill>
        <p:spPr>
          <a:xfrm>
            <a:off x="8308039" y="3531899"/>
            <a:ext cx="3560826" cy="1936933"/>
          </a:xfrm>
          <a:prstGeom prst="rect">
            <a:avLst/>
          </a:prstGeom>
        </p:spPr>
      </p:pic>
    </p:spTree>
    <p:extLst>
      <p:ext uri="{BB962C8B-B14F-4D97-AF65-F5344CB8AC3E}">
        <p14:creationId xmlns:p14="http://schemas.microsoft.com/office/powerpoint/2010/main" val="172754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081170-DAC3-3842-BE34-93CFE5B1ACA6}"/>
              </a:ext>
            </a:extLst>
          </p:cNvPr>
          <p:cNvSpPr>
            <a:spLocks noGrp="1"/>
          </p:cNvSpPr>
          <p:nvPr>
            <p:ph type="title"/>
          </p:nvPr>
        </p:nvSpPr>
        <p:spPr>
          <a:xfrm>
            <a:off x="640080" y="4777739"/>
            <a:ext cx="3418990" cy="1412119"/>
          </a:xfrm>
        </p:spPr>
        <p:txBody>
          <a:bodyPr>
            <a:normAutofit/>
          </a:bodyPr>
          <a:lstStyle/>
          <a:p>
            <a:pPr>
              <a:lnSpc>
                <a:spcPct val="90000"/>
              </a:lnSpc>
            </a:pPr>
            <a:r>
              <a:rPr lang="en-US" sz="4400" dirty="0"/>
              <a:t>FUTURE WORK </a:t>
            </a:r>
          </a:p>
        </p:txBody>
      </p:sp>
      <p:pic>
        <p:nvPicPr>
          <p:cNvPr id="7170" name="Picture 2" descr="Predicting the improbable, part 1: The imbalanced data problem –  Datascience.aero">
            <a:extLst>
              <a:ext uri="{FF2B5EF4-FFF2-40B4-BE49-F238E27FC236}">
                <a16:creationId xmlns:a16="http://schemas.microsoft.com/office/drawing/2014/main" id="{7D8DEEB8-25B8-6A48-944B-31B4596A5D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593" b="6440"/>
          <a:stretch/>
        </p:blipFill>
        <p:spPr bwMode="auto">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73"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009FBF"/>
          </a:solidFill>
          <a:ln w="38100" cap="rnd">
            <a:solidFill>
              <a:srgbClr val="009FB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9FA294-6D69-4A4E-BC18-EE7145511BB1}"/>
              </a:ext>
            </a:extLst>
          </p:cNvPr>
          <p:cNvSpPr>
            <a:spLocks noGrp="1"/>
          </p:cNvSpPr>
          <p:nvPr>
            <p:ph idx="1"/>
          </p:nvPr>
        </p:nvSpPr>
        <p:spPr>
          <a:xfrm>
            <a:off x="4654294" y="5130800"/>
            <a:ext cx="6655310" cy="1277026"/>
          </a:xfrm>
        </p:spPr>
        <p:txBody>
          <a:bodyPr anchor="ctr">
            <a:normAutofit fontScale="25000" lnSpcReduction="20000"/>
          </a:bodyPr>
          <a:lstStyle/>
          <a:p>
            <a:pPr>
              <a:lnSpc>
                <a:spcPct val="100000"/>
              </a:lnSpc>
            </a:pPr>
            <a:r>
              <a:rPr lang="en-US" sz="6400" b="1" dirty="0"/>
              <a:t>Deal with imbalanced data to improve metrics</a:t>
            </a:r>
          </a:p>
          <a:p>
            <a:pPr lvl="1">
              <a:lnSpc>
                <a:spcPct val="100000"/>
              </a:lnSpc>
            </a:pPr>
            <a:r>
              <a:rPr lang="en-US" sz="6400" b="1" dirty="0"/>
              <a:t>Source for more spam/ham text data</a:t>
            </a:r>
          </a:p>
          <a:p>
            <a:pPr lvl="1">
              <a:lnSpc>
                <a:spcPct val="100000"/>
              </a:lnSpc>
            </a:pPr>
            <a:r>
              <a:rPr lang="en-US" sz="6400" b="1" dirty="0"/>
              <a:t>Hyper parameter tuning of current models</a:t>
            </a:r>
          </a:p>
          <a:p>
            <a:pPr lvl="1">
              <a:lnSpc>
                <a:spcPct val="100000"/>
              </a:lnSpc>
            </a:pPr>
            <a:r>
              <a:rPr lang="en-US" sz="6400" b="1" dirty="0"/>
              <a:t>Try using variants of SMOTE.</a:t>
            </a:r>
          </a:p>
          <a:p>
            <a:pPr marL="0" indent="0">
              <a:buNone/>
            </a:pPr>
            <a:endParaRPr lang="en-US" sz="6400" b="1" dirty="0"/>
          </a:p>
          <a:p>
            <a:pPr lvl="1">
              <a:lnSpc>
                <a:spcPct val="100000"/>
              </a:lnSpc>
            </a:pPr>
            <a:endParaRPr lang="en-US" sz="2000" b="1" dirty="0"/>
          </a:p>
        </p:txBody>
      </p:sp>
    </p:spTree>
    <p:extLst>
      <p:ext uri="{BB962C8B-B14F-4D97-AF65-F5344CB8AC3E}">
        <p14:creationId xmlns:p14="http://schemas.microsoft.com/office/powerpoint/2010/main" val="351748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081170-DAC3-3842-BE34-93CFE5B1ACA6}"/>
              </a:ext>
            </a:extLst>
          </p:cNvPr>
          <p:cNvSpPr>
            <a:spLocks noGrp="1"/>
          </p:cNvSpPr>
          <p:nvPr>
            <p:ph type="title"/>
          </p:nvPr>
        </p:nvSpPr>
        <p:spPr>
          <a:xfrm>
            <a:off x="638881" y="356388"/>
            <a:ext cx="10909640" cy="2759015"/>
          </a:xfrm>
        </p:spPr>
        <p:txBody>
          <a:bodyPr vert="horz" lIns="91440" tIns="45720" rIns="91440" bIns="45720" rtlCol="0" anchor="b">
            <a:normAutofit/>
          </a:bodyPr>
          <a:lstStyle/>
          <a:p>
            <a:pPr algn="ctr"/>
            <a:r>
              <a:rPr lang="en-US" sz="10000"/>
              <a:t>THANK YOU!</a:t>
            </a:r>
          </a:p>
        </p:txBody>
      </p:sp>
      <p:sp>
        <p:nvSpPr>
          <p:cNvPr id="13" name="Date Placeholder 26">
            <a:extLst>
              <a:ext uri="{FF2B5EF4-FFF2-40B4-BE49-F238E27FC236}">
                <a16:creationId xmlns:a16="http://schemas.microsoft.com/office/drawing/2014/main" id="{CFDC8673-ECDC-4BBF-85A0-B3C8BF5D54D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Footer Placeholder 27">
            <a:extLst>
              <a:ext uri="{FF2B5EF4-FFF2-40B4-BE49-F238E27FC236}">
                <a16:creationId xmlns:a16="http://schemas.microsoft.com/office/drawing/2014/main" id="{98563585-019D-4DED-B8F2-11788F2B3DD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7" name="Slide Number Placeholder 28">
            <a:extLst>
              <a:ext uri="{FF2B5EF4-FFF2-40B4-BE49-F238E27FC236}">
                <a16:creationId xmlns:a16="http://schemas.microsoft.com/office/drawing/2014/main" id="{41D92710-32AD-4D92-A7BE-0C32FB75B9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9"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3166330"/>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Right Double Quote">
            <a:extLst>
              <a:ext uri="{FF2B5EF4-FFF2-40B4-BE49-F238E27FC236}">
                <a16:creationId xmlns:a16="http://schemas.microsoft.com/office/drawing/2014/main" id="{DB5AD7DB-10FE-4152-949D-AE445001B7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6924" y="4251960"/>
            <a:ext cx="1975104" cy="1975104"/>
          </a:xfrm>
          <a:prstGeom prst="rect">
            <a:avLst/>
          </a:prstGeom>
        </p:spPr>
      </p:pic>
    </p:spTree>
    <p:extLst>
      <p:ext uri="{BB962C8B-B14F-4D97-AF65-F5344CB8AC3E}">
        <p14:creationId xmlns:p14="http://schemas.microsoft.com/office/powerpoint/2010/main" val="196572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4883F-34D7-7E49-AD95-627D5FA52899}"/>
              </a:ext>
            </a:extLst>
          </p:cNvPr>
          <p:cNvSpPr>
            <a:spLocks noGrp="1"/>
          </p:cNvSpPr>
          <p:nvPr>
            <p:ph type="title"/>
          </p:nvPr>
        </p:nvSpPr>
        <p:spPr>
          <a:xfrm>
            <a:off x="635000" y="634029"/>
            <a:ext cx="10921640" cy="1314698"/>
          </a:xfrm>
        </p:spPr>
        <p:txBody>
          <a:bodyPr anchor="ctr">
            <a:normAutofit/>
          </a:bodyPr>
          <a:lstStyle/>
          <a:p>
            <a:pPr algn="ctr"/>
            <a:r>
              <a:rPr lang="en-US" sz="7200"/>
              <a:t>CONTENTS </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FD49864-CDE8-46EE-9127-4ACBBF101CC5}"/>
              </a:ext>
            </a:extLst>
          </p:cNvPr>
          <p:cNvGraphicFramePr>
            <a:graphicFrameLocks noGrp="1"/>
          </p:cNvGraphicFramePr>
          <p:nvPr>
            <p:ph idx="1"/>
            <p:extLst>
              <p:ext uri="{D42A27DB-BD31-4B8C-83A1-F6EECF244321}">
                <p14:modId xmlns:p14="http://schemas.microsoft.com/office/powerpoint/2010/main" val="451624956"/>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97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5AFD3-6A55-4641-94F7-1381C021B223}"/>
              </a:ext>
            </a:extLst>
          </p:cNvPr>
          <p:cNvSpPr>
            <a:spLocks noGrp="1"/>
          </p:cNvSpPr>
          <p:nvPr>
            <p:ph type="title"/>
          </p:nvPr>
        </p:nvSpPr>
        <p:spPr>
          <a:xfrm>
            <a:off x="841248" y="548640"/>
            <a:ext cx="3419540" cy="5431536"/>
          </a:xfrm>
        </p:spPr>
        <p:txBody>
          <a:bodyPr>
            <a:normAutofit/>
          </a:bodyPr>
          <a:lstStyle/>
          <a:p>
            <a:r>
              <a:rPr lang="en-US" sz="4700" dirty="0"/>
              <a:t>PROBLEM STATEMENT </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145A31-52D7-324F-957B-9E76920F5539}"/>
              </a:ext>
            </a:extLst>
          </p:cNvPr>
          <p:cNvSpPr>
            <a:spLocks noGrp="1"/>
          </p:cNvSpPr>
          <p:nvPr>
            <p:ph idx="1"/>
          </p:nvPr>
        </p:nvSpPr>
        <p:spPr>
          <a:xfrm>
            <a:off x="5298595" y="552091"/>
            <a:ext cx="6052158" cy="5431536"/>
          </a:xfrm>
        </p:spPr>
        <p:txBody>
          <a:bodyPr anchor="ctr">
            <a:normAutofit/>
          </a:bodyPr>
          <a:lstStyle/>
          <a:p>
            <a:r>
              <a:rPr lang="en-US" b="1" dirty="0"/>
              <a:t>Spam has become the bane of existence for many users and entities providing email services. Time is lost when sifting through unwanted messages and important emails may be lost through omission or accidental deletion.</a:t>
            </a:r>
          </a:p>
          <a:p>
            <a:r>
              <a:rPr lang="en-US" b="1" dirty="0"/>
              <a:t>The upsurge in the volume of unwanted emails  and text messages called spam has created an intense need for the development of more dependable and robust antispam filters</a:t>
            </a:r>
          </a:p>
          <a:p>
            <a:endParaRPr lang="en-US" dirty="0"/>
          </a:p>
        </p:txBody>
      </p:sp>
    </p:spTree>
    <p:extLst>
      <p:ext uri="{BB962C8B-B14F-4D97-AF65-F5344CB8AC3E}">
        <p14:creationId xmlns:p14="http://schemas.microsoft.com/office/powerpoint/2010/main" val="292349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85F6-C8EE-9C4A-A38E-FF6710EA6D26}"/>
              </a:ext>
            </a:extLst>
          </p:cNvPr>
          <p:cNvSpPr>
            <a:spLocks noGrp="1"/>
          </p:cNvSpPr>
          <p:nvPr>
            <p:ph type="title"/>
          </p:nvPr>
        </p:nvSpPr>
        <p:spPr/>
        <p:txBody>
          <a:bodyPr/>
          <a:lstStyle/>
          <a:p>
            <a:r>
              <a:rPr lang="en-US"/>
              <a:t>DATASET </a:t>
            </a:r>
            <a:endParaRPr lang="en-US" dirty="0"/>
          </a:p>
        </p:txBody>
      </p:sp>
      <p:sp>
        <p:nvSpPr>
          <p:cNvPr id="3" name="Content Placeholder 2">
            <a:extLst>
              <a:ext uri="{FF2B5EF4-FFF2-40B4-BE49-F238E27FC236}">
                <a16:creationId xmlns:a16="http://schemas.microsoft.com/office/drawing/2014/main" id="{A189ACF1-6211-4D4F-9C79-EB502B2B2BA8}"/>
              </a:ext>
            </a:extLst>
          </p:cNvPr>
          <p:cNvSpPr>
            <a:spLocks noGrp="1"/>
          </p:cNvSpPr>
          <p:nvPr>
            <p:ph idx="1"/>
          </p:nvPr>
        </p:nvSpPr>
        <p:spPr/>
        <p:txBody>
          <a:bodyPr>
            <a:normAutofit fontScale="92500" lnSpcReduction="10000"/>
          </a:bodyPr>
          <a:lstStyle/>
          <a:p>
            <a:r>
              <a:rPr lang="en-US" sz="3200" b="1" dirty="0"/>
              <a:t>Dataset consists of  5574 instances</a:t>
            </a:r>
          </a:p>
          <a:p>
            <a:pPr lvl="1"/>
            <a:r>
              <a:rPr lang="en-US" sz="2800" b="1" dirty="0"/>
              <a:t>Label </a:t>
            </a:r>
          </a:p>
          <a:p>
            <a:pPr lvl="2"/>
            <a:r>
              <a:rPr lang="en-US" sz="2400" b="1" dirty="0"/>
              <a:t>ham  - </a:t>
            </a:r>
            <a:r>
              <a:rPr lang="en-US" sz="2400" b="1" dirty="0" err="1"/>
              <a:t>legimate</a:t>
            </a:r>
            <a:r>
              <a:rPr lang="en-US" sz="2400" b="1" dirty="0"/>
              <a:t> </a:t>
            </a:r>
            <a:r>
              <a:rPr lang="en-US" sz="2400" b="1" dirty="0" err="1"/>
              <a:t>sms</a:t>
            </a:r>
            <a:endParaRPr lang="en-US" sz="2400" b="1" dirty="0"/>
          </a:p>
          <a:p>
            <a:pPr lvl="2"/>
            <a:r>
              <a:rPr lang="en-US" sz="2400" b="1" dirty="0"/>
              <a:t>spam -  illegitimate </a:t>
            </a:r>
            <a:r>
              <a:rPr lang="en-US" sz="2400" b="1" dirty="0" err="1"/>
              <a:t>sms</a:t>
            </a:r>
            <a:endParaRPr lang="en-US" sz="2400" b="1" dirty="0"/>
          </a:p>
          <a:p>
            <a:pPr lvl="1"/>
            <a:r>
              <a:rPr lang="en-US" sz="2800" b="1" dirty="0"/>
              <a:t>SMS messages </a:t>
            </a:r>
          </a:p>
          <a:p>
            <a:r>
              <a:rPr lang="en-US" sz="3200" b="1" dirty="0"/>
              <a:t>A collection of </a:t>
            </a:r>
            <a:r>
              <a:rPr lang="en-US" sz="3200" b="1" dirty="0" err="1"/>
              <a:t>sms</a:t>
            </a:r>
            <a:r>
              <a:rPr lang="en-US" sz="3200" b="1" dirty="0"/>
              <a:t> spam messages extracted </a:t>
            </a:r>
          </a:p>
          <a:p>
            <a:pPr lvl="1"/>
            <a:r>
              <a:rPr lang="en-US" sz="2800" b="1" dirty="0" err="1"/>
              <a:t>Grumbletext</a:t>
            </a:r>
            <a:r>
              <a:rPr lang="en-US" sz="2800" b="1" dirty="0"/>
              <a:t> Website - 425 messages</a:t>
            </a:r>
          </a:p>
          <a:p>
            <a:pPr lvl="1"/>
            <a:r>
              <a:rPr lang="en-US" sz="2800" b="1" dirty="0"/>
              <a:t>NUS SMS Corpus – 3375 messages</a:t>
            </a:r>
          </a:p>
          <a:p>
            <a:pPr lvl="1"/>
            <a:r>
              <a:rPr lang="en-US" sz="2800" b="1" dirty="0"/>
              <a:t>Caroline Tag’s PhD – 450 messages</a:t>
            </a:r>
            <a:endParaRPr lang="en-US" b="1" dirty="0"/>
          </a:p>
          <a:p>
            <a:endParaRPr lang="en-US" dirty="0"/>
          </a:p>
          <a:p>
            <a:pPr lvl="1"/>
            <a:endParaRPr lang="en-US" dirty="0"/>
          </a:p>
          <a:p>
            <a:pPr lvl="1"/>
            <a:endParaRPr lang="en-US" dirty="0"/>
          </a:p>
        </p:txBody>
      </p:sp>
      <p:pic>
        <p:nvPicPr>
          <p:cNvPr id="6" name="Picture 5">
            <a:extLst>
              <a:ext uri="{FF2B5EF4-FFF2-40B4-BE49-F238E27FC236}">
                <a16:creationId xmlns:a16="http://schemas.microsoft.com/office/drawing/2014/main" id="{56441378-CCCD-8B45-8E69-3532B2A2F1CB}"/>
              </a:ext>
            </a:extLst>
          </p:cNvPr>
          <p:cNvPicPr>
            <a:picLocks noChangeAspect="1"/>
          </p:cNvPicPr>
          <p:nvPr/>
        </p:nvPicPr>
        <p:blipFill>
          <a:blip r:embed="rId3"/>
          <a:stretch>
            <a:fillRect/>
          </a:stretch>
        </p:blipFill>
        <p:spPr>
          <a:xfrm>
            <a:off x="5249975" y="2743201"/>
            <a:ext cx="6328415" cy="2360248"/>
          </a:xfrm>
          <a:prstGeom prst="rect">
            <a:avLst/>
          </a:prstGeom>
        </p:spPr>
      </p:pic>
    </p:spTree>
    <p:extLst>
      <p:ext uri="{BB962C8B-B14F-4D97-AF65-F5344CB8AC3E}">
        <p14:creationId xmlns:p14="http://schemas.microsoft.com/office/powerpoint/2010/main" val="292107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D1D1-267A-7C47-924A-BAE2F5D7B4BC}"/>
              </a:ext>
            </a:extLst>
          </p:cNvPr>
          <p:cNvSpPr>
            <a:spLocks noGrp="1"/>
          </p:cNvSpPr>
          <p:nvPr>
            <p:ph type="title"/>
          </p:nvPr>
        </p:nvSpPr>
        <p:spPr/>
        <p:txBody>
          <a:bodyPr/>
          <a:lstStyle/>
          <a:p>
            <a:r>
              <a:rPr lang="en-US" dirty="0"/>
              <a:t>GOAL OF ANALYSIS</a:t>
            </a:r>
          </a:p>
        </p:txBody>
      </p:sp>
      <p:sp>
        <p:nvSpPr>
          <p:cNvPr id="3" name="Content Placeholder 2">
            <a:extLst>
              <a:ext uri="{FF2B5EF4-FFF2-40B4-BE49-F238E27FC236}">
                <a16:creationId xmlns:a16="http://schemas.microsoft.com/office/drawing/2014/main" id="{83059D05-AFCF-EB45-B079-448A6BB01D7C}"/>
              </a:ext>
            </a:extLst>
          </p:cNvPr>
          <p:cNvSpPr>
            <a:spLocks noGrp="1"/>
          </p:cNvSpPr>
          <p:nvPr>
            <p:ph idx="1"/>
          </p:nvPr>
        </p:nvSpPr>
        <p:spPr/>
        <p:txBody>
          <a:bodyPr/>
          <a:lstStyle/>
          <a:p>
            <a:r>
              <a:rPr lang="en-US" sz="4400" b="1" dirty="0"/>
              <a:t>The goal of this analysis is to classify the text data into spam and ham to determine legitimate message and spam messages </a:t>
            </a:r>
          </a:p>
          <a:p>
            <a:r>
              <a:rPr lang="en-US" sz="4400" b="1" dirty="0"/>
              <a:t>The data will be used to create a model to predict the class of unseen records </a:t>
            </a:r>
          </a:p>
          <a:p>
            <a:endParaRPr lang="en-US" dirty="0"/>
          </a:p>
        </p:txBody>
      </p:sp>
    </p:spTree>
    <p:extLst>
      <p:ext uri="{BB962C8B-B14F-4D97-AF65-F5344CB8AC3E}">
        <p14:creationId xmlns:p14="http://schemas.microsoft.com/office/powerpoint/2010/main" val="243527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2F819-6800-AC4C-95A4-85ED5CC2649A}"/>
              </a:ext>
            </a:extLst>
          </p:cNvPr>
          <p:cNvSpPr>
            <a:spLocks noGrp="1"/>
          </p:cNvSpPr>
          <p:nvPr>
            <p:ph type="title"/>
          </p:nvPr>
        </p:nvSpPr>
        <p:spPr>
          <a:xfrm>
            <a:off x="612648" y="382819"/>
            <a:ext cx="5295015" cy="2063808"/>
          </a:xfrm>
        </p:spPr>
        <p:txBody>
          <a:bodyPr vert="horz" lIns="91440" tIns="45720" rIns="91440" bIns="45720" rtlCol="0" anchor="b">
            <a:normAutofit/>
          </a:bodyPr>
          <a:lstStyle/>
          <a:p>
            <a:r>
              <a:rPr lang="en-US" sz="5000" dirty="0"/>
              <a:t>EXPLORATORY DATA ANALYSIS</a:t>
            </a:r>
          </a:p>
        </p:txBody>
      </p:sp>
      <p:sp>
        <p:nvSpPr>
          <p:cNvPr id="193"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648"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699C5"/>
          </a:solidFill>
          <a:ln w="38100" cap="rnd">
            <a:solidFill>
              <a:srgbClr val="5699C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E3B177-8470-3947-9441-C973E4A4741C}"/>
              </a:ext>
            </a:extLst>
          </p:cNvPr>
          <p:cNvSpPr txBox="1"/>
          <p:nvPr/>
        </p:nvSpPr>
        <p:spPr>
          <a:xfrm>
            <a:off x="612648" y="2908005"/>
            <a:ext cx="4243589" cy="3268957"/>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2400" b="1" dirty="0"/>
              <a:t>Overall,  the trend reveals spam messages tend to have more characters than regular messages, but overall, the dataset has more occurrences of regular messages(ham) than spam messages (imbalance dataset)</a:t>
            </a:r>
          </a:p>
        </p:txBody>
      </p:sp>
      <p:pic>
        <p:nvPicPr>
          <p:cNvPr id="3076" name="Picture 4" descr="Shape&#10;&#10;Description automatically generated">
            <a:extLst>
              <a:ext uri="{FF2B5EF4-FFF2-40B4-BE49-F238E27FC236}">
                <a16:creationId xmlns:a16="http://schemas.microsoft.com/office/drawing/2014/main" id="{BA6FC9C9-1F77-C549-90A5-8CB0FC7BC1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68613" y="922756"/>
            <a:ext cx="2794903" cy="21311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able&#10;&#10;Description automatically generated">
            <a:extLst>
              <a:ext uri="{FF2B5EF4-FFF2-40B4-BE49-F238E27FC236}">
                <a16:creationId xmlns:a16="http://schemas.microsoft.com/office/drawing/2014/main" id="{2E5A7754-3E84-CF49-8F81-F56D06953116}"/>
              </a:ext>
            </a:extLst>
          </p:cNvPr>
          <p:cNvPicPr>
            <a:picLocks noChangeAspect="1"/>
          </p:cNvPicPr>
          <p:nvPr/>
        </p:nvPicPr>
        <p:blipFill>
          <a:blip r:embed="rId4"/>
          <a:stretch>
            <a:fillRect/>
          </a:stretch>
        </p:blipFill>
        <p:spPr>
          <a:xfrm>
            <a:off x="8987961" y="886857"/>
            <a:ext cx="3073778" cy="2167013"/>
          </a:xfrm>
          <a:prstGeom prst="rect">
            <a:avLst/>
          </a:prstGeom>
        </p:spPr>
      </p:pic>
      <p:pic>
        <p:nvPicPr>
          <p:cNvPr id="3074" name="Picture 2">
            <a:extLst>
              <a:ext uri="{FF2B5EF4-FFF2-40B4-BE49-F238E27FC236}">
                <a16:creationId xmlns:a16="http://schemas.microsoft.com/office/drawing/2014/main" id="{7D1ADE12-EC4D-8A46-A819-FD3B8387AABD}"/>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5441803" y="3369383"/>
            <a:ext cx="6747149" cy="248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8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36964-6A82-9148-AC92-35EFA3112711}"/>
              </a:ext>
            </a:extLst>
          </p:cNvPr>
          <p:cNvSpPr>
            <a:spLocks noGrp="1"/>
          </p:cNvSpPr>
          <p:nvPr>
            <p:ph type="title"/>
          </p:nvPr>
        </p:nvSpPr>
        <p:spPr>
          <a:xfrm>
            <a:off x="630936" y="639520"/>
            <a:ext cx="3429000" cy="1719072"/>
          </a:xfrm>
        </p:spPr>
        <p:txBody>
          <a:bodyPr anchor="b">
            <a:normAutofit/>
          </a:bodyPr>
          <a:lstStyle/>
          <a:p>
            <a:r>
              <a:rPr lang="en-US" sz="4400"/>
              <a:t>PRE PROCESSING </a:t>
            </a:r>
          </a:p>
        </p:txBody>
      </p:sp>
      <p:sp>
        <p:nvSpPr>
          <p:cNvPr id="3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E1D5C6-2586-F14A-8875-D059BBE42649}"/>
              </a:ext>
            </a:extLst>
          </p:cNvPr>
          <p:cNvSpPr>
            <a:spLocks noGrp="1"/>
          </p:cNvSpPr>
          <p:nvPr>
            <p:ph idx="1"/>
          </p:nvPr>
        </p:nvSpPr>
        <p:spPr>
          <a:xfrm>
            <a:off x="630936" y="2807208"/>
            <a:ext cx="3429000" cy="3410712"/>
          </a:xfrm>
        </p:spPr>
        <p:txBody>
          <a:bodyPr anchor="t">
            <a:normAutofit/>
          </a:bodyPr>
          <a:lstStyle/>
          <a:p>
            <a:pPr>
              <a:lnSpc>
                <a:spcPct val="100000"/>
              </a:lnSpc>
            </a:pPr>
            <a:r>
              <a:rPr lang="en-US" sz="1500" b="1" dirty="0"/>
              <a:t>Natural Language Processing</a:t>
            </a:r>
          </a:p>
          <a:p>
            <a:pPr lvl="1">
              <a:lnSpc>
                <a:spcPct val="100000"/>
              </a:lnSpc>
            </a:pPr>
            <a:r>
              <a:rPr lang="en-US" sz="1500" b="1" dirty="0"/>
              <a:t> Takes in a string of text, then performs the following:</a:t>
            </a:r>
          </a:p>
          <a:p>
            <a:pPr lvl="2">
              <a:lnSpc>
                <a:spcPct val="100000"/>
              </a:lnSpc>
            </a:pPr>
            <a:r>
              <a:rPr lang="en-US" sz="1500" b="1" dirty="0"/>
              <a:t>Stemming</a:t>
            </a:r>
          </a:p>
          <a:p>
            <a:pPr lvl="2">
              <a:lnSpc>
                <a:spcPct val="100000"/>
              </a:lnSpc>
            </a:pPr>
            <a:r>
              <a:rPr lang="en-US" sz="1500" b="1" dirty="0"/>
              <a:t>Lemmatization</a:t>
            </a:r>
          </a:p>
          <a:p>
            <a:pPr lvl="2">
              <a:lnSpc>
                <a:spcPct val="100000"/>
              </a:lnSpc>
            </a:pPr>
            <a:r>
              <a:rPr lang="en-US" sz="1500" b="1" dirty="0"/>
              <a:t>Tokenization   </a:t>
            </a:r>
          </a:p>
          <a:p>
            <a:pPr lvl="2">
              <a:lnSpc>
                <a:spcPct val="100000"/>
              </a:lnSpc>
            </a:pPr>
            <a:r>
              <a:rPr lang="en-US" sz="1500" b="1" dirty="0"/>
              <a:t>Remove all punctuation</a:t>
            </a:r>
          </a:p>
          <a:p>
            <a:pPr lvl="2">
              <a:lnSpc>
                <a:spcPct val="100000"/>
              </a:lnSpc>
            </a:pPr>
            <a:r>
              <a:rPr lang="en-US" sz="1500" b="1" dirty="0"/>
              <a:t>Remove all </a:t>
            </a:r>
            <a:r>
              <a:rPr lang="en-US" sz="1500" b="1" dirty="0" err="1"/>
              <a:t>stopwords</a:t>
            </a:r>
            <a:endParaRPr lang="en-US" sz="1500" b="1" dirty="0"/>
          </a:p>
          <a:p>
            <a:pPr lvl="2">
              <a:lnSpc>
                <a:spcPct val="100000"/>
              </a:lnSpc>
            </a:pPr>
            <a:r>
              <a:rPr lang="en-US" sz="1500" b="1" dirty="0"/>
              <a:t>Remove numbers</a:t>
            </a:r>
          </a:p>
          <a:p>
            <a:pPr lvl="2">
              <a:lnSpc>
                <a:spcPct val="100000"/>
              </a:lnSpc>
            </a:pPr>
            <a:r>
              <a:rPr lang="en-US" sz="1500" b="1" dirty="0"/>
              <a:t>Remove special characters</a:t>
            </a:r>
          </a:p>
          <a:p>
            <a:pPr lvl="2">
              <a:lnSpc>
                <a:spcPct val="100000"/>
              </a:lnSpc>
            </a:pPr>
            <a:r>
              <a:rPr lang="en-US" sz="1500" b="1" dirty="0"/>
              <a:t>Lower case text</a:t>
            </a:r>
          </a:p>
          <a:p>
            <a:pPr lvl="2">
              <a:lnSpc>
                <a:spcPct val="100000"/>
              </a:lnSpc>
            </a:pPr>
            <a:r>
              <a:rPr lang="en-US" sz="1500" b="1" dirty="0"/>
              <a:t>Returns a list of the cleaned text </a:t>
            </a:r>
          </a:p>
          <a:p>
            <a:pPr lvl="2">
              <a:lnSpc>
                <a:spcPct val="100000"/>
              </a:lnSpc>
            </a:pPr>
            <a:endParaRPr lang="en-US" sz="1500" dirty="0"/>
          </a:p>
        </p:txBody>
      </p:sp>
      <mc:AlternateContent xmlns:mc="http://schemas.openxmlformats.org/markup-compatibility/2006" xmlns:p14="http://schemas.microsoft.com/office/powerpoint/2010/main">
        <mc:Choice Requires="p14">
          <p:contentPart p14:bwMode="auto" r:id="rId3">
            <p14:nvContentPartPr>
              <p14: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4CD231E4-6CC7-F944-97AF-67DABD259B12}"/>
              </a:ext>
            </a:extLst>
          </p:cNvPr>
          <p:cNvPicPr>
            <a:picLocks noChangeAspect="1"/>
          </p:cNvPicPr>
          <p:nvPr/>
        </p:nvPicPr>
        <p:blipFill>
          <a:blip r:embed="rId5"/>
          <a:stretch>
            <a:fillRect/>
          </a:stretch>
        </p:blipFill>
        <p:spPr>
          <a:xfrm>
            <a:off x="4324686" y="1737589"/>
            <a:ext cx="6903720" cy="3382822"/>
          </a:xfrm>
          <a:prstGeom prst="rect">
            <a:avLst/>
          </a:prstGeom>
        </p:spPr>
      </p:pic>
    </p:spTree>
    <p:extLst>
      <p:ext uri="{BB962C8B-B14F-4D97-AF65-F5344CB8AC3E}">
        <p14:creationId xmlns:p14="http://schemas.microsoft.com/office/powerpoint/2010/main" val="18476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5" name="Rectangle 7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6C78F-7BD7-BD49-B89C-9AE7E4A59124}"/>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WORD CLOUD</a:t>
            </a:r>
          </a:p>
        </p:txBody>
      </p:sp>
      <p:sp>
        <p:nvSpPr>
          <p:cNvPr id="77"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A9B512"/>
          </a:solidFill>
          <a:ln w="38100" cap="rnd">
            <a:solidFill>
              <a:srgbClr val="A9B51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Text&#10;&#10;Description automatically generated">
            <a:extLst>
              <a:ext uri="{FF2B5EF4-FFF2-40B4-BE49-F238E27FC236}">
                <a16:creationId xmlns:a16="http://schemas.microsoft.com/office/drawing/2014/main" id="{8D527EAC-5195-A441-B7A5-E5C3195F05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040" y="3134401"/>
            <a:ext cx="5614416" cy="291177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Text&#10;&#10;Description automatically generated">
            <a:extLst>
              <a:ext uri="{FF2B5EF4-FFF2-40B4-BE49-F238E27FC236}">
                <a16:creationId xmlns:a16="http://schemas.microsoft.com/office/drawing/2014/main" id="{E3B06F96-EFFC-504D-8D33-C5718C8E36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254496" y="3134401"/>
            <a:ext cx="5614416" cy="29117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9E9F61-C1BD-5448-AD82-B7F4F505AD29}"/>
              </a:ext>
            </a:extLst>
          </p:cNvPr>
          <p:cNvSpPr txBox="1"/>
          <p:nvPr/>
        </p:nvSpPr>
        <p:spPr>
          <a:xfrm>
            <a:off x="552893" y="2594344"/>
            <a:ext cx="4784651" cy="400110"/>
          </a:xfrm>
          <a:prstGeom prst="rect">
            <a:avLst/>
          </a:prstGeom>
          <a:noFill/>
        </p:spPr>
        <p:txBody>
          <a:bodyPr wrap="square" rtlCol="0">
            <a:spAutoFit/>
          </a:bodyPr>
          <a:lstStyle/>
          <a:p>
            <a:pPr algn="ctr"/>
            <a:r>
              <a:rPr lang="en-US" sz="2000" b="1" dirty="0"/>
              <a:t>SPAM(ILLEGITIMATE SMS) WORD FREQUENCY </a:t>
            </a:r>
          </a:p>
        </p:txBody>
      </p:sp>
      <p:sp>
        <p:nvSpPr>
          <p:cNvPr id="10" name="TextBox 9">
            <a:extLst>
              <a:ext uri="{FF2B5EF4-FFF2-40B4-BE49-F238E27FC236}">
                <a16:creationId xmlns:a16="http://schemas.microsoft.com/office/drawing/2014/main" id="{85618F88-4703-4847-AA90-C566C683B513}"/>
              </a:ext>
            </a:extLst>
          </p:cNvPr>
          <p:cNvSpPr txBox="1"/>
          <p:nvPr/>
        </p:nvSpPr>
        <p:spPr>
          <a:xfrm>
            <a:off x="6669378" y="2712768"/>
            <a:ext cx="4784651" cy="400110"/>
          </a:xfrm>
          <a:prstGeom prst="rect">
            <a:avLst/>
          </a:prstGeom>
          <a:noFill/>
        </p:spPr>
        <p:txBody>
          <a:bodyPr wrap="square" rtlCol="0">
            <a:spAutoFit/>
          </a:bodyPr>
          <a:lstStyle/>
          <a:p>
            <a:pPr algn="ctr"/>
            <a:r>
              <a:rPr lang="en-US" sz="2000" b="1" dirty="0"/>
              <a:t>HAM(LEGITIMATE SMS) WORD FREQUENCY </a:t>
            </a:r>
          </a:p>
        </p:txBody>
      </p:sp>
    </p:spTree>
    <p:extLst>
      <p:ext uri="{BB962C8B-B14F-4D97-AF65-F5344CB8AC3E}">
        <p14:creationId xmlns:p14="http://schemas.microsoft.com/office/powerpoint/2010/main" val="20184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84726-95FD-664E-A4DB-1D9E54BB0B5C}"/>
              </a:ext>
            </a:extLst>
          </p:cNvPr>
          <p:cNvSpPr>
            <a:spLocks noGrp="1"/>
          </p:cNvSpPr>
          <p:nvPr>
            <p:ph type="title"/>
          </p:nvPr>
        </p:nvSpPr>
        <p:spPr>
          <a:xfrm>
            <a:off x="635000" y="634029"/>
            <a:ext cx="10921640" cy="1314698"/>
          </a:xfrm>
        </p:spPr>
        <p:txBody>
          <a:bodyPr anchor="ctr">
            <a:normAutofit/>
          </a:bodyPr>
          <a:lstStyle/>
          <a:p>
            <a:pPr algn="ctr"/>
            <a:r>
              <a:rPr lang="en-US" sz="7200"/>
              <a:t>MODEL CHOICES</a:t>
            </a:r>
          </a:p>
        </p:txBody>
      </p:sp>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23F127-5A71-4E65-84BD-68BCF3B2B1F3}"/>
              </a:ext>
            </a:extLst>
          </p:cNvPr>
          <p:cNvGraphicFramePr>
            <a:graphicFrameLocks noGrp="1"/>
          </p:cNvGraphicFramePr>
          <p:nvPr>
            <p:ph idx="1"/>
            <p:extLst>
              <p:ext uri="{D42A27DB-BD31-4B8C-83A1-F6EECF244321}">
                <p14:modId xmlns:p14="http://schemas.microsoft.com/office/powerpoint/2010/main" val="3011160385"/>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25629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3416</TotalTime>
  <Words>1020</Words>
  <Application>Microsoft Macintosh PowerPoint</Application>
  <PresentationFormat>Widescreen</PresentationFormat>
  <Paragraphs>105</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Modern Love</vt:lpstr>
      <vt:lpstr>The Hand</vt:lpstr>
      <vt:lpstr>SketchyVTI</vt:lpstr>
      <vt:lpstr>SPAM MESSAGE CLASSIFICATIOM</vt:lpstr>
      <vt:lpstr>CONTENTS </vt:lpstr>
      <vt:lpstr>PROBLEM STATEMENT </vt:lpstr>
      <vt:lpstr>DATASET </vt:lpstr>
      <vt:lpstr>GOAL OF ANALYSIS</vt:lpstr>
      <vt:lpstr>EXPLORATORY DATA ANALYSIS</vt:lpstr>
      <vt:lpstr>PRE PROCESSING </vt:lpstr>
      <vt:lpstr>WORD CLOUD</vt:lpstr>
      <vt:lpstr>MODEL CHOICES</vt:lpstr>
      <vt:lpstr>ENSEMBLE MODEL </vt:lpstr>
      <vt:lpstr>MODEL RESULTS</vt:lpstr>
      <vt:lpstr>MODEL RESULTS</vt:lpstr>
      <vt:lpstr>FUTURE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MESSAGE CLASSIFICATIOM</dc:title>
  <dc:creator>Bamidele, Toyosi</dc:creator>
  <cp:lastModifiedBy>Bamidele, Toyosi</cp:lastModifiedBy>
  <cp:revision>37</cp:revision>
  <dcterms:created xsi:type="dcterms:W3CDTF">2021-03-07T15:56:32Z</dcterms:created>
  <dcterms:modified xsi:type="dcterms:W3CDTF">2021-03-23T04:13:39Z</dcterms:modified>
</cp:coreProperties>
</file>