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Proxima Nova Semibold"/>
      <p:regular r:id="rId20"/>
      <p:bold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Semibold-regular.fntdata"/><Relationship Id="rId22" Type="http://schemas.openxmlformats.org/officeDocument/2006/relationships/font" Target="fonts/ProximaNovaSemibold-boldItalic.fntdata"/><Relationship Id="rId21" Type="http://schemas.openxmlformats.org/officeDocument/2006/relationships/font" Target="fonts/ProximaNovaSemibold-bold.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mkechinov/ecommerce-events-history-in-cosmetics-shop" TargetMode="External"/><Relationship Id="rId3" Type="http://schemas.openxmlformats.org/officeDocument/2006/relationships/hyperlink" Target="https://archive.ics.uci.edu/ml/datasets/online+retail" TargetMode="External"/><Relationship Id="rId4" Type="http://schemas.openxmlformats.org/officeDocument/2006/relationships/hyperlink" Target="https://www.kaggle.com/competitions/conversion-rate-prediction/data?select=train.csv" TargetMode="External"/><Relationship Id="rId5" Type="http://schemas.openxmlformats.org/officeDocument/2006/relationships/hyperlink" Target="https://www.kaggle.com/competitions/conversion-rate-prediction/data?select=train.csv"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3bbe043f8_2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g133bbe043f8_2_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3c1f206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3c1f2061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3bbe043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33bbe043f8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8284a0bd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8284a0bd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8284a0bd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8284a0b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c897cf73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c897cf73f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200"/>
              </a:spcBef>
              <a:spcAft>
                <a:spcPts val="0"/>
              </a:spcAft>
              <a:buClr>
                <a:srgbClr val="525252"/>
              </a:buClr>
              <a:buSzPts val="1900"/>
              <a:buFont typeface="Proxima Nova"/>
              <a:buChar char="●"/>
            </a:pPr>
            <a:r>
              <a:t/>
            </a:r>
            <a:endParaRPr sz="1900">
              <a:solidFill>
                <a:srgbClr val="525252"/>
              </a:solidFill>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b3e7c64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b3e7c64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b3e7c64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1b3e7c64c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Any unique data wrangling/data-centric AI?  If not, leave out.  Lineage?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Pre-trained model?  If not, why not?  Fine-tuned?  If not, why not?</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Messy live data, modeling explainability aspects, ethical/responsible?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1900">
                <a:solidFill>
                  <a:srgbClr val="525252"/>
                </a:solidFill>
                <a:latin typeface="Proxima Nova"/>
                <a:ea typeface="Proxima Nova"/>
                <a:cs typeface="Proxima Nova"/>
                <a:sym typeface="Proxima Nova"/>
              </a:rPr>
              <a:t>Choose wisely; time is of the essence; four bullets always better than five.</a:t>
            </a:r>
            <a:endParaRPr sz="1900">
              <a:solidFill>
                <a:srgbClr val="525252"/>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a:solidFill>
                  <a:schemeClr val="dk1"/>
                </a:solidFill>
                <a:latin typeface="Proxima Nova"/>
                <a:ea typeface="Proxima Nova"/>
                <a:cs typeface="Proxima Nova"/>
                <a:sym typeface="Proxima Nova"/>
              </a:rPr>
              <a:t>Public dataset: Provided in Capstone</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2">
                  <a:extLst>
                    <a:ext uri="{A12FA001-AC4F-418D-AE19-62706E023703}">
                      <ahyp:hlinkClr val="tx"/>
                    </a:ext>
                  </a:extLst>
                </a:hlinkClick>
              </a:rPr>
              <a:t>Kaggle E-Commerce events history in cosmetics shop data set</a:t>
            </a:r>
            <a:endParaRPr u="sng">
              <a:solidFill>
                <a:srgbClr val="1155CC"/>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latin typeface="Proxima Nova"/>
                <a:ea typeface="Proxima Nova"/>
                <a:cs typeface="Proxima Nova"/>
                <a:sym typeface="Proxima Nova"/>
              </a:rPr>
              <a:t>○</a:t>
            </a:r>
            <a:r>
              <a:rPr lang="en-US" sz="700">
                <a:solidFill>
                  <a:schemeClr val="dk1"/>
                </a:solidFill>
                <a:latin typeface="Times New Roman"/>
                <a:ea typeface="Times New Roman"/>
                <a:cs typeface="Times New Roman"/>
                <a:sym typeface="Times New Roman"/>
              </a:rPr>
              <a:t> 	</a:t>
            </a:r>
            <a:r>
              <a:rPr lang="en-US" u="sng">
                <a:solidFill>
                  <a:srgbClr val="1155CC"/>
                </a:solidFill>
                <a:latin typeface="Proxima Nova"/>
                <a:ea typeface="Proxima Nova"/>
                <a:cs typeface="Proxima Nova"/>
                <a:sym typeface="Proxima Nova"/>
                <a:hlinkClick r:id="rId3">
                  <a:extLst>
                    <a:ext uri="{A12FA001-AC4F-418D-AE19-62706E023703}">
                      <ahyp:hlinkClr val="tx"/>
                    </a:ext>
                  </a:extLst>
                </a:hlinkClick>
              </a:rPr>
              <a:t>Online Retail Data set</a:t>
            </a:r>
            <a:r>
              <a:rPr lang="en-US">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b="1" lang="en-US">
                <a:solidFill>
                  <a:srgbClr val="FF0000"/>
                </a:solidFill>
                <a:latin typeface="Proxima Nova"/>
                <a:ea typeface="Proxima Nova"/>
                <a:cs typeface="Proxima Nova"/>
                <a:sym typeface="Proxima Nova"/>
              </a:rPr>
              <a:t>Additional Datasets: Similar Datset that includes ‘boosted campaign’ feature</a:t>
            </a:r>
            <a:endParaRPr b="1">
              <a:solidFill>
                <a:srgbClr val="FF0000"/>
              </a:solidFill>
              <a:latin typeface="Proxima Nova"/>
              <a:ea typeface="Proxima Nova"/>
              <a:cs typeface="Proxima Nova"/>
              <a:sym typeface="Proxima Nova"/>
            </a:endParaRPr>
          </a:p>
          <a:p>
            <a:pPr indent="-349250" lvl="0" marL="457200" rtl="0" algn="l">
              <a:lnSpc>
                <a:spcPct val="115000"/>
              </a:lnSpc>
              <a:spcBef>
                <a:spcPts val="0"/>
              </a:spcBef>
              <a:spcAft>
                <a:spcPts val="0"/>
              </a:spcAft>
              <a:buClr>
                <a:srgbClr val="525252"/>
              </a:buClr>
              <a:buSzPts val="1900"/>
              <a:buFont typeface="Proxima Nova"/>
              <a:buChar char="●"/>
            </a:pPr>
            <a:r>
              <a:rPr lang="en-US">
                <a:solidFill>
                  <a:schemeClr val="dk1"/>
                </a:solidFill>
                <a:highlight>
                  <a:srgbClr val="FFFF00"/>
                </a:highlight>
                <a:latin typeface="Proxima Nova"/>
                <a:ea typeface="Proxima Nova"/>
                <a:cs typeface="Proxima Nova"/>
                <a:sym typeface="Proxima Nova"/>
              </a:rPr>
              <a:t>●</a:t>
            </a:r>
            <a:r>
              <a:rPr lang="en-US" sz="700">
                <a:solidFill>
                  <a:schemeClr val="dk1"/>
                </a:solidFill>
                <a:highlight>
                  <a:srgbClr val="FFFF00"/>
                </a:highlight>
                <a:latin typeface="Times New Roman"/>
                <a:ea typeface="Times New Roman"/>
                <a:cs typeface="Times New Roman"/>
                <a:sym typeface="Times New Roman"/>
              </a:rPr>
              <a:t>    </a:t>
            </a:r>
            <a:r>
              <a:rPr lang="en-US" sz="700">
                <a:solidFill>
                  <a:schemeClr val="dk1"/>
                </a:solidFill>
                <a:highlight>
                  <a:srgbClr val="FFFF00"/>
                </a:highlight>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US" u="sng">
                <a:solidFill>
                  <a:schemeClr val="hlink"/>
                </a:solidFill>
                <a:highlight>
                  <a:srgbClr val="FFFF00"/>
                </a:highlight>
                <a:latin typeface="Proxima Nova"/>
                <a:ea typeface="Proxima Nova"/>
                <a:cs typeface="Proxima Nova"/>
                <a:sym typeface="Proxima Nova"/>
                <a:hlinkClick r:id="rId5"/>
              </a:rPr>
              <a:t>https://www.kaggle.com/competitions/conversion-rate-prediction/data?select=train.csv</a:t>
            </a:r>
            <a:endParaRPr sz="1900">
              <a:solidFill>
                <a:srgbClr val="525252"/>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3c1f206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33c1f2061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3c1f206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33c1f2061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is where you can tell funny stories about the stupid things you did!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9250" lvl="0" marL="457200" algn="l">
              <a:lnSpc>
                <a:spcPct val="115000"/>
              </a:lnSpc>
              <a:spcBef>
                <a:spcPts val="0"/>
              </a:spcBef>
              <a:spcAft>
                <a:spcPts val="0"/>
              </a:spcAft>
              <a:buSzPts val="19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322883"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
          <p:cNvPicPr preferRelativeResize="0"/>
          <p:nvPr/>
        </p:nvPicPr>
        <p:blipFill rotWithShape="1">
          <a:blip r:embed="rId2">
            <a:alphaModFix/>
          </a:blip>
          <a:srcRect b="0" l="0" r="0" t="0"/>
          <a:stretch/>
        </p:blipFill>
        <p:spPr>
          <a:xfrm>
            <a:off x="8322871" y="73871"/>
            <a:ext cx="766975" cy="723775"/>
          </a:xfrm>
          <a:prstGeom prst="rect">
            <a:avLst/>
          </a:prstGeom>
          <a:noFill/>
          <a:ln>
            <a:noFill/>
          </a:ln>
        </p:spPr>
      </p:pic>
      <p:cxnSp>
        <p:nvCxnSpPr>
          <p:cNvPr id="14" name="Google Shape;14;p2"/>
          <p:cNvCxnSpPr/>
          <p:nvPr/>
        </p:nvCxnSpPr>
        <p:spPr>
          <a:xfrm>
            <a:off x="311708" y="4731467"/>
            <a:ext cx="8568900" cy="9900"/>
          </a:xfrm>
          <a:prstGeom prst="straightConnector1">
            <a:avLst/>
          </a:prstGeom>
          <a:noFill/>
          <a:ln cap="flat" cmpd="sng" w="9525">
            <a:solidFill>
              <a:schemeClr val="dk2"/>
            </a:solidFill>
            <a:prstDash val="solid"/>
            <a:round/>
            <a:headEnd len="sm" w="sm" type="none"/>
            <a:tailEnd len="sm" w="sm" type="none"/>
          </a:ln>
        </p:spPr>
      </p:cxnSp>
      <p:sp>
        <p:nvSpPr>
          <p:cNvPr id="15" name="Google Shape;15;p2"/>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525252"/>
              </a:buClr>
              <a:buSzPts val="4700"/>
              <a:buFont typeface="Proxima Nova"/>
              <a:buNone/>
              <a:defRPr b="1" sz="4700">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9" name="Google Shape;19;p3"/>
          <p:cNvPicPr preferRelativeResize="0"/>
          <p:nvPr/>
        </p:nvPicPr>
        <p:blipFill rotWithShape="1">
          <a:blip r:embed="rId2">
            <a:alphaModFix/>
          </a:blip>
          <a:srcRect b="0" l="0" r="0" t="0"/>
          <a:stretch/>
        </p:blipFill>
        <p:spPr>
          <a:xfrm>
            <a:off x="3396614" y="263450"/>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
          <p:cNvSpPr txBox="1"/>
          <p:nvPr>
            <p:ph idx="12" type="sldNum"/>
          </p:nvPr>
        </p:nvSpPr>
        <p:spPr>
          <a:xfrm>
            <a:off x="84072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5" name="Google Shape;25;p4"/>
          <p:cNvPicPr preferRelativeResize="0"/>
          <p:nvPr/>
        </p:nvPicPr>
        <p:blipFill rotWithShape="1">
          <a:blip r:embed="rId2">
            <a:alphaModFix/>
          </a:blip>
          <a:srcRect b="0" l="0" r="0" t="0"/>
          <a:stretch/>
        </p:blipFill>
        <p:spPr>
          <a:xfrm>
            <a:off x="8322496" y="53409"/>
            <a:ext cx="766975" cy="723775"/>
          </a:xfrm>
          <a:prstGeom prst="rect">
            <a:avLst/>
          </a:prstGeom>
          <a:noFill/>
          <a:ln>
            <a:noFill/>
          </a:ln>
        </p:spPr>
      </p:pic>
      <p:cxnSp>
        <p:nvCxnSpPr>
          <p:cNvPr id="26" name="Google Shape;26;p4"/>
          <p:cNvCxnSpPr/>
          <p:nvPr/>
        </p:nvCxnSpPr>
        <p:spPr>
          <a:xfrm>
            <a:off x="311708" y="4731467"/>
            <a:ext cx="8644200" cy="16200"/>
          </a:xfrm>
          <a:prstGeom prst="straightConnector1">
            <a:avLst/>
          </a:prstGeom>
          <a:noFill/>
          <a:ln cap="flat" cmpd="sng" w="9525">
            <a:solidFill>
              <a:schemeClr val="dk2"/>
            </a:solidFill>
            <a:prstDash val="solid"/>
            <a:round/>
            <a:headEnd len="sm" w="sm" type="none"/>
            <a:tailEnd len="sm" w="sm" type="none"/>
          </a:ln>
        </p:spPr>
      </p:cxnSp>
      <p:sp>
        <p:nvSpPr>
          <p:cNvPr id="27" name="Google Shape;27;p4"/>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30" name="Google Shape;30;p5"/>
          <p:cNvPicPr preferRelativeResize="0"/>
          <p:nvPr/>
        </p:nvPicPr>
        <p:blipFill rotWithShape="1">
          <a:blip r:embed="rId2">
            <a:alphaModFix/>
          </a:blip>
          <a:srcRect b="0" l="0" r="0" t="0"/>
          <a:stretch/>
        </p:blipFill>
        <p:spPr>
          <a:xfrm>
            <a:off x="8320475" y="66537"/>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 name="Shape 31"/>
        <p:cNvGrpSpPr/>
        <p:nvPr/>
      </p:nvGrpSpPr>
      <p:grpSpPr>
        <a:xfrm>
          <a:off x="0" y="0"/>
          <a:ext cx="0" cy="0"/>
          <a:chOff x="0" y="0"/>
          <a:chExt cx="0" cy="0"/>
        </a:xfrm>
      </p:grpSpPr>
      <p:sp>
        <p:nvSpPr>
          <p:cNvPr id="32" name="Google Shape;32;p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9250" lvl="0" marL="457200" algn="ctr">
              <a:lnSpc>
                <a:spcPct val="115000"/>
              </a:lnSpc>
              <a:spcBef>
                <a:spcPts val="0"/>
              </a:spcBef>
              <a:spcAft>
                <a:spcPts val="0"/>
              </a:spcAft>
              <a:buSzPts val="19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4" name="Google Shape;34;p6"/>
          <p:cNvSpPr txBox="1"/>
          <p:nvPr>
            <p:ph idx="12" type="sldNum"/>
          </p:nvPr>
        </p:nvSpPr>
        <p:spPr>
          <a:xfrm>
            <a:off x="82629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6"/>
          <p:cNvPicPr preferRelativeResize="0"/>
          <p:nvPr/>
        </p:nvPicPr>
        <p:blipFill rotWithShape="1">
          <a:blip r:embed="rId2">
            <a:alphaModFix/>
          </a:blip>
          <a:srcRect b="0" l="0" r="0" t="0"/>
          <a:stretch/>
        </p:blipFill>
        <p:spPr>
          <a:xfrm>
            <a:off x="8310696" y="109859"/>
            <a:ext cx="766975" cy="723775"/>
          </a:xfrm>
          <a:prstGeom prst="rect">
            <a:avLst/>
          </a:prstGeom>
          <a:noFill/>
          <a:ln>
            <a:noFill/>
          </a:ln>
        </p:spPr>
      </p:pic>
      <p:cxnSp>
        <p:nvCxnSpPr>
          <p:cNvPr id="36" name="Google Shape;36;p6"/>
          <p:cNvCxnSpPr/>
          <p:nvPr/>
        </p:nvCxnSpPr>
        <p:spPr>
          <a:xfrm>
            <a:off x="311708" y="4731467"/>
            <a:ext cx="8499900" cy="9900"/>
          </a:xfrm>
          <a:prstGeom prst="straightConnector1">
            <a:avLst/>
          </a:prstGeom>
          <a:noFill/>
          <a:ln cap="flat" cmpd="sng" w="9525">
            <a:solidFill>
              <a:schemeClr val="dk2"/>
            </a:solidFill>
            <a:prstDash val="solid"/>
            <a:round/>
            <a:headEnd len="sm" w="sm" type="none"/>
            <a:tailEnd len="sm" w="sm" type="none"/>
          </a:ln>
        </p:spPr>
      </p:cxnSp>
      <p:sp>
        <p:nvSpPr>
          <p:cNvPr id="37" name="Google Shape;37;p6"/>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9250" lvl="0" marL="457200" algn="l">
              <a:lnSpc>
                <a:spcPct val="115000"/>
              </a:lnSpc>
              <a:spcBef>
                <a:spcPts val="0"/>
              </a:spcBef>
              <a:spcAft>
                <a:spcPts val="0"/>
              </a:spcAft>
              <a:buSzPts val="19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3" name="Google Shape;43;p7"/>
          <p:cNvSpPr txBox="1"/>
          <p:nvPr>
            <p:ph idx="12" type="sldNum"/>
          </p:nvPr>
        </p:nvSpPr>
        <p:spPr>
          <a:xfrm>
            <a:off x="8288108"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7"/>
          <p:cNvPicPr preferRelativeResize="0"/>
          <p:nvPr/>
        </p:nvPicPr>
        <p:blipFill rotWithShape="1">
          <a:blip r:embed="rId2">
            <a:alphaModFix/>
          </a:blip>
          <a:srcRect b="0" l="0" r="0" t="0"/>
          <a:stretch/>
        </p:blipFill>
        <p:spPr>
          <a:xfrm>
            <a:off x="8328746" y="72209"/>
            <a:ext cx="766975" cy="723775"/>
          </a:xfrm>
          <a:prstGeom prst="rect">
            <a:avLst/>
          </a:prstGeom>
          <a:noFill/>
          <a:ln>
            <a:noFill/>
          </a:ln>
        </p:spPr>
      </p:pic>
      <p:cxnSp>
        <p:nvCxnSpPr>
          <p:cNvPr id="45" name="Google Shape;45;p7"/>
          <p:cNvCxnSpPr/>
          <p:nvPr/>
        </p:nvCxnSpPr>
        <p:spPr>
          <a:xfrm flipH="1" rot="10800000">
            <a:off x="311708" y="4728767"/>
            <a:ext cx="8525100" cy="2700"/>
          </a:xfrm>
          <a:prstGeom prst="straightConnector1">
            <a:avLst/>
          </a:prstGeom>
          <a:noFill/>
          <a:ln cap="flat" cmpd="sng" w="9525">
            <a:solidFill>
              <a:schemeClr val="dk2"/>
            </a:solidFill>
            <a:prstDash val="solid"/>
            <a:round/>
            <a:headEnd len="sm" w="sm" type="none"/>
            <a:tailEnd len="sm" w="sm" type="none"/>
          </a:ln>
        </p:spPr>
      </p:cxnSp>
      <p:sp>
        <p:nvSpPr>
          <p:cNvPr id="46" name="Google Shape;46;p7"/>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p8"/>
          <p:cNvSpPr txBox="1"/>
          <p:nvPr>
            <p:ph idx="12" type="sldNum"/>
          </p:nvPr>
        </p:nvSpPr>
        <p:spPr>
          <a:xfrm>
            <a:off x="8303683" y="473146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0" name="Google Shape;50;p8"/>
          <p:cNvPicPr preferRelativeResize="0"/>
          <p:nvPr/>
        </p:nvPicPr>
        <p:blipFill rotWithShape="1">
          <a:blip r:embed="rId2">
            <a:alphaModFix/>
          </a:blip>
          <a:srcRect b="0" l="0" r="0" t="0"/>
          <a:stretch/>
        </p:blipFill>
        <p:spPr>
          <a:xfrm>
            <a:off x="8303671" y="78484"/>
            <a:ext cx="766975" cy="723775"/>
          </a:xfrm>
          <a:prstGeom prst="rect">
            <a:avLst/>
          </a:prstGeom>
          <a:noFill/>
          <a:ln>
            <a:noFill/>
          </a:ln>
        </p:spPr>
      </p:pic>
      <p:cxnSp>
        <p:nvCxnSpPr>
          <p:cNvPr id="51" name="Google Shape;51;p8"/>
          <p:cNvCxnSpPr/>
          <p:nvPr/>
        </p:nvCxnSpPr>
        <p:spPr>
          <a:xfrm>
            <a:off x="311708" y="4731467"/>
            <a:ext cx="8550000" cy="9900"/>
          </a:xfrm>
          <a:prstGeom prst="straightConnector1">
            <a:avLst/>
          </a:prstGeom>
          <a:noFill/>
          <a:ln cap="flat" cmpd="sng" w="9525">
            <a:solidFill>
              <a:schemeClr val="dk2"/>
            </a:solidFill>
            <a:prstDash val="solid"/>
            <a:round/>
            <a:headEnd len="sm" w="sm" type="none"/>
            <a:tailEnd len="sm" w="sm" type="none"/>
          </a:ln>
        </p:spPr>
      </p:cxnSp>
      <p:sp>
        <p:nvSpPr>
          <p:cNvPr id="52" name="Google Shape;52;p8"/>
          <p:cNvSpPr txBox="1"/>
          <p:nvPr/>
        </p:nvSpPr>
        <p:spPr>
          <a:xfrm>
            <a:off x="235500" y="4784575"/>
            <a:ext cx="19524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696969"/>
                </a:solidFill>
                <a:latin typeface="Proxima Nova"/>
                <a:ea typeface="Proxima Nova"/>
                <a:cs typeface="Proxima Nova"/>
                <a:sym typeface="Proxima Nova"/>
              </a:rPr>
              <a:t>© 2022 FourthBrain</a:t>
            </a:r>
            <a:endParaRPr b="0" i="0" sz="900" u="none" cap="none" strike="noStrik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9250" lvl="0" marL="457200" marR="0" rtl="0" algn="l">
              <a:lnSpc>
                <a:spcPct val="115000"/>
              </a:lnSpc>
              <a:spcBef>
                <a:spcPts val="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4300">
                <a:solidFill>
                  <a:schemeClr val="dk1"/>
                </a:solidFill>
                <a:latin typeface="Proxima Nova"/>
                <a:ea typeface="Proxima Nova"/>
                <a:cs typeface="Proxima Nova"/>
                <a:sym typeface="Proxima Nova"/>
              </a:rPr>
              <a:t>Team GroupBy</a:t>
            </a:r>
            <a:br>
              <a:rPr b="1" lang="en-US" sz="4300">
                <a:solidFill>
                  <a:schemeClr val="dk1"/>
                </a:solidFill>
                <a:latin typeface="Proxima Nova"/>
                <a:ea typeface="Proxima Nova"/>
                <a:cs typeface="Proxima Nova"/>
                <a:sym typeface="Proxima Nova"/>
              </a:rPr>
            </a:br>
            <a:br>
              <a:rPr b="1" lang="en-US" sz="4300">
                <a:solidFill>
                  <a:schemeClr val="dk1"/>
                </a:solidFill>
                <a:latin typeface="Proxima Nova"/>
                <a:ea typeface="Proxima Nova"/>
                <a:cs typeface="Proxima Nova"/>
                <a:sym typeface="Proxima Nova"/>
              </a:rPr>
            </a:br>
            <a:r>
              <a:rPr b="1" lang="en-US" sz="2000">
                <a:solidFill>
                  <a:schemeClr val="dk1"/>
                </a:solidFill>
                <a:latin typeface="Proxima Nova"/>
                <a:ea typeface="Proxima Nova"/>
                <a:cs typeface="Proxima Nova"/>
                <a:sym typeface="Proxima Nova"/>
              </a:rPr>
              <a:t>Toyosi Bamidele , Uchenna Mgbaja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Thank You!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Outline</a:t>
            </a:r>
            <a:endParaRPr/>
          </a:p>
        </p:txBody>
      </p:sp>
      <p:sp>
        <p:nvSpPr>
          <p:cNvPr id="63" name="Google Shape;6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US"/>
              <a:t>Problem</a:t>
            </a:r>
            <a:endParaRPr/>
          </a:p>
          <a:p>
            <a:pPr indent="-349250" lvl="0" marL="457200" rtl="0" algn="l">
              <a:lnSpc>
                <a:spcPct val="115000"/>
              </a:lnSpc>
              <a:spcBef>
                <a:spcPts val="0"/>
              </a:spcBef>
              <a:spcAft>
                <a:spcPts val="0"/>
              </a:spcAft>
              <a:buSzPts val="1900"/>
              <a:buChar char="●"/>
            </a:pPr>
            <a:r>
              <a:rPr lang="en-US"/>
              <a:t>Solution</a:t>
            </a:r>
            <a:endParaRPr/>
          </a:p>
          <a:p>
            <a:pPr indent="-349250" lvl="0" marL="457200" rtl="0" algn="l">
              <a:lnSpc>
                <a:spcPct val="115000"/>
              </a:lnSpc>
              <a:spcBef>
                <a:spcPts val="0"/>
              </a:spcBef>
              <a:spcAft>
                <a:spcPts val="0"/>
              </a:spcAft>
              <a:buSzPts val="1900"/>
              <a:buChar char="●"/>
            </a:pPr>
            <a:r>
              <a:rPr lang="en-US"/>
              <a:t>Data + Model</a:t>
            </a:r>
            <a:endParaRPr/>
          </a:p>
          <a:p>
            <a:pPr indent="-349250" lvl="0" marL="457200" rtl="0" algn="l">
              <a:lnSpc>
                <a:spcPct val="115000"/>
              </a:lnSpc>
              <a:spcBef>
                <a:spcPts val="0"/>
              </a:spcBef>
              <a:spcAft>
                <a:spcPts val="0"/>
              </a:spcAft>
              <a:buSzPts val="1900"/>
              <a:buChar char="●"/>
            </a:pPr>
            <a:r>
              <a:rPr lang="en-US"/>
              <a:t>Feature Importance</a:t>
            </a:r>
            <a:endParaRPr/>
          </a:p>
          <a:p>
            <a:pPr indent="-349250" lvl="0" marL="457200" rtl="0" algn="l">
              <a:lnSpc>
                <a:spcPct val="115000"/>
              </a:lnSpc>
              <a:spcBef>
                <a:spcPts val="0"/>
              </a:spcBef>
              <a:spcAft>
                <a:spcPts val="0"/>
              </a:spcAft>
              <a:buSzPts val="1900"/>
              <a:buChar char="●"/>
            </a:pPr>
            <a:r>
              <a:rPr lang="en-US"/>
              <a:t>MLE Stack</a:t>
            </a:r>
            <a:endParaRPr/>
          </a:p>
          <a:p>
            <a:pPr indent="-349250" lvl="0" marL="457200" rtl="0" algn="l">
              <a:lnSpc>
                <a:spcPct val="115000"/>
              </a:lnSpc>
              <a:spcBef>
                <a:spcPts val="0"/>
              </a:spcBef>
              <a:spcAft>
                <a:spcPts val="0"/>
              </a:spcAft>
              <a:buSzPts val="1900"/>
              <a:buChar char="●"/>
            </a:pPr>
            <a:r>
              <a:rPr lang="en-US"/>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Problem</a:t>
            </a:r>
            <a:endParaRPr/>
          </a:p>
        </p:txBody>
      </p:sp>
      <p:sp>
        <p:nvSpPr>
          <p:cNvPr id="69" name="Google Shape;69;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rgbClr val="0E101A"/>
              </a:solidFill>
              <a:latin typeface="Helvetica Neue"/>
              <a:ea typeface="Helvetica Neue"/>
              <a:cs typeface="Helvetica Neue"/>
              <a:sym typeface="Helvetica Neue"/>
            </a:endParaRPr>
          </a:p>
          <a:p>
            <a:pPr indent="0" lvl="0" marL="0" rtl="0" algn="ctr">
              <a:spcBef>
                <a:spcPts val="0"/>
              </a:spcBef>
              <a:spcAft>
                <a:spcPts val="0"/>
              </a:spcAft>
              <a:buNone/>
            </a:pPr>
            <a:r>
              <a:rPr lang="en-US" sz="1800">
                <a:solidFill>
                  <a:srgbClr val="0E101A"/>
                </a:solidFill>
                <a:latin typeface="Helvetica Neue"/>
                <a:ea typeface="Helvetica Neue"/>
                <a:cs typeface="Helvetica Neue"/>
                <a:sym typeface="Helvetica Neue"/>
              </a:rPr>
              <a:t>Understanding customer behavior in the e-commerce space, a business area altered during the pandemic due to increased demand for online purchases, improving the customer experience, to ensure customer retention and product monetization is critical. The main goal is optimizing the customer journey and shopping experience using a predictive model and recommendation system </a:t>
            </a:r>
            <a:endParaRPr sz="25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Solution</a:t>
            </a:r>
            <a:endParaRPr/>
          </a:p>
        </p:txBody>
      </p:sp>
      <p:sp>
        <p:nvSpPr>
          <p:cNvPr id="75" name="Google Shape;75;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1.Predictive Model:Uplift model(One and Two model approach)</a:t>
            </a:r>
            <a:endParaRPr/>
          </a:p>
          <a:p>
            <a:pPr indent="-349250" lvl="0" marL="457200" rtl="0" algn="l">
              <a:spcBef>
                <a:spcPts val="0"/>
              </a:spcBef>
              <a:spcAft>
                <a:spcPts val="0"/>
              </a:spcAft>
              <a:buSzPts val="1900"/>
              <a:buChar char="●"/>
            </a:pPr>
            <a:r>
              <a:rPr lang="en-US"/>
              <a:t>   What customers are likely to convert?</a:t>
            </a:r>
            <a:endParaRPr/>
          </a:p>
          <a:p>
            <a:pPr indent="-349250" lvl="0" marL="457200" rtl="0" algn="l">
              <a:spcBef>
                <a:spcPts val="0"/>
              </a:spcBef>
              <a:spcAft>
                <a:spcPts val="0"/>
              </a:spcAft>
              <a:buSzPts val="1900"/>
              <a:buChar char="●"/>
            </a:pPr>
            <a:r>
              <a:rPr lang="en-US"/>
              <a:t>   Who </a:t>
            </a:r>
            <a:r>
              <a:rPr lang="en-US"/>
              <a:t>should we target primarily?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2.Recommendation System </a:t>
            </a:r>
            <a:endParaRPr/>
          </a:p>
          <a:p>
            <a:pPr indent="-349250" lvl="0" marL="457200" rtl="0" algn="l">
              <a:spcBef>
                <a:spcPts val="0"/>
              </a:spcBef>
              <a:spcAft>
                <a:spcPts val="0"/>
              </a:spcAft>
              <a:buSzPts val="1900"/>
              <a:buChar char="●"/>
            </a:pPr>
            <a:r>
              <a:rPr lang="en-US"/>
              <a:t>What products should we recommend to our users based on </a:t>
            </a:r>
            <a:r>
              <a:rPr lang="en-US"/>
              <a:t>their</a:t>
            </a:r>
            <a:r>
              <a:rPr lang="en-US"/>
              <a:t> purchase history?</a:t>
            </a:r>
            <a:endParaRPr/>
          </a:p>
          <a:p>
            <a:pPr indent="-349250" lvl="0" marL="457200" rtl="0" algn="l">
              <a:spcBef>
                <a:spcPts val="0"/>
              </a:spcBef>
              <a:spcAft>
                <a:spcPts val="0"/>
              </a:spcAft>
              <a:buSzPts val="1900"/>
              <a:buChar char="●"/>
            </a:pPr>
            <a:r>
              <a:rPr lang="en-US"/>
              <a:t>What </a:t>
            </a:r>
            <a:r>
              <a:rPr lang="en-US"/>
              <a:t>products</a:t>
            </a:r>
            <a:r>
              <a:rPr lang="en-US"/>
              <a:t> </a:t>
            </a:r>
            <a:r>
              <a:rPr lang="en-US"/>
              <a:t>should we recommend to users based on items pairs from past basket purchases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Feature Importance</a:t>
            </a:r>
            <a:endParaRPr/>
          </a:p>
        </p:txBody>
      </p:sp>
      <p:sp>
        <p:nvSpPr>
          <p:cNvPr id="81" name="Google Shape;8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t/>
            </a:r>
            <a:endParaRPr>
              <a:solidFill>
                <a:schemeClr val="dk1"/>
              </a:solidFill>
            </a:endParaRPr>
          </a:p>
          <a:p>
            <a:pPr indent="0" lvl="0" marL="457200" rtl="0" algn="l">
              <a:lnSpc>
                <a:spcPct val="115000"/>
              </a:lnSpc>
              <a:spcBef>
                <a:spcPts val="0"/>
              </a:spcBef>
              <a:spcAft>
                <a:spcPts val="0"/>
              </a:spcAft>
              <a:buSzPts val="1900"/>
              <a:buNone/>
            </a:pPr>
            <a:r>
              <a:t/>
            </a:r>
            <a:endParaRPr/>
          </a:p>
        </p:txBody>
      </p:sp>
      <p:pic>
        <p:nvPicPr>
          <p:cNvPr id="82" name="Google Shape;82;p13"/>
          <p:cNvPicPr preferRelativeResize="0"/>
          <p:nvPr/>
        </p:nvPicPr>
        <p:blipFill>
          <a:blip r:embed="rId3">
            <a:alphaModFix/>
          </a:blip>
          <a:stretch>
            <a:fillRect/>
          </a:stretch>
        </p:blipFill>
        <p:spPr>
          <a:xfrm>
            <a:off x="152400" y="0"/>
            <a:ext cx="9143999" cy="495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Important Features from Decision Tree</a:t>
            </a:r>
            <a:endParaRPr/>
          </a:p>
        </p:txBody>
      </p:sp>
      <p:sp>
        <p:nvSpPr>
          <p:cNvPr id="88" name="Google Shape;8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US"/>
              <a:t>outcome</a:t>
            </a:r>
            <a:endParaRPr/>
          </a:p>
          <a:p>
            <a:pPr indent="-349250" lvl="0" marL="457200" rtl="0" algn="l">
              <a:spcBef>
                <a:spcPts val="0"/>
              </a:spcBef>
              <a:spcAft>
                <a:spcPts val="0"/>
              </a:spcAft>
              <a:buSzPts val="1900"/>
              <a:buAutoNum type="arabicPeriod"/>
            </a:pPr>
            <a:r>
              <a:rPr lang="en-US"/>
              <a:t>p_days</a:t>
            </a:r>
            <a:endParaRPr/>
          </a:p>
          <a:p>
            <a:pPr indent="-349250" lvl="0" marL="457200" rtl="0" algn="l">
              <a:spcBef>
                <a:spcPts val="0"/>
              </a:spcBef>
              <a:spcAft>
                <a:spcPts val="0"/>
              </a:spcAft>
              <a:buSzPts val="1900"/>
              <a:buAutoNum type="arabicPeriod"/>
            </a:pPr>
            <a:r>
              <a:rPr lang="en-US"/>
              <a:t>Age</a:t>
            </a:r>
            <a:endParaRPr/>
          </a:p>
          <a:p>
            <a:pPr indent="-349250" lvl="0" marL="457200" rtl="0" algn="l">
              <a:spcBef>
                <a:spcPts val="0"/>
              </a:spcBef>
              <a:spcAft>
                <a:spcPts val="0"/>
              </a:spcAft>
              <a:buSzPts val="1900"/>
              <a:buAutoNum type="arabicPeriod"/>
            </a:pPr>
            <a:r>
              <a:rPr lang="en-US"/>
              <a:t>Month</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Feature Importance</a:t>
            </a:r>
            <a:endParaRPr/>
          </a:p>
        </p:txBody>
      </p:sp>
      <p:sp>
        <p:nvSpPr>
          <p:cNvPr id="94" name="Google Shape;9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t/>
            </a:r>
            <a:endParaRPr>
              <a:solidFill>
                <a:schemeClr val="dk1"/>
              </a:solidFill>
            </a:endParaRPr>
          </a:p>
          <a:p>
            <a:pPr indent="0" lvl="0" marL="457200" rtl="0" algn="l">
              <a:lnSpc>
                <a:spcPct val="115000"/>
              </a:lnSpc>
              <a:spcBef>
                <a:spcPts val="0"/>
              </a:spcBef>
              <a:spcAft>
                <a:spcPts val="0"/>
              </a:spcAft>
              <a:buSzPts val="1900"/>
              <a:buNone/>
            </a:pPr>
            <a:r>
              <a:t/>
            </a:r>
            <a:endParaRPr/>
          </a:p>
        </p:txBody>
      </p:sp>
      <p:pic>
        <p:nvPicPr>
          <p:cNvPr id="95" name="Google Shape;95;p15"/>
          <p:cNvPicPr preferRelativeResize="0"/>
          <p:nvPr/>
        </p:nvPicPr>
        <p:blipFill>
          <a:blip r:embed="rId3">
            <a:alphaModFix/>
          </a:blip>
          <a:stretch>
            <a:fillRect/>
          </a:stretch>
        </p:blipFill>
        <p:spPr>
          <a:xfrm>
            <a:off x="0" y="0"/>
            <a:ext cx="9144001" cy="476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MLE Stack </a:t>
            </a:r>
            <a:endParaRPr/>
          </a:p>
        </p:txBody>
      </p:sp>
      <p:sp>
        <p:nvSpPr>
          <p:cNvPr id="101" name="Google Shape;101;p16"/>
          <p:cNvSpPr txBox="1"/>
          <p:nvPr>
            <p:ph idx="1" type="body"/>
          </p:nvPr>
        </p:nvSpPr>
        <p:spPr>
          <a:xfrm>
            <a:off x="311700" y="1152475"/>
            <a:ext cx="34047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t/>
            </a:r>
            <a:endParaRPr/>
          </a:p>
        </p:txBody>
      </p:sp>
      <p:sp>
        <p:nvSpPr>
          <p:cNvPr id="102" name="Google Shape;102;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US"/>
              <a:t>Add your stack image here!</a:t>
            </a:r>
            <a:endParaRPr/>
          </a:p>
        </p:txBody>
      </p:sp>
      <p:pic>
        <p:nvPicPr>
          <p:cNvPr id="103" name="Google Shape;103;p16"/>
          <p:cNvPicPr preferRelativeResize="0"/>
          <p:nvPr/>
        </p:nvPicPr>
        <p:blipFill>
          <a:blip r:embed="rId3">
            <a:alphaModFix/>
          </a:blip>
          <a:stretch>
            <a:fillRect/>
          </a:stretch>
        </p:blipFill>
        <p:spPr>
          <a:xfrm>
            <a:off x="0" y="0"/>
            <a:ext cx="9143999" cy="4906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Conclusions &amp; Future Work</a:t>
            </a:r>
            <a:endParaRPr/>
          </a:p>
        </p:txBody>
      </p:sp>
      <p:sp>
        <p:nvSpPr>
          <p:cNvPr id="109" name="Google Shape;10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US"/>
              <a:t>Optimize Uplift Model App</a:t>
            </a:r>
            <a:endParaRPr/>
          </a:p>
          <a:p>
            <a:pPr indent="-349250" lvl="0" marL="457200" rtl="0" algn="l">
              <a:spcBef>
                <a:spcPts val="0"/>
              </a:spcBef>
              <a:spcAft>
                <a:spcPts val="0"/>
              </a:spcAft>
              <a:buClr>
                <a:schemeClr val="dk1"/>
              </a:buClr>
              <a:buSzPts val="1900"/>
              <a:buChar char="●"/>
            </a:pPr>
            <a:r>
              <a:rPr lang="en-US">
                <a:solidFill>
                  <a:schemeClr val="dk1"/>
                </a:solidFill>
              </a:rPr>
              <a:t>Recommendation System </a:t>
            </a:r>
            <a:endParaRPr>
              <a:solidFill>
                <a:schemeClr val="dk1"/>
              </a:solidFill>
            </a:endParaRPr>
          </a:p>
          <a:p>
            <a:pPr indent="-349250" lvl="0" marL="457200" rtl="0" algn="l">
              <a:lnSpc>
                <a:spcPct val="115000"/>
              </a:lnSpc>
              <a:spcBef>
                <a:spcPts val="0"/>
              </a:spcBef>
              <a:spcAft>
                <a:spcPts val="0"/>
              </a:spcAft>
              <a:buSzPts val="1900"/>
              <a:buChar char="●"/>
            </a:pPr>
            <a:r>
              <a:rPr lang="en-US">
                <a:solidFill>
                  <a:schemeClr val="dk1"/>
                </a:solidFill>
              </a:rPr>
              <a:t>MLE Stack Optimization</a:t>
            </a:r>
            <a:endParaRPr/>
          </a:p>
          <a:p>
            <a:pPr indent="0" lvl="0" marL="457200" rtl="0" algn="l">
              <a:lnSpc>
                <a:spcPct val="115000"/>
              </a:lnSpc>
              <a:spcBef>
                <a:spcPts val="0"/>
              </a:spcBef>
              <a:spcAft>
                <a:spcPts val="0"/>
              </a:spcAft>
              <a:buNone/>
            </a:pPr>
            <a:r>
              <a:t/>
            </a:r>
            <a:endParaRPr/>
          </a:p>
          <a:p>
            <a:pPr indent="0" lvl="0" marL="457200" rtl="0" algn="l">
              <a:lnSpc>
                <a:spcPct val="115000"/>
              </a:lnSpc>
              <a:spcBef>
                <a:spcPts val="0"/>
              </a:spcBef>
              <a:spcAft>
                <a:spcPts val="0"/>
              </a:spcAft>
              <a:buSzPts val="19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