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
      <p:font typeface="Proxima Nova Semibold"/>
      <p:regular r:id="rId29"/>
      <p:bold r:id="rId30"/>
      <p:boldItalic r:id="rId31"/>
    </p:embeddedFont>
    <p:embeddedFont>
      <p:font typeface="Helvetica Neue"/>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i8jT8sVl1u0m8rZcXkuSVO+X0o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Semibo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Semibold-boldItalic.fntdata"/><Relationship Id="rId30" Type="http://schemas.openxmlformats.org/officeDocument/2006/relationships/font" Target="fonts/ProximaNovaSemibold-bold.fntdata"/><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mkechinov/ecommerce-events-history-in-cosmetics-shop" TargetMode="External"/><Relationship Id="rId3" Type="http://schemas.openxmlformats.org/officeDocument/2006/relationships/hyperlink" Target="https://archive.ics.uci.edu/ml/datasets/online+retail" TargetMode="External"/><Relationship Id="rId4" Type="http://schemas.openxmlformats.org/officeDocument/2006/relationships/hyperlink" Target="https://www.kaggle.com/competitions/conversion-rate-prediction/data?select=train.csv" TargetMode="External"/><Relationship Id="rId5" Type="http://schemas.openxmlformats.org/officeDocument/2006/relationships/hyperlink" Target="https://www.kaggle.com/competitions/conversion-rate-prediction/data?select=train.csv"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mkechinov/ecommerce-events-history-in-cosmetics-shop" TargetMode="External"/><Relationship Id="rId3" Type="http://schemas.openxmlformats.org/officeDocument/2006/relationships/hyperlink" Target="https://archive.ics.uci.edu/ml/datasets/online+retail" TargetMode="External"/><Relationship Id="rId4" Type="http://schemas.openxmlformats.org/officeDocument/2006/relationships/hyperlink" Target="https://www.kaggle.com/competitions/conversion-rate-prediction/data?select=train.csv" TargetMode="External"/><Relationship Id="rId5" Type="http://schemas.openxmlformats.org/officeDocument/2006/relationships/hyperlink" Target="https://www.kaggle.com/competitions/conversion-rate-prediction/data?select=train.csv"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uplift-modeling.com/en/latest/user_guide/models/index.html" TargetMode="External"/><Relationship Id="rId3" Type="http://schemas.openxmlformats.org/officeDocument/2006/relationships/hyperlink" Target="https://pbiecek.github.io/xai_stories/story-meps-explainable-predictions-for-healthcare-expenditures.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33bbe043f8_2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 name="Google Shape;55;g133bbe043f8_2_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3c1f2061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33c1f2061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525252"/>
              </a:buClr>
              <a:buSzPts val="1900"/>
              <a:buFont typeface="Proxima Nova"/>
              <a:buChar char="●"/>
            </a:pPr>
            <a:r>
              <a:rPr lang="en-US" sz="1900">
                <a:solidFill>
                  <a:srgbClr val="525252"/>
                </a:solidFill>
                <a:latin typeface="Proxima Nova"/>
                <a:ea typeface="Proxima Nova"/>
                <a:cs typeface="Proxima Nova"/>
                <a:sym typeface="Proxima Nova"/>
              </a:rPr>
              <a:t>Any unique data wrangling/data-centric AI?  If not, leave out.  Lineage?</a:t>
            </a:r>
            <a:endParaRPr sz="1900">
              <a:solidFill>
                <a:srgbClr val="525252"/>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sz="1900">
                <a:solidFill>
                  <a:srgbClr val="525252"/>
                </a:solidFill>
                <a:latin typeface="Proxima Nova"/>
                <a:ea typeface="Proxima Nova"/>
                <a:cs typeface="Proxima Nova"/>
                <a:sym typeface="Proxima Nova"/>
              </a:rPr>
              <a:t>Pre-trained model?  If not, why not?  Fine-tuned?  If not, why not?</a:t>
            </a:r>
            <a:endParaRPr sz="1900">
              <a:solidFill>
                <a:srgbClr val="525252"/>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sz="1900">
                <a:solidFill>
                  <a:srgbClr val="525252"/>
                </a:solidFill>
                <a:latin typeface="Proxima Nova"/>
                <a:ea typeface="Proxima Nova"/>
                <a:cs typeface="Proxima Nova"/>
                <a:sym typeface="Proxima Nova"/>
              </a:rPr>
              <a:t>Messy live data, modeling explainability aspects, ethical/responsible?</a:t>
            </a:r>
            <a:endParaRPr sz="1900">
              <a:solidFill>
                <a:srgbClr val="525252"/>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sz="1900">
                <a:solidFill>
                  <a:srgbClr val="525252"/>
                </a:solidFill>
                <a:latin typeface="Proxima Nova"/>
                <a:ea typeface="Proxima Nova"/>
                <a:cs typeface="Proxima Nova"/>
                <a:sym typeface="Proxima Nova"/>
              </a:rPr>
              <a:t>Choose wisely; time is of the essence; four bullets always better than five.</a:t>
            </a:r>
            <a:endParaRPr sz="1900">
              <a:solidFill>
                <a:srgbClr val="525252"/>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a:solidFill>
                  <a:schemeClr val="dk1"/>
                </a:solidFill>
                <a:latin typeface="Proxima Nova"/>
                <a:ea typeface="Proxima Nova"/>
                <a:cs typeface="Proxima Nova"/>
                <a:sym typeface="Proxima Nova"/>
              </a:rPr>
              <a:t>●</a:t>
            </a:r>
            <a:r>
              <a:rPr lang="en-US" sz="700">
                <a:solidFill>
                  <a:schemeClr val="dk1"/>
                </a:solidFill>
                <a:latin typeface="Times New Roman"/>
                <a:ea typeface="Times New Roman"/>
                <a:cs typeface="Times New Roman"/>
                <a:sym typeface="Times New Roman"/>
              </a:rPr>
              <a:t> 	</a:t>
            </a:r>
            <a:r>
              <a:rPr lang="en-US">
                <a:solidFill>
                  <a:schemeClr val="dk1"/>
                </a:solidFill>
                <a:latin typeface="Proxima Nova"/>
                <a:ea typeface="Proxima Nova"/>
                <a:cs typeface="Proxima Nova"/>
                <a:sym typeface="Proxima Nova"/>
              </a:rPr>
              <a:t>Public dataset: Provided in Capstone</a:t>
            </a:r>
            <a:endParaRPr>
              <a:solidFill>
                <a:schemeClr val="dk1"/>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a:solidFill>
                  <a:schemeClr val="dk1"/>
                </a:solidFill>
                <a:latin typeface="Proxima Nova"/>
                <a:ea typeface="Proxima Nova"/>
                <a:cs typeface="Proxima Nova"/>
                <a:sym typeface="Proxima Nova"/>
              </a:rPr>
              <a:t>○</a:t>
            </a:r>
            <a:r>
              <a:rPr lang="en-US" sz="700">
                <a:solidFill>
                  <a:schemeClr val="dk1"/>
                </a:solidFill>
                <a:latin typeface="Times New Roman"/>
                <a:ea typeface="Times New Roman"/>
                <a:cs typeface="Times New Roman"/>
                <a:sym typeface="Times New Roman"/>
              </a:rPr>
              <a:t> 	</a:t>
            </a:r>
            <a:r>
              <a:rPr lang="en-US" u="sng">
                <a:solidFill>
                  <a:srgbClr val="1155CC"/>
                </a:solidFill>
                <a:latin typeface="Proxima Nova"/>
                <a:ea typeface="Proxima Nova"/>
                <a:cs typeface="Proxima Nova"/>
                <a:sym typeface="Proxima Nova"/>
                <a:hlinkClick r:id="rId2">
                  <a:extLst>
                    <a:ext uri="{A12FA001-AC4F-418D-AE19-62706E023703}">
                      <ahyp:hlinkClr val="tx"/>
                    </a:ext>
                  </a:extLst>
                </a:hlinkClick>
              </a:rPr>
              <a:t>Kaggle E-Commerce events history in cosmetics shop data set</a:t>
            </a:r>
            <a:endParaRPr u="sng">
              <a:solidFill>
                <a:srgbClr val="1155CC"/>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a:solidFill>
                  <a:schemeClr val="dk1"/>
                </a:solidFill>
                <a:latin typeface="Proxima Nova"/>
                <a:ea typeface="Proxima Nova"/>
                <a:cs typeface="Proxima Nova"/>
                <a:sym typeface="Proxima Nova"/>
              </a:rPr>
              <a:t>○</a:t>
            </a:r>
            <a:r>
              <a:rPr lang="en-US" sz="700">
                <a:solidFill>
                  <a:schemeClr val="dk1"/>
                </a:solidFill>
                <a:latin typeface="Times New Roman"/>
                <a:ea typeface="Times New Roman"/>
                <a:cs typeface="Times New Roman"/>
                <a:sym typeface="Times New Roman"/>
              </a:rPr>
              <a:t> 	</a:t>
            </a:r>
            <a:r>
              <a:rPr lang="en-US" u="sng">
                <a:solidFill>
                  <a:srgbClr val="1155CC"/>
                </a:solidFill>
                <a:latin typeface="Proxima Nova"/>
                <a:ea typeface="Proxima Nova"/>
                <a:cs typeface="Proxima Nova"/>
                <a:sym typeface="Proxima Nova"/>
                <a:hlinkClick r:id="rId3">
                  <a:extLst>
                    <a:ext uri="{A12FA001-AC4F-418D-AE19-62706E023703}">
                      <ahyp:hlinkClr val="tx"/>
                    </a:ext>
                  </a:extLst>
                </a:hlinkClick>
              </a:rPr>
              <a:t>Online Retail Data set</a:t>
            </a:r>
            <a:r>
              <a:rPr lang="en-US">
                <a:solidFill>
                  <a:schemeClr val="dk1"/>
                </a:solidFill>
                <a:latin typeface="Proxima Nova"/>
                <a:ea typeface="Proxima Nova"/>
                <a:cs typeface="Proxima Nova"/>
                <a:sym typeface="Proxima Nova"/>
              </a:rPr>
              <a:t> </a:t>
            </a:r>
            <a:endParaRPr>
              <a:solidFill>
                <a:schemeClr val="dk1"/>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b="1" lang="en-US">
                <a:solidFill>
                  <a:srgbClr val="FF0000"/>
                </a:solidFill>
                <a:latin typeface="Proxima Nova"/>
                <a:ea typeface="Proxima Nova"/>
                <a:cs typeface="Proxima Nova"/>
                <a:sym typeface="Proxima Nova"/>
              </a:rPr>
              <a:t>Additional Datasets: Similar Datset that includes ‘boosted campaign’ feature</a:t>
            </a:r>
            <a:endParaRPr b="1">
              <a:solidFill>
                <a:srgbClr val="FF0000"/>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a:solidFill>
                  <a:schemeClr val="dk1"/>
                </a:solidFill>
                <a:highlight>
                  <a:srgbClr val="FFFF00"/>
                </a:highlight>
                <a:latin typeface="Proxima Nova"/>
                <a:ea typeface="Proxima Nova"/>
                <a:cs typeface="Proxima Nova"/>
                <a:sym typeface="Proxima Nova"/>
              </a:rPr>
              <a:t>●</a:t>
            </a:r>
            <a:r>
              <a:rPr lang="en-US" sz="700">
                <a:solidFill>
                  <a:schemeClr val="dk1"/>
                </a:solidFill>
                <a:highlight>
                  <a:srgbClr val="FFFF00"/>
                </a:highlight>
                <a:latin typeface="Times New Roman"/>
                <a:ea typeface="Times New Roman"/>
                <a:cs typeface="Times New Roman"/>
                <a:sym typeface="Times New Roman"/>
              </a:rPr>
              <a:t>    </a:t>
            </a:r>
            <a:r>
              <a:rPr lang="en-US" sz="700">
                <a:solidFill>
                  <a:schemeClr val="dk1"/>
                </a:solidFill>
                <a:highlight>
                  <a:srgbClr val="FFFF00"/>
                </a:highlight>
                <a:uFill>
                  <a:noFill/>
                </a:uFill>
                <a:latin typeface="Times New Roman"/>
                <a:ea typeface="Times New Roman"/>
                <a:cs typeface="Times New Roman"/>
                <a:sym typeface="Times New Roman"/>
                <a:hlinkClick r:id="rId4">
                  <a:extLst>
                    <a:ext uri="{A12FA001-AC4F-418D-AE19-62706E023703}">
                      <ahyp:hlinkClr val="tx"/>
                    </a:ext>
                  </a:extLst>
                </a:hlinkClick>
              </a:rPr>
              <a:t> </a:t>
            </a:r>
            <a:r>
              <a:rPr lang="en-US" u="sng">
                <a:solidFill>
                  <a:schemeClr val="hlink"/>
                </a:solidFill>
                <a:highlight>
                  <a:srgbClr val="FFFF00"/>
                </a:highlight>
                <a:latin typeface="Proxima Nova"/>
                <a:ea typeface="Proxima Nova"/>
                <a:cs typeface="Proxima Nova"/>
                <a:sym typeface="Proxima Nova"/>
                <a:hlinkClick r:id="rId5"/>
              </a:rPr>
              <a:t>https://www.kaggle.com/competitions/conversion-rate-prediction/data?select=train.csv</a:t>
            </a:r>
            <a:endParaRPr sz="1900">
              <a:solidFill>
                <a:srgbClr val="525252"/>
              </a:solidFill>
              <a:latin typeface="Proxima Nova"/>
              <a:ea typeface="Proxima Nova"/>
              <a:cs typeface="Proxima Nova"/>
              <a:sym typeface="Proxima Nov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c897cf73f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c897cf73f3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525252"/>
              </a:buClr>
              <a:buSzPts val="1900"/>
              <a:buFont typeface="Proxima Nova"/>
              <a:buChar char="●"/>
            </a:pPr>
            <a:r>
              <a:rPr lang="en-US" sz="1900">
                <a:solidFill>
                  <a:srgbClr val="525252"/>
                </a:solidFill>
                <a:latin typeface="Proxima Nova"/>
                <a:ea typeface="Proxima Nova"/>
                <a:cs typeface="Proxima Nova"/>
                <a:sym typeface="Proxima Nova"/>
              </a:rPr>
              <a:t>Any unique data wrangling/data-centric AI?  If not, leave out.  Lineage?</a:t>
            </a:r>
            <a:endParaRPr sz="1900">
              <a:solidFill>
                <a:srgbClr val="525252"/>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sz="1900">
                <a:solidFill>
                  <a:srgbClr val="525252"/>
                </a:solidFill>
                <a:latin typeface="Proxima Nova"/>
                <a:ea typeface="Proxima Nova"/>
                <a:cs typeface="Proxima Nova"/>
                <a:sym typeface="Proxima Nova"/>
              </a:rPr>
              <a:t>Pre-trained model?  If not, why not?  Fine-tuned?  If not, why not?</a:t>
            </a:r>
            <a:endParaRPr sz="1900">
              <a:solidFill>
                <a:srgbClr val="525252"/>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sz="1900">
                <a:solidFill>
                  <a:srgbClr val="525252"/>
                </a:solidFill>
                <a:latin typeface="Proxima Nova"/>
                <a:ea typeface="Proxima Nova"/>
                <a:cs typeface="Proxima Nova"/>
                <a:sym typeface="Proxima Nova"/>
              </a:rPr>
              <a:t>Messy live data, modeling explainability aspects, ethical/responsible?</a:t>
            </a:r>
            <a:endParaRPr sz="1900">
              <a:solidFill>
                <a:srgbClr val="525252"/>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sz="1900">
                <a:solidFill>
                  <a:srgbClr val="525252"/>
                </a:solidFill>
                <a:latin typeface="Proxima Nova"/>
                <a:ea typeface="Proxima Nova"/>
                <a:cs typeface="Proxima Nova"/>
                <a:sym typeface="Proxima Nova"/>
              </a:rPr>
              <a:t>Choose wisely; time is of the essence; four bullets always better than five.</a:t>
            </a:r>
            <a:endParaRPr sz="1900">
              <a:solidFill>
                <a:srgbClr val="525252"/>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a:solidFill>
                  <a:schemeClr val="dk1"/>
                </a:solidFill>
                <a:latin typeface="Proxima Nova"/>
                <a:ea typeface="Proxima Nova"/>
                <a:cs typeface="Proxima Nova"/>
                <a:sym typeface="Proxima Nova"/>
              </a:rPr>
              <a:t>●</a:t>
            </a:r>
            <a:r>
              <a:rPr lang="en-US" sz="700">
                <a:solidFill>
                  <a:schemeClr val="dk1"/>
                </a:solidFill>
                <a:latin typeface="Times New Roman"/>
                <a:ea typeface="Times New Roman"/>
                <a:cs typeface="Times New Roman"/>
                <a:sym typeface="Times New Roman"/>
              </a:rPr>
              <a:t> 	</a:t>
            </a:r>
            <a:r>
              <a:rPr lang="en-US">
                <a:solidFill>
                  <a:schemeClr val="dk1"/>
                </a:solidFill>
                <a:latin typeface="Proxima Nova"/>
                <a:ea typeface="Proxima Nova"/>
                <a:cs typeface="Proxima Nova"/>
                <a:sym typeface="Proxima Nova"/>
              </a:rPr>
              <a:t>Public dataset: Provided in Capstone</a:t>
            </a:r>
            <a:endParaRPr>
              <a:solidFill>
                <a:schemeClr val="dk1"/>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sz="700">
                <a:solidFill>
                  <a:schemeClr val="dk1"/>
                </a:solidFill>
                <a:latin typeface="Times New Roman"/>
                <a:ea typeface="Times New Roman"/>
                <a:cs typeface="Times New Roman"/>
                <a:sym typeface="Times New Roman"/>
              </a:rPr>
              <a:t> 	</a:t>
            </a:r>
            <a:r>
              <a:rPr lang="en-US" u="sng">
                <a:solidFill>
                  <a:srgbClr val="1155CC"/>
                </a:solidFill>
                <a:latin typeface="Proxima Nova"/>
                <a:ea typeface="Proxima Nova"/>
                <a:cs typeface="Proxima Nova"/>
                <a:sym typeface="Proxima Nova"/>
                <a:hlinkClick r:id="rId2">
                  <a:extLst>
                    <a:ext uri="{A12FA001-AC4F-418D-AE19-62706E023703}">
                      <ahyp:hlinkClr val="tx"/>
                    </a:ext>
                  </a:extLst>
                </a:hlinkClick>
              </a:rPr>
              <a:t>Kaggle E-Commerce events history in cosmetics shop data set</a:t>
            </a:r>
            <a:endParaRPr u="sng">
              <a:solidFill>
                <a:srgbClr val="1155CC"/>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a:solidFill>
                  <a:schemeClr val="dk1"/>
                </a:solidFill>
                <a:latin typeface="Proxima Nova"/>
                <a:ea typeface="Proxima Nova"/>
                <a:cs typeface="Proxima Nova"/>
                <a:sym typeface="Proxima Nova"/>
              </a:rPr>
              <a:t>○</a:t>
            </a:r>
            <a:r>
              <a:rPr lang="en-US" sz="700">
                <a:solidFill>
                  <a:schemeClr val="dk1"/>
                </a:solidFill>
                <a:latin typeface="Times New Roman"/>
                <a:ea typeface="Times New Roman"/>
                <a:cs typeface="Times New Roman"/>
                <a:sym typeface="Times New Roman"/>
              </a:rPr>
              <a:t> 	</a:t>
            </a:r>
            <a:r>
              <a:rPr lang="en-US" u="sng">
                <a:solidFill>
                  <a:srgbClr val="1155CC"/>
                </a:solidFill>
                <a:latin typeface="Proxima Nova"/>
                <a:ea typeface="Proxima Nova"/>
                <a:cs typeface="Proxima Nova"/>
                <a:sym typeface="Proxima Nova"/>
                <a:hlinkClick r:id="rId3">
                  <a:extLst>
                    <a:ext uri="{A12FA001-AC4F-418D-AE19-62706E023703}">
                      <ahyp:hlinkClr val="tx"/>
                    </a:ext>
                  </a:extLst>
                </a:hlinkClick>
              </a:rPr>
              <a:t>Online Retail Data set</a:t>
            </a:r>
            <a:r>
              <a:rPr lang="en-US">
                <a:solidFill>
                  <a:schemeClr val="dk1"/>
                </a:solidFill>
                <a:latin typeface="Proxima Nova"/>
                <a:ea typeface="Proxima Nova"/>
                <a:cs typeface="Proxima Nova"/>
                <a:sym typeface="Proxima Nova"/>
              </a:rPr>
              <a:t> </a:t>
            </a:r>
            <a:endParaRPr>
              <a:solidFill>
                <a:schemeClr val="dk1"/>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b="1" lang="en-US">
                <a:solidFill>
                  <a:srgbClr val="FF0000"/>
                </a:solidFill>
                <a:latin typeface="Proxima Nova"/>
                <a:ea typeface="Proxima Nova"/>
                <a:cs typeface="Proxima Nova"/>
                <a:sym typeface="Proxima Nova"/>
              </a:rPr>
              <a:t>Additional Datasets: Similar Datset that includes ‘boosted campaign’ feature</a:t>
            </a:r>
            <a:endParaRPr b="1">
              <a:solidFill>
                <a:srgbClr val="FF0000"/>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a:solidFill>
                  <a:schemeClr val="dk1"/>
                </a:solidFill>
                <a:highlight>
                  <a:srgbClr val="FFFF00"/>
                </a:highlight>
                <a:latin typeface="Proxima Nova"/>
                <a:ea typeface="Proxima Nova"/>
                <a:cs typeface="Proxima Nova"/>
                <a:sym typeface="Proxima Nova"/>
              </a:rPr>
              <a:t>●</a:t>
            </a:r>
            <a:r>
              <a:rPr lang="en-US" sz="700">
                <a:solidFill>
                  <a:schemeClr val="dk1"/>
                </a:solidFill>
                <a:highlight>
                  <a:srgbClr val="FFFF00"/>
                </a:highlight>
                <a:latin typeface="Times New Roman"/>
                <a:ea typeface="Times New Roman"/>
                <a:cs typeface="Times New Roman"/>
                <a:sym typeface="Times New Roman"/>
              </a:rPr>
              <a:t>    </a:t>
            </a:r>
            <a:r>
              <a:rPr lang="en-US" sz="700">
                <a:solidFill>
                  <a:schemeClr val="dk1"/>
                </a:solidFill>
                <a:highlight>
                  <a:srgbClr val="FFFF00"/>
                </a:highlight>
                <a:uFill>
                  <a:noFill/>
                </a:uFill>
                <a:latin typeface="Times New Roman"/>
                <a:ea typeface="Times New Roman"/>
                <a:cs typeface="Times New Roman"/>
                <a:sym typeface="Times New Roman"/>
                <a:hlinkClick r:id="rId4">
                  <a:extLst>
                    <a:ext uri="{A12FA001-AC4F-418D-AE19-62706E023703}">
                      <ahyp:hlinkClr val="tx"/>
                    </a:ext>
                  </a:extLst>
                </a:hlinkClick>
              </a:rPr>
              <a:t> </a:t>
            </a:r>
            <a:r>
              <a:rPr lang="en-US" u="sng">
                <a:solidFill>
                  <a:schemeClr val="hlink"/>
                </a:solidFill>
                <a:highlight>
                  <a:srgbClr val="FFFF00"/>
                </a:highlight>
                <a:latin typeface="Proxima Nova"/>
                <a:ea typeface="Proxima Nova"/>
                <a:cs typeface="Proxima Nova"/>
                <a:sym typeface="Proxima Nova"/>
                <a:hlinkClick r:id="rId5"/>
              </a:rPr>
              <a:t>https://www.kaggle.com/competitions/conversion-rate-prediction/data?select=train.csv</a:t>
            </a:r>
            <a:endParaRPr sz="1900">
              <a:solidFill>
                <a:srgbClr val="525252"/>
              </a:solidFill>
              <a:latin typeface="Proxima Nova"/>
              <a:ea typeface="Proxima Nova"/>
              <a:cs typeface="Proxima Nova"/>
              <a:sym typeface="Proxima Nov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c897cf73f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c897cf73f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3c1f2061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33c1f20611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3c1f2061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33c1f2061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This is where you can tell funny stories about the stupid things you did!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This is also the slide where you might convey the difference between what you set out out to do, and what you actually did.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3c1f2061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33c1f20611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c8284a0bd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c8284a0bd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https://juanitorduz.github.io/uplift/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c897cf73f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c897cf73f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https://juanitorduz.github.io/uplift/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c8284a0bd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c8284a0bd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c8ca90c1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c8ca90c1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3bbe043f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133bbe043f8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c8284a0bd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c8284a0bd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c8284a0bd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c8284a0bd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c8284a0b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c8284a0b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c8284a0b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c8284a0b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1200"/>
              </a:spcAft>
              <a:buClr>
                <a:schemeClr val="dk1"/>
              </a:buClr>
              <a:buSzPts val="1100"/>
              <a:buFont typeface="Arial"/>
              <a:buNone/>
            </a:pPr>
            <a:r>
              <a:rPr lang="en-US" sz="1200">
                <a:solidFill>
                  <a:srgbClr val="1D1D1D"/>
                </a:solidFill>
                <a:highlight>
                  <a:srgbClr val="FFFFFF"/>
                </a:highlight>
              </a:rPr>
              <a:t>The ‘sure things’ and ‘lost causes’ both have zero uplift, because their target and control conversion rates are the same (100% for ‘sure things’, and 0% for ‘lost causes’). There is no benefit in applying treatment to these customers. For ‘persuadables’, however, there is 100% uplift, because the treatment conversion rate is 100%, while the control conversion rate is 0%. These are the customers that should be targeted for treatment. Conversely, the ‘sleeping dogs’ have a -100% uplift, which means that targeting these customers for treatment will drive them away from buying. These customers should not be contacted.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c8284a0b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c8284a0b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c8284a0bd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c8284a0bd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https://www.uplift-modeling.com/en/latest/user_guide/models/index.html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solidFill>
                  <a:schemeClr val="hlink"/>
                </a:solidFill>
                <a:hlinkClick r:id="rId3"/>
              </a:rPr>
              <a:t>https://pbiecek.github.io/xai_stories/story-meps-explainable-predictions-for-healthcare-expenditures.html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Models</a:t>
            </a:r>
            <a:endParaRPr/>
          </a:p>
          <a:p>
            <a:pPr indent="0" lvl="0" marL="0" rtl="0" algn="l">
              <a:spcBef>
                <a:spcPts val="0"/>
              </a:spcBef>
              <a:spcAft>
                <a:spcPts val="0"/>
              </a:spcAft>
              <a:buNone/>
            </a:pPr>
            <a:r>
              <a:t/>
            </a:r>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Decision Tree, Logistic Regression, Random Forest:, XG Boost </a:t>
            </a:r>
            <a:endParaRPr>
              <a:solidFill>
                <a:schemeClr val="dk1"/>
              </a:solidFill>
            </a:endParaRPr>
          </a:p>
          <a:p>
            <a:pPr indent="0" lvl="0" marL="0" rtl="0" algn="l">
              <a:lnSpc>
                <a:spcPct val="115000"/>
              </a:lnSpc>
              <a:spcBef>
                <a:spcPts val="0"/>
              </a:spcBef>
              <a:spcAft>
                <a:spcPts val="0"/>
              </a:spcAft>
              <a:buNone/>
            </a:pPr>
            <a:r>
              <a:rPr lang="en-US">
                <a:solidFill>
                  <a:schemeClr val="dk1"/>
                </a:solidFill>
              </a:rPr>
              <a:t>Process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US">
                <a:solidFill>
                  <a:schemeClr val="dk1"/>
                </a:solidFill>
              </a:rPr>
              <a:t>One Model </a:t>
            </a:r>
            <a:endParaRPr>
              <a:solidFill>
                <a:schemeClr val="dk1"/>
              </a:solidFill>
            </a:endParaRPr>
          </a:p>
          <a:p>
            <a:pPr indent="0" lvl="0" marL="0" rtl="0" algn="l">
              <a:lnSpc>
                <a:spcPct val="115000"/>
              </a:lnSpc>
              <a:spcBef>
                <a:spcPts val="0"/>
              </a:spcBef>
              <a:spcAft>
                <a:spcPts val="0"/>
              </a:spcAft>
              <a:buNone/>
            </a:pPr>
            <a:r>
              <a:rPr lang="en-US" sz="1200">
                <a:solidFill>
                  <a:srgbClr val="404040"/>
                </a:solidFill>
                <a:highlight>
                  <a:srgbClr val="FCFCFC"/>
                </a:highlight>
                <a:latin typeface="Helvetica Neue"/>
                <a:ea typeface="Helvetica Neue"/>
                <a:cs typeface="Helvetica Neue"/>
                <a:sym typeface="Helvetica Neue"/>
              </a:rPr>
              <a:t>The most intuitive and simple uplift modeling technique. A training set consists of two groups: treatment samples and control samples. There is also a binary treatment flag added as a feature to the training set. After the model is trained, at the scoring time it is going to be applied twice: with the treatment flag equals 1 and with the treatment flag equals 0. Subtracting these model’s outcomes for each test sample, we will get an estimate of the uplift.</a:t>
            </a:r>
            <a:endParaRPr sz="1200">
              <a:solidFill>
                <a:srgbClr val="404040"/>
              </a:solidFill>
              <a:highlight>
                <a:srgbClr val="FCFCFC"/>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00">
              <a:solidFill>
                <a:srgbClr val="404040"/>
              </a:solidFill>
              <a:highlight>
                <a:srgbClr val="FCFCFC"/>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00">
              <a:solidFill>
                <a:srgbClr val="404040"/>
              </a:solidFill>
              <a:highlight>
                <a:srgbClr val="FCFCFC"/>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US" sz="1200">
                <a:solidFill>
                  <a:srgbClr val="404040"/>
                </a:solidFill>
                <a:highlight>
                  <a:srgbClr val="FCFCFC"/>
                </a:highlight>
                <a:latin typeface="Helvetica Neue"/>
                <a:ea typeface="Helvetica Neue"/>
                <a:cs typeface="Helvetica Neue"/>
                <a:sym typeface="Helvetica Neue"/>
              </a:rPr>
              <a:t>Two Model</a:t>
            </a:r>
            <a:endParaRPr sz="1200">
              <a:solidFill>
                <a:srgbClr val="404040"/>
              </a:solidFill>
              <a:highlight>
                <a:srgbClr val="FCFCFC"/>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00">
              <a:solidFill>
                <a:srgbClr val="404040"/>
              </a:solidFill>
              <a:highlight>
                <a:srgbClr val="FCFCFC"/>
              </a:highlight>
              <a:latin typeface="Helvetica Neue"/>
              <a:ea typeface="Helvetica Neue"/>
              <a:cs typeface="Helvetica Neue"/>
              <a:sym typeface="Helvetica Neue"/>
            </a:endParaRPr>
          </a:p>
          <a:p>
            <a:pPr indent="0" lvl="0" marL="0" rtl="0" algn="l">
              <a:lnSpc>
                <a:spcPct val="163636"/>
              </a:lnSpc>
              <a:spcBef>
                <a:spcPts val="0"/>
              </a:spcBef>
              <a:spcAft>
                <a:spcPts val="0"/>
              </a:spcAft>
              <a:buClr>
                <a:schemeClr val="dk1"/>
              </a:buClr>
              <a:buSzPts val="1100"/>
              <a:buFont typeface="Arial"/>
              <a:buNone/>
            </a:pPr>
            <a:r>
              <a:rPr lang="en-US" sz="1200">
                <a:solidFill>
                  <a:srgbClr val="404040"/>
                </a:solidFill>
                <a:highlight>
                  <a:srgbClr val="FCFCFC"/>
                </a:highlight>
                <a:latin typeface="Helvetica Neue"/>
                <a:ea typeface="Helvetica Neue"/>
                <a:cs typeface="Helvetica Neue"/>
                <a:sym typeface="Helvetica Neue"/>
              </a:rPr>
              <a:t>The main idea is to estimate the conditional probabilities of the treatment and control groups separately.</a:t>
            </a:r>
            <a:endParaRPr sz="1200">
              <a:solidFill>
                <a:srgbClr val="404040"/>
              </a:solidFill>
              <a:highlight>
                <a:srgbClr val="FCFCFC"/>
              </a:highlight>
              <a:latin typeface="Helvetica Neue"/>
              <a:ea typeface="Helvetica Neue"/>
              <a:cs typeface="Helvetica Neue"/>
              <a:sym typeface="Helvetica Neue"/>
            </a:endParaRPr>
          </a:p>
          <a:p>
            <a:pPr indent="-304800" lvl="0" marL="685800" rtl="0" algn="l">
              <a:lnSpc>
                <a:spcPct val="163636"/>
              </a:lnSpc>
              <a:spcBef>
                <a:spcPts val="1800"/>
              </a:spcBef>
              <a:spcAft>
                <a:spcPts val="0"/>
              </a:spcAft>
              <a:buClr>
                <a:srgbClr val="404040"/>
              </a:buClr>
              <a:buSzPts val="1200"/>
              <a:buFont typeface="Helvetica Neue"/>
              <a:buAutoNum type="arabicPeriod"/>
            </a:pPr>
            <a:r>
              <a:rPr lang="en-US" sz="1200">
                <a:solidFill>
                  <a:srgbClr val="404040"/>
                </a:solidFill>
                <a:highlight>
                  <a:srgbClr val="FCFCFC"/>
                </a:highlight>
                <a:latin typeface="Helvetica Neue"/>
                <a:ea typeface="Helvetica Neue"/>
                <a:cs typeface="Helvetica Neue"/>
                <a:sym typeface="Helvetica Neue"/>
              </a:rPr>
              <a:t>Train the first model using the treatment set.</a:t>
            </a:r>
            <a:endParaRPr sz="1200">
              <a:solidFill>
                <a:srgbClr val="404040"/>
              </a:solidFill>
              <a:highlight>
                <a:srgbClr val="FCFCFC"/>
              </a:highlight>
              <a:latin typeface="Helvetica Neue"/>
              <a:ea typeface="Helvetica Neue"/>
              <a:cs typeface="Helvetica Neue"/>
              <a:sym typeface="Helvetica Neue"/>
            </a:endParaRPr>
          </a:p>
          <a:p>
            <a:pPr indent="-304800" lvl="0" marL="685800" rtl="0" algn="l">
              <a:lnSpc>
                <a:spcPct val="163636"/>
              </a:lnSpc>
              <a:spcBef>
                <a:spcPts val="0"/>
              </a:spcBef>
              <a:spcAft>
                <a:spcPts val="0"/>
              </a:spcAft>
              <a:buClr>
                <a:srgbClr val="404040"/>
              </a:buClr>
              <a:buSzPts val="1200"/>
              <a:buFont typeface="Helvetica Neue"/>
              <a:buAutoNum type="arabicPeriod"/>
            </a:pPr>
            <a:r>
              <a:rPr lang="en-US" sz="1200">
                <a:solidFill>
                  <a:srgbClr val="404040"/>
                </a:solidFill>
                <a:highlight>
                  <a:srgbClr val="FCFCFC"/>
                </a:highlight>
                <a:latin typeface="Helvetica Neue"/>
                <a:ea typeface="Helvetica Neue"/>
                <a:cs typeface="Helvetica Neue"/>
                <a:sym typeface="Helvetica Neue"/>
              </a:rPr>
              <a:t>Train the second model using the control set.</a:t>
            </a:r>
            <a:endParaRPr sz="1200">
              <a:solidFill>
                <a:srgbClr val="404040"/>
              </a:solidFill>
              <a:highlight>
                <a:srgbClr val="FCFCFC"/>
              </a:highlight>
              <a:latin typeface="Helvetica Neue"/>
              <a:ea typeface="Helvetica Neue"/>
              <a:cs typeface="Helvetica Neue"/>
              <a:sym typeface="Helvetica Neue"/>
            </a:endParaRPr>
          </a:p>
          <a:p>
            <a:pPr indent="-304800" lvl="0" marL="685800" rtl="0" algn="l">
              <a:lnSpc>
                <a:spcPct val="163636"/>
              </a:lnSpc>
              <a:spcBef>
                <a:spcPts val="0"/>
              </a:spcBef>
              <a:spcAft>
                <a:spcPts val="0"/>
              </a:spcAft>
              <a:buClr>
                <a:srgbClr val="404040"/>
              </a:buClr>
              <a:buSzPts val="1200"/>
              <a:buFont typeface="Helvetica Neue"/>
              <a:buAutoNum type="arabicPeriod"/>
            </a:pPr>
            <a:r>
              <a:rPr lang="en-US" sz="1200">
                <a:solidFill>
                  <a:srgbClr val="404040"/>
                </a:solidFill>
                <a:highlight>
                  <a:srgbClr val="FCFCFC"/>
                </a:highlight>
                <a:latin typeface="Helvetica Neue"/>
                <a:ea typeface="Helvetica Neue"/>
                <a:cs typeface="Helvetica Neue"/>
                <a:sym typeface="Helvetica Neue"/>
              </a:rPr>
              <a:t>Inference: subtract the control model scores from the treatment model scores.</a:t>
            </a:r>
            <a:endParaRPr sz="1200">
              <a:solidFill>
                <a:srgbClr val="404040"/>
              </a:solidFill>
              <a:highlight>
                <a:srgbClr val="FCFCFC"/>
              </a:highlight>
              <a:latin typeface="Helvetica Neue"/>
              <a:ea typeface="Helvetica Neue"/>
              <a:cs typeface="Helvetica Neue"/>
              <a:sym typeface="Helvetica Neue"/>
            </a:endParaRPr>
          </a:p>
          <a:p>
            <a:pPr indent="0" lvl="0" marL="0" rtl="0" algn="l">
              <a:lnSpc>
                <a:spcPct val="163636"/>
              </a:lnSpc>
              <a:spcBef>
                <a:spcPts val="3600"/>
              </a:spcBef>
              <a:spcAft>
                <a:spcPts val="0"/>
              </a:spcAft>
              <a:buNone/>
            </a:pPr>
            <a:r>
              <a:t/>
            </a:r>
            <a:endParaRPr sz="1200">
              <a:solidFill>
                <a:srgbClr val="404040"/>
              </a:solidFill>
              <a:highlight>
                <a:srgbClr val="FCFCFC"/>
              </a:highlight>
              <a:latin typeface="Helvetica Neue"/>
              <a:ea typeface="Helvetica Neue"/>
              <a:cs typeface="Helvetica Neue"/>
              <a:sym typeface="Helvetica Neue"/>
            </a:endParaRPr>
          </a:p>
          <a:p>
            <a:pPr indent="0" lvl="0" marL="0" rtl="0" algn="l">
              <a:lnSpc>
                <a:spcPct val="115000"/>
              </a:lnSpc>
              <a:spcBef>
                <a:spcPts val="3600"/>
              </a:spcBef>
              <a:spcAft>
                <a:spcPts val="0"/>
              </a:spcAft>
              <a:buNone/>
            </a:pPr>
            <a:r>
              <a:t/>
            </a:r>
            <a:endParaRPr sz="1200">
              <a:solidFill>
                <a:srgbClr val="404040"/>
              </a:solidFill>
              <a:highlight>
                <a:srgbClr val="FCFCFC"/>
              </a:highlight>
              <a:latin typeface="Helvetica Neue"/>
              <a:ea typeface="Helvetica Neue"/>
              <a:cs typeface="Helvetica Neue"/>
              <a:sym typeface="Helvetica Neu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3c1f2061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33c1f2061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Specify what </a:t>
            </a:r>
            <a:r>
              <a:rPr b="1" lang="en-US"/>
              <a:t>Success</a:t>
            </a:r>
            <a:r>
              <a:rPr lang="en-US"/>
              <a:t> looks like, and for what </a:t>
            </a:r>
            <a:r>
              <a:rPr b="1" lang="en-US"/>
              <a:t>Audience</a:t>
            </a:r>
            <a:r>
              <a:rPr lang="en-US"/>
              <a:t>.</a:t>
            </a:r>
            <a:endParaRPr/>
          </a:p>
          <a:p>
            <a:pPr indent="-349250" lvl="0" marL="457200" rtl="0" algn="l">
              <a:lnSpc>
                <a:spcPct val="115000"/>
              </a:lnSpc>
              <a:spcBef>
                <a:spcPts val="0"/>
              </a:spcBef>
              <a:spcAft>
                <a:spcPts val="0"/>
              </a:spcAft>
              <a:buClr>
                <a:srgbClr val="525252"/>
              </a:buClr>
              <a:buSzPts val="1900"/>
              <a:buFont typeface="Proxima Nova"/>
              <a:buChar char="●"/>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g133bbe043f8_2_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g133bbe043f8_2_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9250" lvl="0" marL="457200" algn="l">
              <a:lnSpc>
                <a:spcPct val="115000"/>
              </a:lnSpc>
              <a:spcBef>
                <a:spcPts val="0"/>
              </a:spcBef>
              <a:spcAft>
                <a:spcPts val="0"/>
              </a:spcAft>
              <a:buSzPts val="19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g133bbe043f8_2_11"/>
          <p:cNvSpPr txBox="1"/>
          <p:nvPr>
            <p:ph idx="12" type="sldNum"/>
          </p:nvPr>
        </p:nvSpPr>
        <p:spPr>
          <a:xfrm>
            <a:off x="8322883" y="473146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3" name="Google Shape;13;g133bbe043f8_2_11"/>
          <p:cNvPicPr preferRelativeResize="0"/>
          <p:nvPr/>
        </p:nvPicPr>
        <p:blipFill rotWithShape="1">
          <a:blip r:embed="rId2">
            <a:alphaModFix/>
          </a:blip>
          <a:srcRect b="0" l="0" r="0" t="0"/>
          <a:stretch/>
        </p:blipFill>
        <p:spPr>
          <a:xfrm>
            <a:off x="8322871" y="73871"/>
            <a:ext cx="766975" cy="723775"/>
          </a:xfrm>
          <a:prstGeom prst="rect">
            <a:avLst/>
          </a:prstGeom>
          <a:noFill/>
          <a:ln>
            <a:noFill/>
          </a:ln>
        </p:spPr>
      </p:pic>
      <p:cxnSp>
        <p:nvCxnSpPr>
          <p:cNvPr id="14" name="Google Shape;14;g133bbe043f8_2_11"/>
          <p:cNvCxnSpPr/>
          <p:nvPr/>
        </p:nvCxnSpPr>
        <p:spPr>
          <a:xfrm>
            <a:off x="311708" y="4731467"/>
            <a:ext cx="8568900" cy="9900"/>
          </a:xfrm>
          <a:prstGeom prst="straightConnector1">
            <a:avLst/>
          </a:prstGeom>
          <a:noFill/>
          <a:ln cap="flat" cmpd="sng" w="9525">
            <a:solidFill>
              <a:schemeClr val="dk2"/>
            </a:solidFill>
            <a:prstDash val="solid"/>
            <a:round/>
            <a:headEnd len="sm" w="sm" type="none"/>
            <a:tailEnd len="sm" w="sm" type="none"/>
          </a:ln>
        </p:spPr>
      </p:cxnSp>
      <p:sp>
        <p:nvSpPr>
          <p:cNvPr id="15" name="Google Shape;15;g133bbe043f8_2_11"/>
          <p:cNvSpPr txBox="1"/>
          <p:nvPr/>
        </p:nvSpPr>
        <p:spPr>
          <a:xfrm>
            <a:off x="235500" y="4784575"/>
            <a:ext cx="1952400" cy="28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696969"/>
                </a:solidFill>
                <a:latin typeface="Proxima Nova"/>
                <a:ea typeface="Proxima Nova"/>
                <a:cs typeface="Proxima Nova"/>
                <a:sym typeface="Proxima Nova"/>
              </a:rPr>
              <a:t>© 2022 FourthBrain</a:t>
            </a:r>
            <a:endParaRPr b="0" i="0" sz="900" u="none" cap="none" strike="noStrike">
              <a:solidFill>
                <a:srgbClr val="696969"/>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6" name="Shape 16"/>
        <p:cNvGrpSpPr/>
        <p:nvPr/>
      </p:nvGrpSpPr>
      <p:grpSpPr>
        <a:xfrm>
          <a:off x="0" y="0"/>
          <a:ext cx="0" cy="0"/>
          <a:chOff x="0" y="0"/>
          <a:chExt cx="0" cy="0"/>
        </a:xfrm>
      </p:grpSpPr>
      <p:sp>
        <p:nvSpPr>
          <p:cNvPr id="17" name="Google Shape;17;g133bbe043f8_2_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525252"/>
              </a:buClr>
              <a:buSzPts val="4700"/>
              <a:buFont typeface="Proxima Nova"/>
              <a:buNone/>
              <a:defRPr b="1" sz="4700">
                <a:solidFill>
                  <a:srgbClr val="525252"/>
                </a:solidFill>
                <a:latin typeface="Proxima Nova"/>
                <a:ea typeface="Proxima Nova"/>
                <a:cs typeface="Proxima Nova"/>
                <a:sym typeface="Proxima Nov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 name="Google Shape;18;g133bbe043f8_2_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9" name="Google Shape;19;g133bbe043f8_2_4"/>
          <p:cNvPicPr preferRelativeResize="0"/>
          <p:nvPr/>
        </p:nvPicPr>
        <p:blipFill rotWithShape="1">
          <a:blip r:embed="rId2">
            <a:alphaModFix/>
          </a:blip>
          <a:srcRect b="0" l="0" r="0" t="0"/>
          <a:stretch/>
        </p:blipFill>
        <p:spPr>
          <a:xfrm>
            <a:off x="3396614" y="263450"/>
            <a:ext cx="2350776" cy="1363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type="twoColTx">
  <p:cSld name="TITLE_AND_TWO_COLUMNS">
    <p:spTree>
      <p:nvGrpSpPr>
        <p:cNvPr id="20" name="Shape 20"/>
        <p:cNvGrpSpPr/>
        <p:nvPr/>
      </p:nvGrpSpPr>
      <p:grpSpPr>
        <a:xfrm>
          <a:off x="0" y="0"/>
          <a:ext cx="0" cy="0"/>
          <a:chOff x="0" y="0"/>
          <a:chExt cx="0" cy="0"/>
        </a:xfrm>
      </p:grpSpPr>
      <p:sp>
        <p:nvSpPr>
          <p:cNvPr id="21" name="Google Shape;21;g133bbe043f8_2_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g133bbe043f8_2_3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g133bbe043f8_2_3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g133bbe043f8_2_33"/>
          <p:cNvSpPr txBox="1"/>
          <p:nvPr>
            <p:ph idx="12" type="sldNum"/>
          </p:nvPr>
        </p:nvSpPr>
        <p:spPr>
          <a:xfrm>
            <a:off x="8407208" y="473146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5" name="Google Shape;25;g133bbe043f8_2_33"/>
          <p:cNvPicPr preferRelativeResize="0"/>
          <p:nvPr/>
        </p:nvPicPr>
        <p:blipFill rotWithShape="1">
          <a:blip r:embed="rId2">
            <a:alphaModFix/>
          </a:blip>
          <a:srcRect b="0" l="0" r="0" t="0"/>
          <a:stretch/>
        </p:blipFill>
        <p:spPr>
          <a:xfrm>
            <a:off x="8322496" y="53409"/>
            <a:ext cx="766975" cy="723775"/>
          </a:xfrm>
          <a:prstGeom prst="rect">
            <a:avLst/>
          </a:prstGeom>
          <a:noFill/>
          <a:ln>
            <a:noFill/>
          </a:ln>
        </p:spPr>
      </p:pic>
      <p:cxnSp>
        <p:nvCxnSpPr>
          <p:cNvPr id="26" name="Google Shape;26;g133bbe043f8_2_33"/>
          <p:cNvCxnSpPr/>
          <p:nvPr/>
        </p:nvCxnSpPr>
        <p:spPr>
          <a:xfrm>
            <a:off x="311708" y="4731467"/>
            <a:ext cx="8644200" cy="16200"/>
          </a:xfrm>
          <a:prstGeom prst="straightConnector1">
            <a:avLst/>
          </a:prstGeom>
          <a:noFill/>
          <a:ln cap="flat" cmpd="sng" w="9525">
            <a:solidFill>
              <a:schemeClr val="dk2"/>
            </a:solidFill>
            <a:prstDash val="solid"/>
            <a:round/>
            <a:headEnd len="sm" w="sm" type="none"/>
            <a:tailEnd len="sm" w="sm" type="none"/>
          </a:ln>
        </p:spPr>
      </p:cxnSp>
      <p:sp>
        <p:nvSpPr>
          <p:cNvPr id="27" name="Google Shape;27;g133bbe043f8_2_33"/>
          <p:cNvSpPr txBox="1"/>
          <p:nvPr/>
        </p:nvSpPr>
        <p:spPr>
          <a:xfrm>
            <a:off x="235500" y="4784575"/>
            <a:ext cx="1952400" cy="28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696969"/>
                </a:solidFill>
                <a:latin typeface="Proxima Nova"/>
                <a:ea typeface="Proxima Nova"/>
                <a:cs typeface="Proxima Nova"/>
                <a:sym typeface="Proxima Nova"/>
              </a:rPr>
              <a:t>© 2022 FourthBrain</a:t>
            </a:r>
            <a:endParaRPr b="0" i="0" sz="900" u="none" cap="none" strike="noStrike">
              <a:solidFill>
                <a:srgbClr val="696969"/>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header" type="secHead">
  <p:cSld name="SECTION_HEADER">
    <p:spTree>
      <p:nvGrpSpPr>
        <p:cNvPr id="28" name="Shape 28"/>
        <p:cNvGrpSpPr/>
        <p:nvPr/>
      </p:nvGrpSpPr>
      <p:grpSpPr>
        <a:xfrm>
          <a:off x="0" y="0"/>
          <a:ext cx="0" cy="0"/>
          <a:chOff x="0" y="0"/>
          <a:chExt cx="0" cy="0"/>
        </a:xfrm>
      </p:grpSpPr>
      <p:sp>
        <p:nvSpPr>
          <p:cNvPr id="29" name="Google Shape;29;g133bbe043f8_2_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525252"/>
              </a:buClr>
              <a:buSzPts val="3600"/>
              <a:buNone/>
              <a:defRPr sz="3600">
                <a:solidFill>
                  <a:srgbClr val="52525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30" name="Google Shape;30;g133bbe043f8_2_8"/>
          <p:cNvPicPr preferRelativeResize="0"/>
          <p:nvPr/>
        </p:nvPicPr>
        <p:blipFill rotWithShape="1">
          <a:blip r:embed="rId2">
            <a:alphaModFix/>
          </a:blip>
          <a:srcRect b="0" l="0" r="0" t="0"/>
          <a:stretch/>
        </p:blipFill>
        <p:spPr>
          <a:xfrm>
            <a:off x="8320475" y="66537"/>
            <a:ext cx="766975" cy="723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 name="Shape 31"/>
        <p:cNvGrpSpPr/>
        <p:nvPr/>
      </p:nvGrpSpPr>
      <p:grpSpPr>
        <a:xfrm>
          <a:off x="0" y="0"/>
          <a:ext cx="0" cy="0"/>
          <a:chOff x="0" y="0"/>
          <a:chExt cx="0" cy="0"/>
        </a:xfrm>
      </p:grpSpPr>
      <p:sp>
        <p:nvSpPr>
          <p:cNvPr id="32" name="Google Shape;32;g133bbe043f8_2_4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3" name="Google Shape;33;g133bbe043f8_2_4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9250" lvl="0" marL="457200" algn="ctr">
              <a:lnSpc>
                <a:spcPct val="115000"/>
              </a:lnSpc>
              <a:spcBef>
                <a:spcPts val="0"/>
              </a:spcBef>
              <a:spcAft>
                <a:spcPts val="0"/>
              </a:spcAft>
              <a:buSzPts val="19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4" name="Google Shape;34;g133bbe043f8_2_41"/>
          <p:cNvSpPr txBox="1"/>
          <p:nvPr>
            <p:ph idx="12" type="sldNum"/>
          </p:nvPr>
        </p:nvSpPr>
        <p:spPr>
          <a:xfrm>
            <a:off x="8262908" y="473146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35" name="Google Shape;35;g133bbe043f8_2_41"/>
          <p:cNvPicPr preferRelativeResize="0"/>
          <p:nvPr/>
        </p:nvPicPr>
        <p:blipFill rotWithShape="1">
          <a:blip r:embed="rId2">
            <a:alphaModFix/>
          </a:blip>
          <a:srcRect b="0" l="0" r="0" t="0"/>
          <a:stretch/>
        </p:blipFill>
        <p:spPr>
          <a:xfrm>
            <a:off x="8310696" y="109859"/>
            <a:ext cx="766975" cy="723775"/>
          </a:xfrm>
          <a:prstGeom prst="rect">
            <a:avLst/>
          </a:prstGeom>
          <a:noFill/>
          <a:ln>
            <a:noFill/>
          </a:ln>
        </p:spPr>
      </p:pic>
      <p:cxnSp>
        <p:nvCxnSpPr>
          <p:cNvPr id="36" name="Google Shape;36;g133bbe043f8_2_41"/>
          <p:cNvCxnSpPr/>
          <p:nvPr/>
        </p:nvCxnSpPr>
        <p:spPr>
          <a:xfrm>
            <a:off x="311708" y="4731467"/>
            <a:ext cx="8499900" cy="9900"/>
          </a:xfrm>
          <a:prstGeom prst="straightConnector1">
            <a:avLst/>
          </a:prstGeom>
          <a:noFill/>
          <a:ln cap="flat" cmpd="sng" w="9525">
            <a:solidFill>
              <a:schemeClr val="dk2"/>
            </a:solidFill>
            <a:prstDash val="solid"/>
            <a:round/>
            <a:headEnd len="sm" w="sm" type="none"/>
            <a:tailEnd len="sm" w="sm" type="none"/>
          </a:ln>
        </p:spPr>
      </p:cxnSp>
      <p:sp>
        <p:nvSpPr>
          <p:cNvPr id="37" name="Google Shape;37;g133bbe043f8_2_41"/>
          <p:cNvSpPr txBox="1"/>
          <p:nvPr/>
        </p:nvSpPr>
        <p:spPr>
          <a:xfrm>
            <a:off x="235500" y="4784575"/>
            <a:ext cx="1952400" cy="28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696969"/>
                </a:solidFill>
                <a:latin typeface="Proxima Nova"/>
                <a:ea typeface="Proxima Nova"/>
                <a:cs typeface="Proxima Nova"/>
                <a:sym typeface="Proxima Nova"/>
              </a:rPr>
              <a:t>© 2022 FourthBrain</a:t>
            </a:r>
            <a:endParaRPr b="0" i="0" sz="900" u="none" cap="none" strike="noStrike">
              <a:solidFill>
                <a:srgbClr val="696969"/>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g133bbe043f8_2_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133bbe043f8_2_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g133bbe043f8_2_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g133bbe043f8_2_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9250" lvl="0" marL="457200" algn="l">
              <a:lnSpc>
                <a:spcPct val="115000"/>
              </a:lnSpc>
              <a:spcBef>
                <a:spcPts val="0"/>
              </a:spcBef>
              <a:spcAft>
                <a:spcPts val="0"/>
              </a:spcAft>
              <a:buSzPts val="19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g133bbe043f8_2_18"/>
          <p:cNvSpPr txBox="1"/>
          <p:nvPr>
            <p:ph idx="12" type="sldNum"/>
          </p:nvPr>
        </p:nvSpPr>
        <p:spPr>
          <a:xfrm>
            <a:off x="8288108" y="473146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44" name="Google Shape;44;g133bbe043f8_2_18"/>
          <p:cNvPicPr preferRelativeResize="0"/>
          <p:nvPr/>
        </p:nvPicPr>
        <p:blipFill rotWithShape="1">
          <a:blip r:embed="rId2">
            <a:alphaModFix/>
          </a:blip>
          <a:srcRect b="0" l="0" r="0" t="0"/>
          <a:stretch/>
        </p:blipFill>
        <p:spPr>
          <a:xfrm>
            <a:off x="8328746" y="72209"/>
            <a:ext cx="766975" cy="723775"/>
          </a:xfrm>
          <a:prstGeom prst="rect">
            <a:avLst/>
          </a:prstGeom>
          <a:noFill/>
          <a:ln>
            <a:noFill/>
          </a:ln>
        </p:spPr>
      </p:pic>
      <p:cxnSp>
        <p:nvCxnSpPr>
          <p:cNvPr id="45" name="Google Shape;45;g133bbe043f8_2_18"/>
          <p:cNvCxnSpPr/>
          <p:nvPr/>
        </p:nvCxnSpPr>
        <p:spPr>
          <a:xfrm flipH="1" rot="10800000">
            <a:off x="311708" y="4728767"/>
            <a:ext cx="8525100" cy="2700"/>
          </a:xfrm>
          <a:prstGeom prst="straightConnector1">
            <a:avLst/>
          </a:prstGeom>
          <a:noFill/>
          <a:ln cap="flat" cmpd="sng" w="9525">
            <a:solidFill>
              <a:schemeClr val="dk2"/>
            </a:solidFill>
            <a:prstDash val="solid"/>
            <a:round/>
            <a:headEnd len="sm" w="sm" type="none"/>
            <a:tailEnd len="sm" w="sm" type="none"/>
          </a:ln>
        </p:spPr>
      </p:cxnSp>
      <p:sp>
        <p:nvSpPr>
          <p:cNvPr id="46" name="Google Shape;46;g133bbe043f8_2_18"/>
          <p:cNvSpPr txBox="1"/>
          <p:nvPr/>
        </p:nvSpPr>
        <p:spPr>
          <a:xfrm>
            <a:off x="235500" y="4784575"/>
            <a:ext cx="1952400" cy="28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696969"/>
                </a:solidFill>
                <a:latin typeface="Proxima Nova"/>
                <a:ea typeface="Proxima Nova"/>
                <a:cs typeface="Proxima Nova"/>
                <a:sym typeface="Proxima Nova"/>
              </a:rPr>
              <a:t>© 2022 FourthBrain</a:t>
            </a:r>
            <a:endParaRPr b="0" i="0" sz="900" u="none" cap="none" strike="noStrike">
              <a:solidFill>
                <a:srgbClr val="696969"/>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sp>
        <p:nvSpPr>
          <p:cNvPr id="48" name="Google Shape;48;g133bbe043f8_2_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9" name="Google Shape;49;g133bbe043f8_2_27"/>
          <p:cNvSpPr txBox="1"/>
          <p:nvPr>
            <p:ph idx="12" type="sldNum"/>
          </p:nvPr>
        </p:nvSpPr>
        <p:spPr>
          <a:xfrm>
            <a:off x="8303683" y="473146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50" name="Google Shape;50;g133bbe043f8_2_27"/>
          <p:cNvPicPr preferRelativeResize="0"/>
          <p:nvPr/>
        </p:nvPicPr>
        <p:blipFill rotWithShape="1">
          <a:blip r:embed="rId2">
            <a:alphaModFix/>
          </a:blip>
          <a:srcRect b="0" l="0" r="0" t="0"/>
          <a:stretch/>
        </p:blipFill>
        <p:spPr>
          <a:xfrm>
            <a:off x="8303671" y="78484"/>
            <a:ext cx="766975" cy="723775"/>
          </a:xfrm>
          <a:prstGeom prst="rect">
            <a:avLst/>
          </a:prstGeom>
          <a:noFill/>
          <a:ln>
            <a:noFill/>
          </a:ln>
        </p:spPr>
      </p:pic>
      <p:cxnSp>
        <p:nvCxnSpPr>
          <p:cNvPr id="51" name="Google Shape;51;g133bbe043f8_2_27"/>
          <p:cNvCxnSpPr/>
          <p:nvPr/>
        </p:nvCxnSpPr>
        <p:spPr>
          <a:xfrm>
            <a:off x="311708" y="4731467"/>
            <a:ext cx="8550000" cy="9900"/>
          </a:xfrm>
          <a:prstGeom prst="straightConnector1">
            <a:avLst/>
          </a:prstGeom>
          <a:noFill/>
          <a:ln cap="flat" cmpd="sng" w="9525">
            <a:solidFill>
              <a:schemeClr val="dk2"/>
            </a:solidFill>
            <a:prstDash val="solid"/>
            <a:round/>
            <a:headEnd len="sm" w="sm" type="none"/>
            <a:tailEnd len="sm" w="sm" type="none"/>
          </a:ln>
        </p:spPr>
      </p:cxnSp>
      <p:sp>
        <p:nvSpPr>
          <p:cNvPr id="52" name="Google Shape;52;g133bbe043f8_2_27"/>
          <p:cNvSpPr txBox="1"/>
          <p:nvPr/>
        </p:nvSpPr>
        <p:spPr>
          <a:xfrm>
            <a:off x="235500" y="4784575"/>
            <a:ext cx="1952400" cy="28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696969"/>
                </a:solidFill>
                <a:latin typeface="Proxima Nova"/>
                <a:ea typeface="Proxima Nova"/>
                <a:cs typeface="Proxima Nova"/>
                <a:sym typeface="Proxima Nova"/>
              </a:rPr>
              <a:t>© 2022 FourthBrain</a:t>
            </a:r>
            <a:endParaRPr b="0" i="0" sz="900" u="none" cap="none" strike="noStrike">
              <a:solidFill>
                <a:srgbClr val="696969"/>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133bbe043f8_2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133bbe043f8_2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9250" lvl="0" marL="457200" marR="0" rtl="0" algn="l">
              <a:lnSpc>
                <a:spcPct val="115000"/>
              </a:lnSpc>
              <a:spcBef>
                <a:spcPts val="0"/>
              </a:spcBef>
              <a:spcAft>
                <a:spcPts val="0"/>
              </a:spcAft>
              <a:buClr>
                <a:schemeClr val="dk2"/>
              </a:buClr>
              <a:buSzPts val="1900"/>
              <a:buFont typeface="Proxima Nova"/>
              <a:buChar char="●"/>
              <a:defRPr b="0" i="0" sz="19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g133bbe043f8_2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bigml.com/dashboard/prediction/63b320de8be2aa52652541f4" TargetMode="External"/><Relationship Id="rId4" Type="http://schemas.openxmlformats.org/officeDocument/2006/relationships/hyperlink" Target="https://bigml.com/dashboard/prediction/63b321e08be2aa52652541f6" TargetMode="External"/><Relationship Id="rId5" Type="http://schemas.openxmlformats.org/officeDocument/2006/relationships/hyperlink" Target="https://bigml.com/dashboard/prediction/63b322b17fab974312bf8b7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g133bbe043f8_2_4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4300">
                <a:solidFill>
                  <a:schemeClr val="dk1"/>
                </a:solidFill>
                <a:latin typeface="Proxima Nova"/>
                <a:ea typeface="Proxima Nova"/>
                <a:cs typeface="Proxima Nova"/>
                <a:sym typeface="Proxima Nova"/>
              </a:rPr>
              <a:t>Team GroupBy</a:t>
            </a:r>
            <a:br>
              <a:rPr b="1" lang="en-US" sz="4300">
                <a:solidFill>
                  <a:schemeClr val="dk1"/>
                </a:solidFill>
                <a:latin typeface="Proxima Nova"/>
                <a:ea typeface="Proxima Nova"/>
                <a:cs typeface="Proxima Nova"/>
                <a:sym typeface="Proxima Nova"/>
              </a:rPr>
            </a:br>
            <a:br>
              <a:rPr b="1" lang="en-US" sz="4300">
                <a:solidFill>
                  <a:schemeClr val="dk1"/>
                </a:solidFill>
                <a:latin typeface="Proxima Nova"/>
                <a:ea typeface="Proxima Nova"/>
                <a:cs typeface="Proxima Nova"/>
                <a:sym typeface="Proxima Nova"/>
              </a:rPr>
            </a:br>
            <a:r>
              <a:rPr b="1" lang="en-US" sz="2000">
                <a:solidFill>
                  <a:schemeClr val="dk1"/>
                </a:solidFill>
                <a:latin typeface="Proxima Nova"/>
                <a:ea typeface="Proxima Nova"/>
                <a:cs typeface="Proxima Nova"/>
                <a:sym typeface="Proxima Nova"/>
              </a:rPr>
              <a:t>Toyosi Bamidele , Uchenna Mgbaja</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33c1f20611_0_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Data + Model (1 min)</a:t>
            </a:r>
            <a:endParaRPr/>
          </a:p>
        </p:txBody>
      </p:sp>
      <p:sp>
        <p:nvSpPr>
          <p:cNvPr id="146" name="Google Shape;146;g133c1f20611_0_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US">
                <a:solidFill>
                  <a:schemeClr val="dk1"/>
                </a:solidFill>
              </a:rPr>
              <a:t>Uplift model ( </a:t>
            </a:r>
            <a:r>
              <a:rPr lang="en-US">
                <a:solidFill>
                  <a:srgbClr val="FF0000"/>
                </a:solidFill>
              </a:rPr>
              <a:t>Single Model</a:t>
            </a:r>
            <a:r>
              <a:rPr lang="en-US">
                <a:solidFill>
                  <a:schemeClr val="dk1"/>
                </a:solidFill>
              </a:rPr>
              <a:t>, </a:t>
            </a:r>
            <a:r>
              <a:rPr lang="en-US">
                <a:solidFill>
                  <a:srgbClr val="FF0000"/>
                </a:solidFill>
              </a:rPr>
              <a:t>2- model</a:t>
            </a:r>
            <a:r>
              <a:rPr lang="en-US">
                <a:solidFill>
                  <a:schemeClr val="dk1"/>
                </a:solidFill>
              </a:rPr>
              <a:t>, 4-quadrant, Pylift- T-learner, Causal ML- R Learner, </a:t>
            </a:r>
            <a:r>
              <a:rPr lang="en-US">
                <a:solidFill>
                  <a:srgbClr val="1D1D1D"/>
                </a:solidFill>
              </a:rPr>
              <a:t>Causal ML- X Learner</a:t>
            </a:r>
            <a:r>
              <a:rPr lang="en-US">
                <a:solidFill>
                  <a:schemeClr val="dk1"/>
                </a:solidFill>
              </a:rPr>
              <a:t>)</a:t>
            </a:r>
            <a:endParaRPr>
              <a:solidFill>
                <a:schemeClr val="dk1"/>
              </a:solidFill>
            </a:endParaRPr>
          </a:p>
          <a:p>
            <a:pPr indent="-349250" lvl="0" marL="457200" rtl="0" algn="l">
              <a:lnSpc>
                <a:spcPct val="115000"/>
              </a:lnSpc>
              <a:spcBef>
                <a:spcPts val="0"/>
              </a:spcBef>
              <a:spcAft>
                <a:spcPts val="0"/>
              </a:spcAft>
              <a:buSzPts val="1900"/>
              <a:buChar char="●"/>
            </a:pPr>
            <a:r>
              <a:rPr lang="en-US">
                <a:solidFill>
                  <a:schemeClr val="dk1"/>
                </a:solidFill>
              </a:rPr>
              <a:t>ML Model  ( XGBoost Classifier)</a:t>
            </a:r>
            <a:endParaRPr>
              <a:solidFill>
                <a:schemeClr val="dk1"/>
              </a:solidFill>
            </a:endParaRPr>
          </a:p>
          <a:p>
            <a:pPr indent="-349250" lvl="0" marL="457200" rtl="0" algn="l">
              <a:lnSpc>
                <a:spcPct val="115000"/>
              </a:lnSpc>
              <a:spcBef>
                <a:spcPts val="0"/>
              </a:spcBef>
              <a:spcAft>
                <a:spcPts val="0"/>
              </a:spcAft>
              <a:buSzPts val="1900"/>
              <a:buChar char="●"/>
            </a:pPr>
            <a:r>
              <a:rPr lang="en-US">
                <a:solidFill>
                  <a:schemeClr val="dk1"/>
                </a:solidFill>
              </a:rPr>
              <a:t>Evaluation metric: Qini Coefficient (Treatment effect between 0-1)</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457200" rtl="0" algn="l">
              <a:lnSpc>
                <a:spcPct val="115000"/>
              </a:lnSpc>
              <a:spcBef>
                <a:spcPts val="0"/>
              </a:spcBef>
              <a:spcAft>
                <a:spcPts val="0"/>
              </a:spcAft>
              <a:buSzPts val="19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c897cf73f3_0_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Feature Importance</a:t>
            </a:r>
            <a:endParaRPr/>
          </a:p>
        </p:txBody>
      </p:sp>
      <p:sp>
        <p:nvSpPr>
          <p:cNvPr id="152" name="Google Shape;152;g1c897cf73f3_0_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Char char="●"/>
            </a:pPr>
            <a:r>
              <a:t/>
            </a:r>
            <a:endParaRPr>
              <a:solidFill>
                <a:schemeClr val="dk1"/>
              </a:solidFill>
            </a:endParaRPr>
          </a:p>
          <a:p>
            <a:pPr indent="0" lvl="0" marL="457200" rtl="0" algn="l">
              <a:lnSpc>
                <a:spcPct val="115000"/>
              </a:lnSpc>
              <a:spcBef>
                <a:spcPts val="0"/>
              </a:spcBef>
              <a:spcAft>
                <a:spcPts val="0"/>
              </a:spcAft>
              <a:buSzPts val="1900"/>
              <a:buNone/>
            </a:pPr>
            <a:r>
              <a:t/>
            </a:r>
            <a:endParaRPr/>
          </a:p>
        </p:txBody>
      </p:sp>
      <p:pic>
        <p:nvPicPr>
          <p:cNvPr id="153" name="Google Shape;153;g1c897cf73f3_0_8"/>
          <p:cNvPicPr preferRelativeResize="0"/>
          <p:nvPr/>
        </p:nvPicPr>
        <p:blipFill>
          <a:blip r:embed="rId3">
            <a:alphaModFix/>
          </a:blip>
          <a:stretch>
            <a:fillRect/>
          </a:stretch>
        </p:blipFill>
        <p:spPr>
          <a:xfrm>
            <a:off x="701375" y="1112550"/>
            <a:ext cx="8130925" cy="353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c897cf73f3_0_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Demo</a:t>
            </a:r>
            <a:endParaRPr/>
          </a:p>
        </p:txBody>
      </p:sp>
      <p:sp>
        <p:nvSpPr>
          <p:cNvPr id="159" name="Google Shape;159;g1c897cf73f3_0_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AutoNum type="arabicPeriod"/>
            </a:pPr>
            <a:r>
              <a:rPr lang="en-US" u="sng">
                <a:solidFill>
                  <a:schemeClr val="hlink"/>
                </a:solidFill>
                <a:hlinkClick r:id="rId3"/>
              </a:rPr>
              <a:t>Base Model</a:t>
            </a:r>
            <a:endParaRPr u="sng">
              <a:solidFill>
                <a:schemeClr val="hlink"/>
              </a:solidFill>
            </a:endParaRPr>
          </a:p>
          <a:p>
            <a:pPr indent="0" lvl="0" marL="0" rtl="0" algn="l">
              <a:lnSpc>
                <a:spcPct val="115000"/>
              </a:lnSpc>
              <a:spcBef>
                <a:spcPts val="0"/>
              </a:spcBef>
              <a:spcAft>
                <a:spcPts val="0"/>
              </a:spcAft>
              <a:buNone/>
            </a:pPr>
            <a:r>
              <a:t/>
            </a:r>
            <a:endParaRPr>
              <a:solidFill>
                <a:schemeClr val="dk1"/>
              </a:solidFill>
            </a:endParaRPr>
          </a:p>
          <a:p>
            <a:pPr indent="-349250" lvl="0" marL="457200" rtl="0" algn="l">
              <a:lnSpc>
                <a:spcPct val="115000"/>
              </a:lnSpc>
              <a:spcBef>
                <a:spcPts val="0"/>
              </a:spcBef>
              <a:spcAft>
                <a:spcPts val="0"/>
              </a:spcAft>
              <a:buSzPts val="1900"/>
              <a:buAutoNum type="arabicPeriod"/>
            </a:pPr>
            <a:r>
              <a:rPr lang="en-US" u="sng">
                <a:solidFill>
                  <a:schemeClr val="hlink"/>
                </a:solidFill>
                <a:hlinkClick r:id="rId4"/>
              </a:rPr>
              <a:t>Bogo Model</a:t>
            </a:r>
            <a:endParaRPr u="sng">
              <a:solidFill>
                <a:schemeClr val="hlink"/>
              </a:solidFill>
            </a:endParaRPr>
          </a:p>
          <a:p>
            <a:pPr indent="0" lvl="0" marL="0" rtl="0" algn="l">
              <a:lnSpc>
                <a:spcPct val="115000"/>
              </a:lnSpc>
              <a:spcBef>
                <a:spcPts val="0"/>
              </a:spcBef>
              <a:spcAft>
                <a:spcPts val="0"/>
              </a:spcAft>
              <a:buNone/>
            </a:pPr>
            <a:r>
              <a:rPr lang="en-US" u="sng">
                <a:solidFill>
                  <a:schemeClr val="hlink"/>
                </a:solidFill>
              </a:rPr>
              <a:t>       </a:t>
            </a:r>
            <a:r>
              <a:rPr lang="en-US" u="sng">
                <a:solidFill>
                  <a:schemeClr val="hlink"/>
                </a:solidFill>
                <a:hlinkClick r:id="rId5"/>
              </a:rPr>
              <a:t>Discount Model</a:t>
            </a:r>
            <a:endParaRPr u="sng">
              <a:solidFill>
                <a:schemeClr val="hlink"/>
              </a:solidFill>
            </a:endParaRPr>
          </a:p>
          <a:p>
            <a:pPr indent="0" lvl="0" marL="0" rtl="0" algn="l">
              <a:lnSpc>
                <a:spcPct val="115000"/>
              </a:lnSpc>
              <a:spcBef>
                <a:spcPts val="0"/>
              </a:spcBef>
              <a:spcAft>
                <a:spcPts val="0"/>
              </a:spcAft>
              <a:buNone/>
            </a:pPr>
            <a:r>
              <a:t/>
            </a:r>
            <a:endParaRPr u="sng">
              <a:solidFill>
                <a:schemeClr val="hlink"/>
              </a:solidFill>
            </a:endParaRPr>
          </a:p>
          <a:p>
            <a:pPr indent="0" lvl="0" marL="0" rtl="0" algn="l">
              <a:lnSpc>
                <a:spcPct val="115000"/>
              </a:lnSpc>
              <a:spcBef>
                <a:spcPts val="0"/>
              </a:spcBef>
              <a:spcAft>
                <a:spcPts val="0"/>
              </a:spcAft>
              <a:buNone/>
            </a:pPr>
            <a:r>
              <a:t/>
            </a:r>
            <a:endParaRPr u="sng">
              <a:solidFill>
                <a:schemeClr val="hlink"/>
              </a:solidFil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33c1f20611_0_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MLE Stack </a:t>
            </a:r>
            <a:endParaRPr/>
          </a:p>
        </p:txBody>
      </p:sp>
      <p:sp>
        <p:nvSpPr>
          <p:cNvPr id="165" name="Google Shape;165;g133c1f20611_0_26"/>
          <p:cNvSpPr txBox="1"/>
          <p:nvPr>
            <p:ph idx="1" type="body"/>
          </p:nvPr>
        </p:nvSpPr>
        <p:spPr>
          <a:xfrm>
            <a:off x="311700" y="1152475"/>
            <a:ext cx="34047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t/>
            </a:r>
            <a:endParaRPr/>
          </a:p>
        </p:txBody>
      </p:sp>
      <p:sp>
        <p:nvSpPr>
          <p:cNvPr id="166" name="Google Shape;166;g133c1f20611_0_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a:t>Add your stack image here!</a:t>
            </a:r>
            <a:endParaRPr/>
          </a:p>
        </p:txBody>
      </p:sp>
      <p:pic>
        <p:nvPicPr>
          <p:cNvPr id="167" name="Google Shape;167;g133c1f20611_0_26"/>
          <p:cNvPicPr preferRelativeResize="0"/>
          <p:nvPr/>
        </p:nvPicPr>
        <p:blipFill>
          <a:blip r:embed="rId3">
            <a:alphaModFix/>
          </a:blip>
          <a:stretch>
            <a:fillRect/>
          </a:stretch>
        </p:blipFill>
        <p:spPr>
          <a:xfrm>
            <a:off x="0" y="1152476"/>
            <a:ext cx="9143999" cy="3677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33c1f20611_0_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Conclusions &amp; Future Work</a:t>
            </a:r>
            <a:endParaRPr/>
          </a:p>
        </p:txBody>
      </p:sp>
      <p:sp>
        <p:nvSpPr>
          <p:cNvPr id="173" name="Google Shape;173;g133c1f20611_0_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US"/>
              <a:t>Optimize Uplift Model</a:t>
            </a:r>
            <a:endParaRPr/>
          </a:p>
          <a:p>
            <a:pPr indent="-349250" lvl="0" marL="457200" rtl="0" algn="l">
              <a:spcBef>
                <a:spcPts val="0"/>
              </a:spcBef>
              <a:spcAft>
                <a:spcPts val="0"/>
              </a:spcAft>
              <a:buClr>
                <a:schemeClr val="dk1"/>
              </a:buClr>
              <a:buSzPts val="1900"/>
              <a:buChar char="●"/>
            </a:pPr>
            <a:r>
              <a:rPr lang="en-US">
                <a:solidFill>
                  <a:schemeClr val="dk1"/>
                </a:solidFill>
              </a:rPr>
              <a:t>Recommendation System </a:t>
            </a:r>
            <a:endParaRPr>
              <a:solidFill>
                <a:schemeClr val="dk1"/>
              </a:solidFill>
            </a:endParaRPr>
          </a:p>
          <a:p>
            <a:pPr indent="-349250" lvl="0" marL="457200" rtl="0" algn="l">
              <a:lnSpc>
                <a:spcPct val="115000"/>
              </a:lnSpc>
              <a:spcBef>
                <a:spcPts val="0"/>
              </a:spcBef>
              <a:spcAft>
                <a:spcPts val="0"/>
              </a:spcAft>
              <a:buSzPts val="1900"/>
              <a:buChar char="●"/>
            </a:pPr>
            <a:r>
              <a:rPr lang="en-US">
                <a:solidFill>
                  <a:schemeClr val="dk1"/>
                </a:solidFill>
              </a:rPr>
              <a:t>MLE Stack Optimization</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SzPts val="19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33c1f20611_0_4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Thank You! Questions?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c8284a0bd0_0_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Uplift model: </a:t>
            </a:r>
            <a:endParaRPr/>
          </a:p>
        </p:txBody>
      </p:sp>
      <p:sp>
        <p:nvSpPr>
          <p:cNvPr id="184" name="Google Shape;184;g1c8284a0bd0_0_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g1c8284a0bd0_0_84"/>
          <p:cNvPicPr preferRelativeResize="0"/>
          <p:nvPr/>
        </p:nvPicPr>
        <p:blipFill>
          <a:blip r:embed="rId3">
            <a:alphaModFix/>
          </a:blip>
          <a:stretch>
            <a:fillRect/>
          </a:stretch>
        </p:blipFill>
        <p:spPr>
          <a:xfrm>
            <a:off x="4949900" y="1946201"/>
            <a:ext cx="3882402" cy="2252548"/>
          </a:xfrm>
          <a:prstGeom prst="rect">
            <a:avLst/>
          </a:prstGeom>
          <a:noFill/>
          <a:ln>
            <a:noFill/>
          </a:ln>
        </p:spPr>
      </p:pic>
      <p:grpSp>
        <p:nvGrpSpPr>
          <p:cNvPr id="186" name="Google Shape;186;g1c8284a0bd0_0_84"/>
          <p:cNvGrpSpPr/>
          <p:nvPr/>
        </p:nvGrpSpPr>
        <p:grpSpPr>
          <a:xfrm>
            <a:off x="311699" y="1224738"/>
            <a:ext cx="4922026" cy="3271875"/>
            <a:chOff x="311699" y="1224738"/>
            <a:chExt cx="4922026" cy="3271875"/>
          </a:xfrm>
        </p:grpSpPr>
        <p:pic>
          <p:nvPicPr>
            <p:cNvPr id="187" name="Google Shape;187;g1c8284a0bd0_0_84"/>
            <p:cNvPicPr preferRelativeResize="0"/>
            <p:nvPr/>
          </p:nvPicPr>
          <p:blipFill>
            <a:blip r:embed="rId4">
              <a:alphaModFix/>
            </a:blip>
            <a:stretch>
              <a:fillRect/>
            </a:stretch>
          </p:blipFill>
          <p:spPr>
            <a:xfrm>
              <a:off x="311699" y="1224738"/>
              <a:ext cx="4777400" cy="3271875"/>
            </a:xfrm>
            <a:prstGeom prst="rect">
              <a:avLst/>
            </a:prstGeom>
            <a:noFill/>
            <a:ln>
              <a:noFill/>
            </a:ln>
          </p:spPr>
        </p:pic>
        <p:sp>
          <p:nvSpPr>
            <p:cNvPr id="188" name="Google Shape;188;g1c8284a0bd0_0_84"/>
            <p:cNvSpPr txBox="1"/>
            <p:nvPr/>
          </p:nvSpPr>
          <p:spPr>
            <a:xfrm>
              <a:off x="929900" y="3600825"/>
              <a:ext cx="415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Proxima Nova"/>
                  <a:ea typeface="Proxima Nova"/>
                  <a:cs typeface="Proxima Nova"/>
                  <a:sym typeface="Proxima Nova"/>
                </a:rPr>
                <a:t>negative uplift - sleeping dogs </a:t>
              </a:r>
              <a:endParaRPr>
                <a:latin typeface="Proxima Nova"/>
                <a:ea typeface="Proxima Nova"/>
                <a:cs typeface="Proxima Nova"/>
                <a:sym typeface="Proxima Nova"/>
              </a:endParaRPr>
            </a:p>
          </p:txBody>
        </p:sp>
        <p:sp>
          <p:nvSpPr>
            <p:cNvPr id="189" name="Google Shape;189;g1c8284a0bd0_0_84"/>
            <p:cNvSpPr txBox="1"/>
            <p:nvPr/>
          </p:nvSpPr>
          <p:spPr>
            <a:xfrm>
              <a:off x="1074525" y="2800425"/>
              <a:ext cx="415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Proxima Nova"/>
                  <a:ea typeface="Proxima Nova"/>
                  <a:cs typeface="Proxima Nova"/>
                  <a:sym typeface="Proxima Nova"/>
                </a:rPr>
                <a:t>positive</a:t>
              </a:r>
              <a:r>
                <a:rPr lang="en-US">
                  <a:latin typeface="Proxima Nova"/>
                  <a:ea typeface="Proxima Nova"/>
                  <a:cs typeface="Proxima Nova"/>
                  <a:sym typeface="Proxima Nova"/>
                </a:rPr>
                <a:t> </a:t>
              </a:r>
              <a:r>
                <a:rPr lang="en-US">
                  <a:latin typeface="Proxima Nova"/>
                  <a:ea typeface="Proxima Nova"/>
                  <a:cs typeface="Proxima Nova"/>
                  <a:sym typeface="Proxima Nova"/>
                </a:rPr>
                <a:t> uplift - </a:t>
              </a:r>
              <a:r>
                <a:rPr lang="en-US">
                  <a:latin typeface="Proxima Nova"/>
                  <a:ea typeface="Proxima Nova"/>
                  <a:cs typeface="Proxima Nova"/>
                  <a:sym typeface="Proxima Nova"/>
                </a:rPr>
                <a:t>persuadables</a:t>
              </a:r>
              <a:endParaRPr>
                <a:latin typeface="Proxima Nova"/>
                <a:ea typeface="Proxima Nova"/>
                <a:cs typeface="Proxima Nova"/>
                <a:sym typeface="Proxima Nova"/>
              </a:endParaRPr>
            </a:p>
          </p:txBody>
        </p:sp>
        <p:sp>
          <p:nvSpPr>
            <p:cNvPr id="190" name="Google Shape;190;g1c8284a0bd0_0_84"/>
            <p:cNvSpPr txBox="1"/>
            <p:nvPr/>
          </p:nvSpPr>
          <p:spPr>
            <a:xfrm>
              <a:off x="1019050" y="3200625"/>
              <a:ext cx="30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Proxima Nova"/>
                  <a:ea typeface="Proxima Nova"/>
                  <a:cs typeface="Proxima Nova"/>
                  <a:sym typeface="Proxima Nova"/>
                </a:rPr>
                <a:t>0 - lost causes and sure things </a:t>
              </a:r>
              <a:endParaRPr>
                <a:latin typeface="Proxima Nova"/>
                <a:ea typeface="Proxima Nova"/>
                <a:cs typeface="Proxima Nova"/>
                <a:sym typeface="Proxima Nova"/>
              </a:endParaRPr>
            </a:p>
          </p:txBody>
        </p:sp>
      </p:grpSp>
      <p:sp>
        <p:nvSpPr>
          <p:cNvPr id="191" name="Google Shape;191;g1c8284a0bd0_0_84"/>
          <p:cNvSpPr txBox="1"/>
          <p:nvPr/>
        </p:nvSpPr>
        <p:spPr>
          <a:xfrm>
            <a:off x="468925" y="4330200"/>
            <a:ext cx="2176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Proxima Nova"/>
                <a:ea typeface="Proxima Nova"/>
                <a:cs typeface="Proxima Nova"/>
                <a:sym typeface="Proxima Nova"/>
              </a:rPr>
              <a:t>Hypothetical</a:t>
            </a:r>
            <a:endParaRPr sz="800">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c897cf73f3_0_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Uplift model</a:t>
            </a:r>
            <a:endParaRPr/>
          </a:p>
        </p:txBody>
      </p:sp>
      <p:sp>
        <p:nvSpPr>
          <p:cNvPr id="197" name="Google Shape;197;g1c897cf73f3_0_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g1c897cf73f3_0_21"/>
          <p:cNvPicPr preferRelativeResize="0"/>
          <p:nvPr/>
        </p:nvPicPr>
        <p:blipFill>
          <a:blip r:embed="rId3">
            <a:alphaModFix/>
          </a:blip>
          <a:stretch>
            <a:fillRect/>
          </a:stretch>
        </p:blipFill>
        <p:spPr>
          <a:xfrm>
            <a:off x="32275" y="1281063"/>
            <a:ext cx="9144001" cy="2852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c8284a0bd0_0_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Success</a:t>
            </a:r>
            <a:r>
              <a:rPr lang="en-US"/>
              <a:t> Criteria </a:t>
            </a:r>
            <a:endParaRPr/>
          </a:p>
        </p:txBody>
      </p:sp>
      <p:pic>
        <p:nvPicPr>
          <p:cNvPr id="204" name="Google Shape;204;g1c8284a0bd0_0_70"/>
          <p:cNvPicPr preferRelativeResize="0"/>
          <p:nvPr/>
        </p:nvPicPr>
        <p:blipFill>
          <a:blip r:embed="rId3">
            <a:alphaModFix/>
          </a:blip>
          <a:stretch>
            <a:fillRect/>
          </a:stretch>
        </p:blipFill>
        <p:spPr>
          <a:xfrm>
            <a:off x="686025" y="1664126"/>
            <a:ext cx="7895726" cy="2046275"/>
          </a:xfrm>
          <a:prstGeom prst="rect">
            <a:avLst/>
          </a:prstGeom>
          <a:noFill/>
          <a:ln>
            <a:noFill/>
          </a:ln>
        </p:spPr>
      </p:pic>
      <p:sp>
        <p:nvSpPr>
          <p:cNvPr id="205" name="Google Shape;205;g1c8284a0bd0_0_70"/>
          <p:cNvSpPr txBox="1"/>
          <p:nvPr/>
        </p:nvSpPr>
        <p:spPr>
          <a:xfrm>
            <a:off x="623875" y="4214625"/>
            <a:ext cx="209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Proxima Nova"/>
                <a:ea typeface="Proxima Nova"/>
                <a:cs typeface="Proxima Nova"/>
                <a:sym typeface="Proxima Nova"/>
              </a:rPr>
              <a:t>Hypothetical</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c8ca90c149_1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c8ca90c149_1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g1c8ca90c149_1_0"/>
          <p:cNvPicPr preferRelativeResize="0"/>
          <p:nvPr/>
        </p:nvPicPr>
        <p:blipFill>
          <a:blip r:embed="rId3">
            <a:alphaModFix/>
          </a:blip>
          <a:stretch>
            <a:fillRect/>
          </a:stretch>
        </p:blipFill>
        <p:spPr>
          <a:xfrm>
            <a:off x="1896054" y="0"/>
            <a:ext cx="5351892"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133bbe043f8_0_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Outline</a:t>
            </a:r>
            <a:endParaRPr/>
          </a:p>
        </p:txBody>
      </p:sp>
      <p:sp>
        <p:nvSpPr>
          <p:cNvPr id="63" name="Google Shape;63;g133bbe043f8_0_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US"/>
              <a:t>Problem</a:t>
            </a:r>
            <a:endParaRPr/>
          </a:p>
          <a:p>
            <a:pPr indent="-349250" lvl="0" marL="457200" rtl="0" algn="l">
              <a:lnSpc>
                <a:spcPct val="115000"/>
              </a:lnSpc>
              <a:spcBef>
                <a:spcPts val="0"/>
              </a:spcBef>
              <a:spcAft>
                <a:spcPts val="0"/>
              </a:spcAft>
              <a:buSzPts val="1900"/>
              <a:buChar char="●"/>
            </a:pPr>
            <a:r>
              <a:rPr lang="en-US"/>
              <a:t>Solution</a:t>
            </a:r>
            <a:endParaRPr/>
          </a:p>
          <a:p>
            <a:pPr indent="-349250" lvl="0" marL="457200" rtl="0" algn="l">
              <a:lnSpc>
                <a:spcPct val="115000"/>
              </a:lnSpc>
              <a:spcBef>
                <a:spcPts val="0"/>
              </a:spcBef>
              <a:spcAft>
                <a:spcPts val="0"/>
              </a:spcAft>
              <a:buSzPts val="1900"/>
              <a:buChar char="●"/>
            </a:pPr>
            <a:r>
              <a:rPr lang="en-US"/>
              <a:t>Data + Model</a:t>
            </a:r>
            <a:endParaRPr/>
          </a:p>
          <a:p>
            <a:pPr indent="-349250" lvl="0" marL="457200" rtl="0" algn="l">
              <a:lnSpc>
                <a:spcPct val="115000"/>
              </a:lnSpc>
              <a:spcBef>
                <a:spcPts val="0"/>
              </a:spcBef>
              <a:spcAft>
                <a:spcPts val="0"/>
              </a:spcAft>
              <a:buSzPts val="1900"/>
              <a:buChar char="●"/>
            </a:pPr>
            <a:r>
              <a:rPr lang="en-US"/>
              <a:t>Demo</a:t>
            </a:r>
            <a:endParaRPr/>
          </a:p>
          <a:p>
            <a:pPr indent="-349250" lvl="0" marL="457200" rtl="0" algn="l">
              <a:lnSpc>
                <a:spcPct val="115000"/>
              </a:lnSpc>
              <a:spcBef>
                <a:spcPts val="0"/>
              </a:spcBef>
              <a:spcAft>
                <a:spcPts val="0"/>
              </a:spcAft>
              <a:buSzPts val="1900"/>
              <a:buChar char="●"/>
            </a:pPr>
            <a:r>
              <a:rPr lang="en-US"/>
              <a:t>MLE Stack</a:t>
            </a:r>
            <a:endParaRPr/>
          </a:p>
          <a:p>
            <a:pPr indent="-349250" lvl="0" marL="457200" rtl="0" algn="l">
              <a:lnSpc>
                <a:spcPct val="115000"/>
              </a:lnSpc>
              <a:spcBef>
                <a:spcPts val="0"/>
              </a:spcBef>
              <a:spcAft>
                <a:spcPts val="0"/>
              </a:spcAft>
              <a:buSzPts val="1900"/>
              <a:buChar char="●"/>
            </a:pPr>
            <a:r>
              <a:rPr lang="en-US"/>
              <a:t>Conclusions (and lessons learned)</a:t>
            </a:r>
            <a:endParaRPr/>
          </a:p>
          <a:p>
            <a:pPr indent="-349250" lvl="0" marL="457200" rtl="0" algn="l">
              <a:lnSpc>
                <a:spcPct val="115000"/>
              </a:lnSpc>
              <a:spcBef>
                <a:spcPts val="0"/>
              </a:spcBef>
              <a:spcAft>
                <a:spcPts val="0"/>
              </a:spcAft>
              <a:buSzPts val="1900"/>
              <a:buChar char="●"/>
            </a:pPr>
            <a:r>
              <a:rPr lang="en-US"/>
              <a:t>Future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1c8284a0bd0_0_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Problem</a:t>
            </a:r>
            <a:endParaRPr/>
          </a:p>
        </p:txBody>
      </p:sp>
      <p:sp>
        <p:nvSpPr>
          <p:cNvPr id="69" name="Google Shape;69;g1c8284a0bd0_0_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rgbClr val="0E101A"/>
              </a:solidFill>
              <a:latin typeface="Helvetica Neue"/>
              <a:ea typeface="Helvetica Neue"/>
              <a:cs typeface="Helvetica Neue"/>
              <a:sym typeface="Helvetica Neue"/>
            </a:endParaRPr>
          </a:p>
          <a:p>
            <a:pPr indent="0" lvl="0" marL="0" rtl="0" algn="ctr">
              <a:spcBef>
                <a:spcPts val="0"/>
              </a:spcBef>
              <a:spcAft>
                <a:spcPts val="0"/>
              </a:spcAft>
              <a:buNone/>
            </a:pPr>
            <a:r>
              <a:rPr lang="en-US" sz="1800">
                <a:solidFill>
                  <a:srgbClr val="0E101A"/>
                </a:solidFill>
                <a:latin typeface="Helvetica Neue"/>
                <a:ea typeface="Helvetica Neue"/>
                <a:cs typeface="Helvetica Neue"/>
                <a:sym typeface="Helvetica Neue"/>
              </a:rPr>
              <a:t>Understanding customer behavior in the e-commerce space, a business area altered during the pandemic due to increased demand for online purchases, improving the customer experience, to ensure customer retention and product monetization is critical. The main goal is optimizing the customer journey and shopping experience using a predictive model and recommendation system </a:t>
            </a:r>
            <a:endParaRPr sz="2500">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c8284a0bd0_0_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Solution</a:t>
            </a:r>
            <a:endParaRPr/>
          </a:p>
        </p:txBody>
      </p:sp>
      <p:sp>
        <p:nvSpPr>
          <p:cNvPr id="75" name="Google Shape;75;g1c8284a0bd0_0_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1.Predictive Model:Uplift model(One and Two model approach)</a:t>
            </a:r>
            <a:endParaRPr/>
          </a:p>
          <a:p>
            <a:pPr indent="-349250" lvl="0" marL="457200" rtl="0" algn="l">
              <a:spcBef>
                <a:spcPts val="0"/>
              </a:spcBef>
              <a:spcAft>
                <a:spcPts val="0"/>
              </a:spcAft>
              <a:buSzPts val="1900"/>
              <a:buChar char="●"/>
            </a:pPr>
            <a:r>
              <a:rPr lang="en-US"/>
              <a:t>   What customers are likely to convert?</a:t>
            </a:r>
            <a:endParaRPr/>
          </a:p>
          <a:p>
            <a:pPr indent="-349250" lvl="0" marL="457200" rtl="0" algn="l">
              <a:spcBef>
                <a:spcPts val="0"/>
              </a:spcBef>
              <a:spcAft>
                <a:spcPts val="0"/>
              </a:spcAft>
              <a:buSzPts val="1900"/>
              <a:buChar char="●"/>
            </a:pPr>
            <a:r>
              <a:rPr lang="en-US"/>
              <a:t>   Who </a:t>
            </a:r>
            <a:r>
              <a:rPr lang="en-US"/>
              <a:t>should we target primarily?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2.Recommendation System </a:t>
            </a:r>
            <a:endParaRPr/>
          </a:p>
          <a:p>
            <a:pPr indent="-349250" lvl="0" marL="457200" rtl="0" algn="l">
              <a:spcBef>
                <a:spcPts val="0"/>
              </a:spcBef>
              <a:spcAft>
                <a:spcPts val="0"/>
              </a:spcAft>
              <a:buSzPts val="1900"/>
              <a:buChar char="●"/>
            </a:pPr>
            <a:r>
              <a:rPr lang="en-US"/>
              <a:t>What products should we recommend to our users based on </a:t>
            </a:r>
            <a:r>
              <a:rPr lang="en-US"/>
              <a:t>their</a:t>
            </a:r>
            <a:r>
              <a:rPr lang="en-US"/>
              <a:t> purchase history?</a:t>
            </a:r>
            <a:endParaRPr/>
          </a:p>
          <a:p>
            <a:pPr indent="-349250" lvl="0" marL="457200" rtl="0" algn="l">
              <a:spcBef>
                <a:spcPts val="0"/>
              </a:spcBef>
              <a:spcAft>
                <a:spcPts val="0"/>
              </a:spcAft>
              <a:buSzPts val="1900"/>
              <a:buChar char="●"/>
            </a:pPr>
            <a:r>
              <a:rPr lang="en-US"/>
              <a:t>What </a:t>
            </a:r>
            <a:r>
              <a:rPr lang="en-US"/>
              <a:t>products</a:t>
            </a:r>
            <a:r>
              <a:rPr lang="en-US"/>
              <a:t> </a:t>
            </a:r>
            <a:r>
              <a:rPr lang="en-US"/>
              <a:t>should we recommend to users based on items pairs from past basket purchases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c8284a0bd0_0_0"/>
          <p:cNvSpPr txBox="1"/>
          <p:nvPr>
            <p:ph type="title"/>
          </p:nvPr>
        </p:nvSpPr>
        <p:spPr>
          <a:xfrm>
            <a:off x="311700" y="23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a:ea typeface="Helvetica Neue"/>
                <a:cs typeface="Helvetica Neue"/>
                <a:sym typeface="Helvetica Neue"/>
              </a:rPr>
              <a:t>Uplift modeling </a:t>
            </a:r>
            <a:endParaRPr>
              <a:latin typeface="Helvetica Neue"/>
              <a:ea typeface="Helvetica Neue"/>
              <a:cs typeface="Helvetica Neue"/>
              <a:sym typeface="Helvetica Neue"/>
            </a:endParaRPr>
          </a:p>
        </p:txBody>
      </p:sp>
      <p:sp>
        <p:nvSpPr>
          <p:cNvPr id="81" name="Google Shape;81;g1c8284a0bd0_0_0"/>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100">
              <a:latin typeface="Helvetica Neue"/>
              <a:ea typeface="Helvetica Neue"/>
              <a:cs typeface="Helvetica Neue"/>
              <a:sym typeface="Helvetica Neue"/>
            </a:endParaRPr>
          </a:p>
          <a:p>
            <a:pPr indent="0" lvl="0" marL="0" rtl="0" algn="ctr">
              <a:spcBef>
                <a:spcPts val="0"/>
              </a:spcBef>
              <a:spcAft>
                <a:spcPts val="0"/>
              </a:spcAft>
              <a:buNone/>
            </a:pPr>
            <a:r>
              <a:t/>
            </a:r>
            <a:endParaRPr sz="2100">
              <a:latin typeface="Helvetica Neue"/>
              <a:ea typeface="Helvetica Neue"/>
              <a:cs typeface="Helvetica Neue"/>
              <a:sym typeface="Helvetica Neue"/>
            </a:endParaRPr>
          </a:p>
          <a:p>
            <a:pPr indent="0" lvl="0" marL="0" rtl="0" algn="ctr">
              <a:spcBef>
                <a:spcPts val="0"/>
              </a:spcBef>
              <a:spcAft>
                <a:spcPts val="0"/>
              </a:spcAft>
              <a:buNone/>
            </a:pPr>
            <a:r>
              <a:rPr lang="en-US" sz="2100">
                <a:latin typeface="Helvetica Neue"/>
                <a:ea typeface="Helvetica Neue"/>
                <a:cs typeface="Helvetica Neue"/>
                <a:sym typeface="Helvetica Neue"/>
              </a:rPr>
              <a:t>Uplift models helps in identifying </a:t>
            </a:r>
            <a:r>
              <a:rPr b="1" lang="en-US" sz="2100">
                <a:latin typeface="Helvetica Neue"/>
                <a:ea typeface="Helvetica Neue"/>
                <a:cs typeface="Helvetica Neue"/>
                <a:sym typeface="Helvetica Neue"/>
              </a:rPr>
              <a:t>users that are more likely to take action or respond </a:t>
            </a:r>
            <a:r>
              <a:rPr b="1" lang="en-US" sz="2100">
                <a:latin typeface="Helvetica Neue"/>
                <a:ea typeface="Helvetica Neue"/>
                <a:cs typeface="Helvetica Neue"/>
                <a:sym typeface="Helvetica Neue"/>
              </a:rPr>
              <a:t>positively</a:t>
            </a:r>
            <a:r>
              <a:rPr b="1" lang="en-US" sz="2100">
                <a:latin typeface="Helvetica Neue"/>
                <a:ea typeface="Helvetica Neue"/>
                <a:cs typeface="Helvetica Neue"/>
                <a:sym typeface="Helvetica Neue"/>
              </a:rPr>
              <a:t> after treatment exposure</a:t>
            </a:r>
            <a:r>
              <a:rPr lang="en-US" sz="2100">
                <a:latin typeface="Helvetica Neue"/>
                <a:ea typeface="Helvetica Neue"/>
                <a:cs typeface="Helvetica Neue"/>
                <a:sym typeface="Helvetica Neue"/>
              </a:rPr>
              <a:t> like a marketing campaign or promotional offer</a:t>
            </a:r>
            <a:endParaRPr sz="21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c8284a0bd0_0_5"/>
          <p:cNvSpPr txBox="1"/>
          <p:nvPr>
            <p:ph type="title"/>
          </p:nvPr>
        </p:nvSpPr>
        <p:spPr>
          <a:xfrm>
            <a:off x="311700" y="35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a:ea typeface="Helvetica Neue"/>
                <a:cs typeface="Helvetica Neue"/>
                <a:sym typeface="Helvetica Neue"/>
              </a:rPr>
              <a:t>Classic Uplift Segments</a:t>
            </a:r>
            <a:endParaRPr>
              <a:latin typeface="Helvetica Neue"/>
              <a:ea typeface="Helvetica Neue"/>
              <a:cs typeface="Helvetica Neue"/>
              <a:sym typeface="Helvetica Neue"/>
            </a:endParaRPr>
          </a:p>
        </p:txBody>
      </p:sp>
      <p:sp>
        <p:nvSpPr>
          <p:cNvPr id="87" name="Google Shape;87;g1c8284a0bd0_0_5"/>
          <p:cNvSpPr txBox="1"/>
          <p:nvPr>
            <p:ph idx="1" type="body"/>
          </p:nvPr>
        </p:nvSpPr>
        <p:spPr>
          <a:xfrm>
            <a:off x="311700" y="123820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500">
              <a:solidFill>
                <a:srgbClr val="000000"/>
              </a:solidFill>
            </a:endParaRPr>
          </a:p>
        </p:txBody>
      </p:sp>
      <p:cxnSp>
        <p:nvCxnSpPr>
          <p:cNvPr id="88" name="Google Shape;88;g1c8284a0bd0_0_5"/>
          <p:cNvCxnSpPr>
            <a:stCxn id="87" idx="0"/>
            <a:endCxn id="87" idx="2"/>
          </p:cNvCxnSpPr>
          <p:nvPr/>
        </p:nvCxnSpPr>
        <p:spPr>
          <a:xfrm>
            <a:off x="4572000" y="1238200"/>
            <a:ext cx="0" cy="34164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g1c8284a0bd0_0_5"/>
          <p:cNvCxnSpPr>
            <a:stCxn id="87" idx="1"/>
            <a:endCxn id="87" idx="3"/>
          </p:cNvCxnSpPr>
          <p:nvPr/>
        </p:nvCxnSpPr>
        <p:spPr>
          <a:xfrm>
            <a:off x="311700" y="2946400"/>
            <a:ext cx="8520600" cy="0"/>
          </a:xfrm>
          <a:prstGeom prst="straightConnector1">
            <a:avLst/>
          </a:prstGeom>
          <a:noFill/>
          <a:ln cap="flat" cmpd="sng" w="9525">
            <a:solidFill>
              <a:schemeClr val="dk2"/>
            </a:solidFill>
            <a:prstDash val="solid"/>
            <a:round/>
            <a:headEnd len="med" w="med" type="none"/>
            <a:tailEnd len="med" w="med" type="none"/>
          </a:ln>
        </p:spPr>
      </p:cxnSp>
      <p:sp>
        <p:nvSpPr>
          <p:cNvPr id="90" name="Google Shape;90;g1c8284a0bd0_0_5"/>
          <p:cNvSpPr txBox="1"/>
          <p:nvPr/>
        </p:nvSpPr>
        <p:spPr>
          <a:xfrm>
            <a:off x="4572000" y="1238200"/>
            <a:ext cx="23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Sure things </a:t>
            </a:r>
            <a:endParaRPr>
              <a:latin typeface="Helvetica Neue"/>
              <a:ea typeface="Helvetica Neue"/>
              <a:cs typeface="Helvetica Neue"/>
              <a:sym typeface="Helvetica Neue"/>
            </a:endParaRPr>
          </a:p>
        </p:txBody>
      </p:sp>
      <p:sp>
        <p:nvSpPr>
          <p:cNvPr id="91" name="Google Shape;91;g1c8284a0bd0_0_5"/>
          <p:cNvSpPr txBox="1"/>
          <p:nvPr/>
        </p:nvSpPr>
        <p:spPr>
          <a:xfrm>
            <a:off x="311700" y="2860675"/>
            <a:ext cx="23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Sleeping Dogs</a:t>
            </a:r>
            <a:r>
              <a:rPr lang="en-US">
                <a:latin typeface="Helvetica Neue"/>
                <a:ea typeface="Helvetica Neue"/>
                <a:cs typeface="Helvetica Neue"/>
                <a:sym typeface="Helvetica Neue"/>
              </a:rPr>
              <a:t> </a:t>
            </a:r>
            <a:endParaRPr>
              <a:latin typeface="Helvetica Neue"/>
              <a:ea typeface="Helvetica Neue"/>
              <a:cs typeface="Helvetica Neue"/>
              <a:sym typeface="Helvetica Neue"/>
            </a:endParaRPr>
          </a:p>
        </p:txBody>
      </p:sp>
      <p:sp>
        <p:nvSpPr>
          <p:cNvPr id="92" name="Google Shape;92;g1c8284a0bd0_0_5"/>
          <p:cNvSpPr txBox="1"/>
          <p:nvPr/>
        </p:nvSpPr>
        <p:spPr>
          <a:xfrm>
            <a:off x="4572000" y="2860675"/>
            <a:ext cx="23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Lost Causes </a:t>
            </a:r>
            <a:endParaRPr>
              <a:latin typeface="Helvetica Neue"/>
              <a:ea typeface="Helvetica Neue"/>
              <a:cs typeface="Helvetica Neue"/>
              <a:sym typeface="Helvetica Neue"/>
            </a:endParaRPr>
          </a:p>
        </p:txBody>
      </p:sp>
      <p:pic>
        <p:nvPicPr>
          <p:cNvPr id="93" name="Google Shape;93;g1c8284a0bd0_0_5"/>
          <p:cNvPicPr preferRelativeResize="0"/>
          <p:nvPr/>
        </p:nvPicPr>
        <p:blipFill>
          <a:blip r:embed="rId3">
            <a:alphaModFix/>
          </a:blip>
          <a:stretch>
            <a:fillRect/>
          </a:stretch>
        </p:blipFill>
        <p:spPr>
          <a:xfrm>
            <a:off x="1763325" y="1483850"/>
            <a:ext cx="937875" cy="937875"/>
          </a:xfrm>
          <a:prstGeom prst="rect">
            <a:avLst/>
          </a:prstGeom>
          <a:noFill/>
          <a:ln>
            <a:noFill/>
          </a:ln>
        </p:spPr>
      </p:pic>
      <p:pic>
        <p:nvPicPr>
          <p:cNvPr id="94" name="Google Shape;94;g1c8284a0bd0_0_5"/>
          <p:cNvPicPr preferRelativeResize="0"/>
          <p:nvPr/>
        </p:nvPicPr>
        <p:blipFill>
          <a:blip r:embed="rId4">
            <a:alphaModFix/>
          </a:blip>
          <a:stretch>
            <a:fillRect/>
          </a:stretch>
        </p:blipFill>
        <p:spPr>
          <a:xfrm>
            <a:off x="5944775" y="1483850"/>
            <a:ext cx="937875" cy="937875"/>
          </a:xfrm>
          <a:prstGeom prst="rect">
            <a:avLst/>
          </a:prstGeom>
          <a:noFill/>
          <a:ln>
            <a:noFill/>
          </a:ln>
        </p:spPr>
      </p:pic>
      <p:pic>
        <p:nvPicPr>
          <p:cNvPr id="95" name="Google Shape;95;g1c8284a0bd0_0_5"/>
          <p:cNvPicPr preferRelativeResize="0"/>
          <p:nvPr/>
        </p:nvPicPr>
        <p:blipFill>
          <a:blip r:embed="rId5">
            <a:alphaModFix/>
          </a:blip>
          <a:stretch>
            <a:fillRect/>
          </a:stretch>
        </p:blipFill>
        <p:spPr>
          <a:xfrm>
            <a:off x="5944775" y="3364725"/>
            <a:ext cx="937875" cy="937875"/>
          </a:xfrm>
          <a:prstGeom prst="rect">
            <a:avLst/>
          </a:prstGeom>
          <a:noFill/>
          <a:ln>
            <a:noFill/>
          </a:ln>
        </p:spPr>
      </p:pic>
      <p:pic>
        <p:nvPicPr>
          <p:cNvPr id="96" name="Google Shape;96;g1c8284a0bd0_0_5"/>
          <p:cNvPicPr preferRelativeResize="0"/>
          <p:nvPr/>
        </p:nvPicPr>
        <p:blipFill>
          <a:blip r:embed="rId6">
            <a:alphaModFix/>
          </a:blip>
          <a:stretch>
            <a:fillRect/>
          </a:stretch>
        </p:blipFill>
        <p:spPr>
          <a:xfrm>
            <a:off x="1834750" y="3413725"/>
            <a:ext cx="937875" cy="937875"/>
          </a:xfrm>
          <a:prstGeom prst="rect">
            <a:avLst/>
          </a:prstGeom>
          <a:noFill/>
          <a:ln>
            <a:noFill/>
          </a:ln>
        </p:spPr>
      </p:pic>
      <p:sp>
        <p:nvSpPr>
          <p:cNvPr id="97" name="Google Shape;97;g1c8284a0bd0_0_5"/>
          <p:cNvSpPr txBox="1"/>
          <p:nvPr/>
        </p:nvSpPr>
        <p:spPr>
          <a:xfrm>
            <a:off x="311700" y="2593175"/>
            <a:ext cx="264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
                <a:latin typeface="Helvetica Neue"/>
                <a:ea typeface="Helvetica Neue"/>
                <a:cs typeface="Helvetica Neue"/>
                <a:sym typeface="Helvetica Neue"/>
              </a:rPr>
              <a:t>Jane</a:t>
            </a:r>
            <a:r>
              <a:rPr lang="en-US" sz="1000">
                <a:latin typeface="Helvetica Neue"/>
                <a:ea typeface="Helvetica Neue"/>
                <a:cs typeface="Helvetica Neue"/>
                <a:sym typeface="Helvetica Neue"/>
              </a:rPr>
              <a:t> will take action if treated</a:t>
            </a:r>
            <a:endParaRPr sz="1000">
              <a:latin typeface="Helvetica Neue"/>
              <a:ea typeface="Helvetica Neue"/>
              <a:cs typeface="Helvetica Neue"/>
              <a:sym typeface="Helvetica Neue"/>
            </a:endParaRPr>
          </a:p>
        </p:txBody>
      </p:sp>
      <p:sp>
        <p:nvSpPr>
          <p:cNvPr id="98" name="Google Shape;98;g1c8284a0bd0_0_5"/>
          <p:cNvSpPr txBox="1"/>
          <p:nvPr/>
        </p:nvSpPr>
        <p:spPr>
          <a:xfrm>
            <a:off x="4642250" y="2593175"/>
            <a:ext cx="264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
                <a:latin typeface="Helvetica Neue"/>
                <a:ea typeface="Helvetica Neue"/>
                <a:cs typeface="Helvetica Neue"/>
                <a:sym typeface="Helvetica Neue"/>
              </a:rPr>
              <a:t>Lily</a:t>
            </a:r>
            <a:r>
              <a:rPr lang="en-US" sz="1000">
                <a:latin typeface="Helvetica Neue"/>
                <a:ea typeface="Helvetica Neue"/>
                <a:cs typeface="Helvetica Neue"/>
                <a:sym typeface="Helvetica Neue"/>
              </a:rPr>
              <a:t> will </a:t>
            </a:r>
            <a:r>
              <a:rPr lang="en-US" sz="1000">
                <a:latin typeface="Helvetica Neue"/>
                <a:ea typeface="Helvetica Neue"/>
                <a:cs typeface="Helvetica Neue"/>
                <a:sym typeface="Helvetica Neue"/>
              </a:rPr>
              <a:t>always</a:t>
            </a:r>
            <a:r>
              <a:rPr lang="en-US" sz="1000">
                <a:latin typeface="Helvetica Neue"/>
                <a:ea typeface="Helvetica Neue"/>
                <a:cs typeface="Helvetica Neue"/>
                <a:sym typeface="Helvetica Neue"/>
              </a:rPr>
              <a:t> take action</a:t>
            </a:r>
            <a:endParaRPr sz="1000">
              <a:latin typeface="Helvetica Neue"/>
              <a:ea typeface="Helvetica Neue"/>
              <a:cs typeface="Helvetica Neue"/>
              <a:sym typeface="Helvetica Neue"/>
            </a:endParaRPr>
          </a:p>
        </p:txBody>
      </p:sp>
      <p:sp>
        <p:nvSpPr>
          <p:cNvPr id="99" name="Google Shape;99;g1c8284a0bd0_0_5"/>
          <p:cNvSpPr txBox="1"/>
          <p:nvPr/>
        </p:nvSpPr>
        <p:spPr>
          <a:xfrm>
            <a:off x="311700" y="4340125"/>
            <a:ext cx="343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Helvetica Neue"/>
                <a:ea typeface="Helvetica Neue"/>
                <a:cs typeface="Helvetica Neue"/>
                <a:sym typeface="Helvetica Neue"/>
              </a:rPr>
              <a:t>Treating </a:t>
            </a:r>
            <a:r>
              <a:rPr b="1" lang="en-US" sz="1000">
                <a:latin typeface="Helvetica Neue"/>
                <a:ea typeface="Helvetica Neue"/>
                <a:cs typeface="Helvetica Neue"/>
                <a:sym typeface="Helvetica Neue"/>
              </a:rPr>
              <a:t>James</a:t>
            </a:r>
            <a:r>
              <a:rPr lang="en-US" sz="1000">
                <a:latin typeface="Helvetica Neue"/>
                <a:ea typeface="Helvetica Neue"/>
                <a:cs typeface="Helvetica Neue"/>
                <a:sym typeface="Helvetica Neue"/>
              </a:rPr>
              <a:t> will cause adverse effects </a:t>
            </a:r>
            <a:endParaRPr sz="1000">
              <a:latin typeface="Helvetica Neue"/>
              <a:ea typeface="Helvetica Neue"/>
              <a:cs typeface="Helvetica Neue"/>
              <a:sym typeface="Helvetica Neue"/>
            </a:endParaRPr>
          </a:p>
        </p:txBody>
      </p:sp>
      <p:sp>
        <p:nvSpPr>
          <p:cNvPr id="100" name="Google Shape;100;g1c8284a0bd0_0_5"/>
          <p:cNvSpPr txBox="1"/>
          <p:nvPr/>
        </p:nvSpPr>
        <p:spPr>
          <a:xfrm>
            <a:off x="4572000" y="4340125"/>
            <a:ext cx="264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
                <a:latin typeface="Helvetica Neue"/>
                <a:ea typeface="Helvetica Neue"/>
                <a:cs typeface="Helvetica Neue"/>
                <a:sym typeface="Helvetica Neue"/>
              </a:rPr>
              <a:t>Stan </a:t>
            </a:r>
            <a:r>
              <a:rPr lang="en-US" sz="1000">
                <a:latin typeface="Helvetica Neue"/>
                <a:ea typeface="Helvetica Neue"/>
                <a:cs typeface="Helvetica Neue"/>
                <a:sym typeface="Helvetica Neue"/>
              </a:rPr>
              <a:t>will never take action </a:t>
            </a:r>
            <a:endParaRPr sz="1000">
              <a:latin typeface="Helvetica Neue"/>
              <a:ea typeface="Helvetica Neue"/>
              <a:cs typeface="Helvetica Neue"/>
              <a:sym typeface="Helvetica Neue"/>
            </a:endParaRPr>
          </a:p>
        </p:txBody>
      </p:sp>
      <p:sp>
        <p:nvSpPr>
          <p:cNvPr id="101" name="Google Shape;101;g1c8284a0bd0_0_5"/>
          <p:cNvSpPr txBox="1"/>
          <p:nvPr/>
        </p:nvSpPr>
        <p:spPr>
          <a:xfrm>
            <a:off x="311700" y="1238200"/>
            <a:ext cx="23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Persuadables</a:t>
            </a:r>
            <a:endParaRPr>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c8284a0bd0_0_24"/>
          <p:cNvSpPr txBox="1"/>
          <p:nvPr>
            <p:ph type="title"/>
          </p:nvPr>
        </p:nvSpPr>
        <p:spPr>
          <a:xfrm>
            <a:off x="311700" y="35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Helvetica Neue"/>
                <a:ea typeface="Helvetica Neue"/>
                <a:cs typeface="Helvetica Neue"/>
                <a:sym typeface="Helvetica Neue"/>
              </a:rPr>
              <a:t>Classic Uplift Segments</a:t>
            </a:r>
            <a:endParaRPr>
              <a:latin typeface="Helvetica Neue"/>
              <a:ea typeface="Helvetica Neue"/>
              <a:cs typeface="Helvetica Neue"/>
              <a:sym typeface="Helvetica Neue"/>
            </a:endParaRPr>
          </a:p>
        </p:txBody>
      </p:sp>
      <p:sp>
        <p:nvSpPr>
          <p:cNvPr id="107" name="Google Shape;107;g1c8284a0bd0_0_24"/>
          <p:cNvSpPr txBox="1"/>
          <p:nvPr>
            <p:ph idx="1" type="body"/>
          </p:nvPr>
        </p:nvSpPr>
        <p:spPr>
          <a:xfrm>
            <a:off x="311700" y="1238200"/>
            <a:ext cx="8520600" cy="3416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500">
              <a:solidFill>
                <a:srgbClr val="000000"/>
              </a:solidFill>
            </a:endParaRPr>
          </a:p>
        </p:txBody>
      </p:sp>
      <p:cxnSp>
        <p:nvCxnSpPr>
          <p:cNvPr id="108" name="Google Shape;108;g1c8284a0bd0_0_24"/>
          <p:cNvCxnSpPr>
            <a:stCxn id="107" idx="0"/>
            <a:endCxn id="107" idx="2"/>
          </p:cNvCxnSpPr>
          <p:nvPr/>
        </p:nvCxnSpPr>
        <p:spPr>
          <a:xfrm>
            <a:off x="4572000" y="1238200"/>
            <a:ext cx="0" cy="34164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g1c8284a0bd0_0_24"/>
          <p:cNvCxnSpPr>
            <a:stCxn id="107" idx="1"/>
            <a:endCxn id="107" idx="3"/>
          </p:cNvCxnSpPr>
          <p:nvPr/>
        </p:nvCxnSpPr>
        <p:spPr>
          <a:xfrm>
            <a:off x="311700" y="2946400"/>
            <a:ext cx="8520600" cy="0"/>
          </a:xfrm>
          <a:prstGeom prst="straightConnector1">
            <a:avLst/>
          </a:prstGeom>
          <a:noFill/>
          <a:ln cap="flat" cmpd="sng" w="9525">
            <a:solidFill>
              <a:schemeClr val="dk2"/>
            </a:solidFill>
            <a:prstDash val="solid"/>
            <a:round/>
            <a:headEnd len="med" w="med" type="none"/>
            <a:tailEnd len="med" w="med" type="none"/>
          </a:ln>
        </p:spPr>
      </p:cxnSp>
      <p:sp>
        <p:nvSpPr>
          <p:cNvPr id="110" name="Google Shape;110;g1c8284a0bd0_0_24"/>
          <p:cNvSpPr txBox="1"/>
          <p:nvPr/>
        </p:nvSpPr>
        <p:spPr>
          <a:xfrm>
            <a:off x="4572000" y="1238200"/>
            <a:ext cx="23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Sure things </a:t>
            </a:r>
            <a:endParaRPr>
              <a:latin typeface="Helvetica Neue"/>
              <a:ea typeface="Helvetica Neue"/>
              <a:cs typeface="Helvetica Neue"/>
              <a:sym typeface="Helvetica Neue"/>
            </a:endParaRPr>
          </a:p>
        </p:txBody>
      </p:sp>
      <p:sp>
        <p:nvSpPr>
          <p:cNvPr id="111" name="Google Shape;111;g1c8284a0bd0_0_24"/>
          <p:cNvSpPr txBox="1"/>
          <p:nvPr/>
        </p:nvSpPr>
        <p:spPr>
          <a:xfrm>
            <a:off x="311700" y="2860675"/>
            <a:ext cx="23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Sleeping Dogs</a:t>
            </a:r>
            <a:r>
              <a:rPr lang="en-US">
                <a:latin typeface="Proxima Nova"/>
                <a:ea typeface="Proxima Nova"/>
                <a:cs typeface="Proxima Nova"/>
                <a:sym typeface="Proxima Nova"/>
              </a:rPr>
              <a:t> </a:t>
            </a:r>
            <a:endParaRPr>
              <a:latin typeface="Proxima Nova"/>
              <a:ea typeface="Proxima Nova"/>
              <a:cs typeface="Proxima Nova"/>
              <a:sym typeface="Proxima Nova"/>
            </a:endParaRPr>
          </a:p>
        </p:txBody>
      </p:sp>
      <p:sp>
        <p:nvSpPr>
          <p:cNvPr id="112" name="Google Shape;112;g1c8284a0bd0_0_24"/>
          <p:cNvSpPr txBox="1"/>
          <p:nvPr/>
        </p:nvSpPr>
        <p:spPr>
          <a:xfrm>
            <a:off x="4572000" y="2860675"/>
            <a:ext cx="23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Lost Causes </a:t>
            </a:r>
            <a:endParaRPr>
              <a:latin typeface="Helvetica Neue"/>
              <a:ea typeface="Helvetica Neue"/>
              <a:cs typeface="Helvetica Neue"/>
              <a:sym typeface="Helvetica Neue"/>
            </a:endParaRPr>
          </a:p>
        </p:txBody>
      </p:sp>
      <p:pic>
        <p:nvPicPr>
          <p:cNvPr id="113" name="Google Shape;113;g1c8284a0bd0_0_24"/>
          <p:cNvPicPr preferRelativeResize="0"/>
          <p:nvPr/>
        </p:nvPicPr>
        <p:blipFill>
          <a:blip r:embed="rId3">
            <a:alphaModFix/>
          </a:blip>
          <a:stretch>
            <a:fillRect/>
          </a:stretch>
        </p:blipFill>
        <p:spPr>
          <a:xfrm>
            <a:off x="1763325" y="1483850"/>
            <a:ext cx="937875" cy="937875"/>
          </a:xfrm>
          <a:prstGeom prst="rect">
            <a:avLst/>
          </a:prstGeom>
          <a:noFill/>
          <a:ln>
            <a:noFill/>
          </a:ln>
        </p:spPr>
      </p:pic>
      <p:pic>
        <p:nvPicPr>
          <p:cNvPr id="114" name="Google Shape;114;g1c8284a0bd0_0_24"/>
          <p:cNvPicPr preferRelativeResize="0"/>
          <p:nvPr/>
        </p:nvPicPr>
        <p:blipFill>
          <a:blip r:embed="rId4">
            <a:alphaModFix/>
          </a:blip>
          <a:stretch>
            <a:fillRect/>
          </a:stretch>
        </p:blipFill>
        <p:spPr>
          <a:xfrm>
            <a:off x="5944775" y="1483850"/>
            <a:ext cx="937875" cy="937875"/>
          </a:xfrm>
          <a:prstGeom prst="rect">
            <a:avLst/>
          </a:prstGeom>
          <a:noFill/>
          <a:ln>
            <a:noFill/>
          </a:ln>
        </p:spPr>
      </p:pic>
      <p:pic>
        <p:nvPicPr>
          <p:cNvPr id="115" name="Google Shape;115;g1c8284a0bd0_0_24"/>
          <p:cNvPicPr preferRelativeResize="0"/>
          <p:nvPr/>
        </p:nvPicPr>
        <p:blipFill>
          <a:blip r:embed="rId5">
            <a:alphaModFix/>
          </a:blip>
          <a:stretch>
            <a:fillRect/>
          </a:stretch>
        </p:blipFill>
        <p:spPr>
          <a:xfrm>
            <a:off x="5944775" y="3364725"/>
            <a:ext cx="937875" cy="937875"/>
          </a:xfrm>
          <a:prstGeom prst="rect">
            <a:avLst/>
          </a:prstGeom>
          <a:noFill/>
          <a:ln>
            <a:noFill/>
          </a:ln>
        </p:spPr>
      </p:pic>
      <p:pic>
        <p:nvPicPr>
          <p:cNvPr id="116" name="Google Shape;116;g1c8284a0bd0_0_24"/>
          <p:cNvPicPr preferRelativeResize="0"/>
          <p:nvPr/>
        </p:nvPicPr>
        <p:blipFill>
          <a:blip r:embed="rId6">
            <a:alphaModFix/>
          </a:blip>
          <a:stretch>
            <a:fillRect/>
          </a:stretch>
        </p:blipFill>
        <p:spPr>
          <a:xfrm>
            <a:off x="1834750" y="3413725"/>
            <a:ext cx="937875" cy="937875"/>
          </a:xfrm>
          <a:prstGeom prst="rect">
            <a:avLst/>
          </a:prstGeom>
          <a:noFill/>
          <a:ln>
            <a:noFill/>
          </a:ln>
        </p:spPr>
      </p:pic>
      <p:sp>
        <p:nvSpPr>
          <p:cNvPr id="117" name="Google Shape;117;g1c8284a0bd0_0_24"/>
          <p:cNvSpPr txBox="1"/>
          <p:nvPr/>
        </p:nvSpPr>
        <p:spPr>
          <a:xfrm>
            <a:off x="311700" y="2593175"/>
            <a:ext cx="264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
                <a:latin typeface="Proxima Nova"/>
                <a:ea typeface="Proxima Nova"/>
                <a:cs typeface="Proxima Nova"/>
                <a:sym typeface="Proxima Nova"/>
              </a:rPr>
              <a:t>Jane </a:t>
            </a:r>
            <a:r>
              <a:rPr lang="en-US" sz="1000">
                <a:latin typeface="Proxima Nova"/>
                <a:ea typeface="Proxima Nova"/>
                <a:cs typeface="Proxima Nova"/>
                <a:sym typeface="Proxima Nova"/>
              </a:rPr>
              <a:t>will take action if treated</a:t>
            </a:r>
            <a:endParaRPr sz="1000">
              <a:latin typeface="Proxima Nova"/>
              <a:ea typeface="Proxima Nova"/>
              <a:cs typeface="Proxima Nova"/>
              <a:sym typeface="Proxima Nova"/>
            </a:endParaRPr>
          </a:p>
        </p:txBody>
      </p:sp>
      <p:sp>
        <p:nvSpPr>
          <p:cNvPr id="118" name="Google Shape;118;g1c8284a0bd0_0_24"/>
          <p:cNvSpPr txBox="1"/>
          <p:nvPr/>
        </p:nvSpPr>
        <p:spPr>
          <a:xfrm>
            <a:off x="4642250" y="2593175"/>
            <a:ext cx="264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Helvetica Neue"/>
                <a:ea typeface="Helvetica Neue"/>
                <a:cs typeface="Helvetica Neue"/>
                <a:sym typeface="Helvetica Neue"/>
              </a:rPr>
              <a:t>Lily will always take action</a:t>
            </a:r>
            <a:endParaRPr sz="1000">
              <a:latin typeface="Helvetica Neue"/>
              <a:ea typeface="Helvetica Neue"/>
              <a:cs typeface="Helvetica Neue"/>
              <a:sym typeface="Helvetica Neue"/>
            </a:endParaRPr>
          </a:p>
        </p:txBody>
      </p:sp>
      <p:sp>
        <p:nvSpPr>
          <p:cNvPr id="119" name="Google Shape;119;g1c8284a0bd0_0_24"/>
          <p:cNvSpPr txBox="1"/>
          <p:nvPr/>
        </p:nvSpPr>
        <p:spPr>
          <a:xfrm>
            <a:off x="311700" y="4340125"/>
            <a:ext cx="343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Proxima Nova"/>
                <a:ea typeface="Proxima Nova"/>
                <a:cs typeface="Proxima Nova"/>
                <a:sym typeface="Proxima Nova"/>
              </a:rPr>
              <a:t>Treating </a:t>
            </a:r>
            <a:r>
              <a:rPr b="1" lang="en-US" sz="1000">
                <a:latin typeface="Proxima Nova"/>
                <a:ea typeface="Proxima Nova"/>
                <a:cs typeface="Proxima Nova"/>
                <a:sym typeface="Proxima Nova"/>
              </a:rPr>
              <a:t>James </a:t>
            </a:r>
            <a:r>
              <a:rPr lang="en-US" sz="1000">
                <a:latin typeface="Proxima Nova"/>
                <a:ea typeface="Proxima Nova"/>
                <a:cs typeface="Proxima Nova"/>
                <a:sym typeface="Proxima Nova"/>
              </a:rPr>
              <a:t>will cause adverse effects </a:t>
            </a:r>
            <a:endParaRPr sz="1000">
              <a:latin typeface="Proxima Nova"/>
              <a:ea typeface="Proxima Nova"/>
              <a:cs typeface="Proxima Nova"/>
              <a:sym typeface="Proxima Nova"/>
            </a:endParaRPr>
          </a:p>
        </p:txBody>
      </p:sp>
      <p:sp>
        <p:nvSpPr>
          <p:cNvPr id="120" name="Google Shape;120;g1c8284a0bd0_0_24"/>
          <p:cNvSpPr txBox="1"/>
          <p:nvPr/>
        </p:nvSpPr>
        <p:spPr>
          <a:xfrm>
            <a:off x="4572000" y="4340125"/>
            <a:ext cx="264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Helvetica Neue"/>
                <a:ea typeface="Helvetica Neue"/>
                <a:cs typeface="Helvetica Neue"/>
                <a:sym typeface="Helvetica Neue"/>
              </a:rPr>
              <a:t>Stan will never take action </a:t>
            </a:r>
            <a:endParaRPr sz="1000">
              <a:latin typeface="Helvetica Neue"/>
              <a:ea typeface="Helvetica Neue"/>
              <a:cs typeface="Helvetica Neue"/>
              <a:sym typeface="Helvetica Neue"/>
            </a:endParaRPr>
          </a:p>
        </p:txBody>
      </p:sp>
      <p:sp>
        <p:nvSpPr>
          <p:cNvPr id="121" name="Google Shape;121;g1c8284a0bd0_0_24"/>
          <p:cNvSpPr/>
          <p:nvPr/>
        </p:nvSpPr>
        <p:spPr>
          <a:xfrm>
            <a:off x="1075775" y="1238200"/>
            <a:ext cx="2297100" cy="1585500"/>
          </a:xfrm>
          <a:prstGeom prst="ellipse">
            <a:avLst/>
          </a:prstGeom>
          <a:noFill/>
          <a:ln cap="flat" cmpd="sng" w="9525">
            <a:solidFill>
              <a:srgbClr val="00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1c8284a0bd0_0_24"/>
          <p:cNvSpPr txBox="1"/>
          <p:nvPr/>
        </p:nvSpPr>
        <p:spPr>
          <a:xfrm>
            <a:off x="311700" y="1238200"/>
            <a:ext cx="23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Persuadables</a:t>
            </a:r>
            <a:endParaRPr>
              <a:latin typeface="Helvetica Neue"/>
              <a:ea typeface="Helvetica Neue"/>
              <a:cs typeface="Helvetica Neue"/>
              <a:sym typeface="Helvetica Neue"/>
            </a:endParaRPr>
          </a:p>
        </p:txBody>
      </p:sp>
      <p:sp>
        <p:nvSpPr>
          <p:cNvPr id="123" name="Google Shape;123;g1c8284a0bd0_0_24"/>
          <p:cNvSpPr txBox="1"/>
          <p:nvPr/>
        </p:nvSpPr>
        <p:spPr>
          <a:xfrm>
            <a:off x="1535200" y="2364513"/>
            <a:ext cx="1759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00">
                <a:latin typeface="Proxima Nova"/>
                <a:ea typeface="Proxima Nova"/>
                <a:cs typeface="Proxima Nova"/>
                <a:sym typeface="Proxima Nova"/>
              </a:rPr>
              <a:t>The goal is to find “Jane”</a:t>
            </a:r>
            <a:endParaRPr b="1" sz="900">
              <a:latin typeface="Proxima Nova"/>
              <a:ea typeface="Proxima Nova"/>
              <a:cs typeface="Proxima Nova"/>
              <a:sym typeface="Proxima Nova"/>
            </a:endParaRPr>
          </a:p>
        </p:txBody>
      </p:sp>
      <p:sp>
        <p:nvSpPr>
          <p:cNvPr id="124" name="Google Shape;124;g1c8284a0bd0_0_24"/>
          <p:cNvSpPr/>
          <p:nvPr/>
        </p:nvSpPr>
        <p:spPr>
          <a:xfrm rot="2159440">
            <a:off x="2914466" y="494769"/>
            <a:ext cx="2651052" cy="4535510"/>
          </a:xfrm>
          <a:prstGeom prst="parallelogram">
            <a:avLst>
              <a:gd fmla="val 25000" name="adj"/>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1c8284a0bd0_0_24"/>
          <p:cNvSpPr txBox="1"/>
          <p:nvPr/>
        </p:nvSpPr>
        <p:spPr>
          <a:xfrm>
            <a:off x="2701200" y="3314025"/>
            <a:ext cx="264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800">
                <a:latin typeface="Helvetica Neue"/>
                <a:ea typeface="Helvetica Neue"/>
                <a:cs typeface="Helvetica Neue"/>
                <a:sym typeface="Helvetica Neue"/>
              </a:rPr>
              <a:t>Exempt</a:t>
            </a:r>
            <a:r>
              <a:rPr b="1" lang="en-US" sz="800">
                <a:latin typeface="Helvetica Neue"/>
                <a:ea typeface="Helvetica Neue"/>
                <a:cs typeface="Helvetica Neue"/>
                <a:sym typeface="Helvetica Neue"/>
              </a:rPr>
              <a:t> “Lily”, “James”, and “Stan” from treatment </a:t>
            </a:r>
            <a:endParaRPr b="1" sz="800">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c8284a0bd0_0_65"/>
          <p:cNvSpPr txBox="1"/>
          <p:nvPr>
            <p:ph type="title"/>
          </p:nvPr>
        </p:nvSpPr>
        <p:spPr>
          <a:xfrm>
            <a:off x="2648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Uplift Model</a:t>
            </a:r>
            <a:endParaRPr/>
          </a:p>
        </p:txBody>
      </p:sp>
      <p:pic>
        <p:nvPicPr>
          <p:cNvPr id="131" name="Google Shape;131;g1c8284a0bd0_0_65"/>
          <p:cNvPicPr preferRelativeResize="0"/>
          <p:nvPr/>
        </p:nvPicPr>
        <p:blipFill>
          <a:blip r:embed="rId3">
            <a:alphaModFix/>
          </a:blip>
          <a:stretch>
            <a:fillRect/>
          </a:stretch>
        </p:blipFill>
        <p:spPr>
          <a:xfrm>
            <a:off x="477675" y="572700"/>
            <a:ext cx="7900176" cy="1989050"/>
          </a:xfrm>
          <a:prstGeom prst="rect">
            <a:avLst/>
          </a:prstGeom>
          <a:noFill/>
          <a:ln>
            <a:noFill/>
          </a:ln>
        </p:spPr>
      </p:pic>
      <p:pic>
        <p:nvPicPr>
          <p:cNvPr id="132" name="Google Shape;132;g1c8284a0bd0_0_65"/>
          <p:cNvPicPr preferRelativeResize="0"/>
          <p:nvPr/>
        </p:nvPicPr>
        <p:blipFill>
          <a:blip r:embed="rId4">
            <a:alphaModFix/>
          </a:blip>
          <a:stretch>
            <a:fillRect/>
          </a:stretch>
        </p:blipFill>
        <p:spPr>
          <a:xfrm>
            <a:off x="264800" y="2426075"/>
            <a:ext cx="3918876" cy="2174225"/>
          </a:xfrm>
          <a:prstGeom prst="rect">
            <a:avLst/>
          </a:prstGeom>
          <a:noFill/>
          <a:ln>
            <a:noFill/>
          </a:ln>
        </p:spPr>
      </p:pic>
      <p:pic>
        <p:nvPicPr>
          <p:cNvPr id="133" name="Google Shape;133;g1c8284a0bd0_0_65"/>
          <p:cNvPicPr preferRelativeResize="0"/>
          <p:nvPr/>
        </p:nvPicPr>
        <p:blipFill>
          <a:blip r:embed="rId5">
            <a:alphaModFix/>
          </a:blip>
          <a:stretch>
            <a:fillRect/>
          </a:stretch>
        </p:blipFill>
        <p:spPr>
          <a:xfrm>
            <a:off x="4336075" y="2426070"/>
            <a:ext cx="4449327" cy="2227780"/>
          </a:xfrm>
          <a:prstGeom prst="rect">
            <a:avLst/>
          </a:prstGeom>
          <a:noFill/>
          <a:ln>
            <a:noFill/>
          </a:ln>
        </p:spPr>
      </p:pic>
      <p:pic>
        <p:nvPicPr>
          <p:cNvPr id="134" name="Google Shape;134;g1c8284a0bd0_0_65"/>
          <p:cNvPicPr preferRelativeResize="0"/>
          <p:nvPr/>
        </p:nvPicPr>
        <p:blipFill>
          <a:blip r:embed="rId6">
            <a:alphaModFix/>
          </a:blip>
          <a:stretch>
            <a:fillRect/>
          </a:stretch>
        </p:blipFill>
        <p:spPr>
          <a:xfrm>
            <a:off x="8112375" y="1899224"/>
            <a:ext cx="773725" cy="9513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33c1f20611_0_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Implementation</a:t>
            </a:r>
            <a:endParaRPr/>
          </a:p>
        </p:txBody>
      </p:sp>
      <p:sp>
        <p:nvSpPr>
          <p:cNvPr id="140" name="Google Shape;140;g133c1f20611_0_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Char char="●"/>
            </a:pPr>
            <a:r>
              <a:rPr lang="en-US">
                <a:solidFill>
                  <a:schemeClr val="dk1"/>
                </a:solidFill>
              </a:rPr>
              <a:t>Example features that can be used to predict conversion rate</a:t>
            </a:r>
            <a:endParaRPr>
              <a:solidFill>
                <a:schemeClr val="dk1"/>
              </a:solidFill>
            </a:endParaRPr>
          </a:p>
          <a:p>
            <a:pPr indent="-349250" lvl="0" marL="457200" rtl="0" algn="l">
              <a:lnSpc>
                <a:spcPct val="115000"/>
              </a:lnSpc>
              <a:spcBef>
                <a:spcPts val="0"/>
              </a:spcBef>
              <a:spcAft>
                <a:spcPts val="0"/>
              </a:spcAft>
              <a:buClr>
                <a:schemeClr val="dk1"/>
              </a:buClr>
              <a:buSzPts val="1900"/>
              <a:buChar char="●"/>
            </a:pPr>
            <a:r>
              <a:rPr lang="en-US">
                <a:solidFill>
                  <a:schemeClr val="dk1"/>
                </a:solidFill>
              </a:rPr>
              <a:t>Traffic sources, Device usage, User behavior, Customer segments</a:t>
            </a:r>
            <a:endParaRPr>
              <a:solidFill>
                <a:schemeClr val="dk1"/>
              </a:solidFill>
            </a:endParaRPr>
          </a:p>
          <a:p>
            <a:pPr indent="-349250" lvl="0" marL="457200" rtl="0" algn="l">
              <a:lnSpc>
                <a:spcPct val="115000"/>
              </a:lnSpc>
              <a:spcBef>
                <a:spcPts val="0"/>
              </a:spcBef>
              <a:spcAft>
                <a:spcPts val="0"/>
              </a:spcAft>
              <a:buClr>
                <a:schemeClr val="dk1"/>
              </a:buClr>
              <a:buSzPts val="1900"/>
              <a:buChar char="●"/>
            </a:pPr>
            <a:r>
              <a:rPr lang="en-US">
                <a:solidFill>
                  <a:srgbClr val="FF0000"/>
                </a:solidFill>
              </a:rPr>
              <a:t>A/B testing/ Multivariate testing</a:t>
            </a:r>
            <a:endParaRPr>
              <a:solidFill>
                <a:srgbClr val="FF0000"/>
              </a:solidFill>
            </a:endParaRPr>
          </a:p>
          <a:p>
            <a:pPr indent="-349250" lvl="0" marL="457200" rtl="0" algn="l">
              <a:lnSpc>
                <a:spcPct val="115000"/>
              </a:lnSpc>
              <a:spcBef>
                <a:spcPts val="0"/>
              </a:spcBef>
              <a:spcAft>
                <a:spcPts val="0"/>
              </a:spcAft>
              <a:buClr>
                <a:schemeClr val="dk1"/>
              </a:buClr>
              <a:buSzPts val="1900"/>
              <a:buChar char="●"/>
            </a:pPr>
            <a:r>
              <a:rPr lang="en-US">
                <a:solidFill>
                  <a:schemeClr val="dk1"/>
                </a:solidFill>
              </a:rPr>
              <a:t>Dataset provided not ideal for uplift modeling</a:t>
            </a:r>
            <a:endParaRPr>
              <a:solidFill>
                <a:schemeClr val="dk1"/>
              </a:solidFill>
            </a:endParaRPr>
          </a:p>
          <a:p>
            <a:pPr indent="-349250" lvl="0" marL="457200" rtl="0" algn="l">
              <a:lnSpc>
                <a:spcPct val="115000"/>
              </a:lnSpc>
              <a:spcBef>
                <a:spcPts val="0"/>
              </a:spcBef>
              <a:spcAft>
                <a:spcPts val="0"/>
              </a:spcAft>
              <a:buClr>
                <a:schemeClr val="dk1"/>
              </a:buClr>
              <a:buSzPts val="1900"/>
              <a:buChar char="●"/>
            </a:pPr>
            <a:r>
              <a:rPr lang="en-US">
                <a:solidFill>
                  <a:srgbClr val="FF0000"/>
                </a:solidFill>
              </a:rPr>
              <a:t>New Dataset includes an “offer” feature (Offer: BOGO, Discount)</a:t>
            </a:r>
            <a:endParaRPr>
              <a:solidFill>
                <a:srgbClr val="FF0000"/>
              </a:solidFill>
            </a:endParaRPr>
          </a:p>
          <a:p>
            <a:pPr indent="0" lvl="0" marL="45720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