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4E15"/>
    <a:srgbClr val="AA4512"/>
    <a:srgbClr val="0070C0"/>
    <a:srgbClr val="5DBAFF"/>
    <a:srgbClr val="FFDB6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0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172A1A-70A9-E8F2-0CEA-4E090F6090C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EF0F78F-0BAA-7213-53D8-60344212B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E5C38C7-A57B-63A6-25AA-B5CBAF94C583}"/>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EC2362EE-BDF0-06E8-CFDC-F1712C5F3B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2C0A61-66ED-B14B-0505-B441EF2223FF}"/>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79025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0CE8C-CF86-B16F-1AC9-EE7D0909264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F27A4E-58C4-B8E7-C005-223CC41D83C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19860B-D578-41F5-498D-DDD028CEAAB1}"/>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ABA63897-6D3E-F793-30BC-D9051FFBEF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8BB08F-3054-DA1E-0ACD-AE3A7DB61BE4}"/>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419422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03C9C72-57D6-3604-A14B-05F3C3D4938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07D103-5E52-F00F-D474-46076B32C6E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46949B-9606-72D3-9969-176FEA946977}"/>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855C131F-CA7D-053B-C238-79831F7C2F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151710-88C9-0B75-B257-0187F0EDC317}"/>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1071880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2B7E2-5CDD-CF8F-567A-241E1D4D4A5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9E0649-C0D4-D4AE-EEC1-3A7921A94D7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828EA4-A3D0-F013-3C2B-8943CF88776E}"/>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6E25153B-AF4C-0456-2FA5-6C08C462D6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E63D88A-1EA0-D6B8-9F50-CE9EA56BA41D}"/>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3327921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0F4BD-F4F5-B92E-21E0-ECA9DBCD3A7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FBCF76C-8DF2-DD08-BCDE-CA6EA6CB0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559790E-EF8C-20CA-7DE1-20B9154561CF}"/>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5BE0B146-FC20-374A-2E5D-8C63AE41A3D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57FC92-FDFF-803F-842B-461BAFB82FD4}"/>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428909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0754EE-42C5-BC2F-FEAD-D9CA876C4F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26F503A-B79E-C137-7054-4774E847E26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95605D6-441B-F30D-71D4-7F15332AEA9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FCCD7C8-1387-E531-53D1-EDA572D071DB}"/>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D24F5C33-D116-2A43-978A-D474FBC2FB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A0123CC-9F32-F176-97D8-CE4427858C5A}"/>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479614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619C46-DC2E-03AC-44D9-E141AF523C8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D77657-FCAF-AB69-0A98-2ABC746E5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30533B3-3E5A-356E-6C67-409416E0CE9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33CD1C-525E-FE78-4F98-75FF5C9A6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A5C8918-85C7-B20A-8535-07F4C57ACA1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EDDEB15-29D3-342D-6D25-8195E5673586}"/>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8" name="フッター プレースホルダー 7">
            <a:extLst>
              <a:ext uri="{FF2B5EF4-FFF2-40B4-BE49-F238E27FC236}">
                <a16:creationId xmlns:a16="http://schemas.microsoft.com/office/drawing/2014/main" id="{51F99CC2-0240-BFB6-A197-7825BB5BCD5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7710A58-AB34-A9BD-1839-7A74372B6D1A}"/>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1688120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9B5911-0D54-3DEF-D79A-CA3E600E621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B915B2C-8F8B-B25A-90BE-18FFEA5A9EC4}"/>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4" name="フッター プレースホルダー 3">
            <a:extLst>
              <a:ext uri="{FF2B5EF4-FFF2-40B4-BE49-F238E27FC236}">
                <a16:creationId xmlns:a16="http://schemas.microsoft.com/office/drawing/2014/main" id="{534B3D8E-C409-BB5B-92A1-F5C9C223EA3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6D63D65-0483-135F-24B0-A6CB5BC92B68}"/>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174104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EEE073D-6AB1-2D35-1EA9-F0FA1F83EDCE}"/>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3" name="フッター プレースホルダー 2">
            <a:extLst>
              <a:ext uri="{FF2B5EF4-FFF2-40B4-BE49-F238E27FC236}">
                <a16:creationId xmlns:a16="http://schemas.microsoft.com/office/drawing/2014/main" id="{D7B5C992-09BA-501D-A9AB-D8AE97B96BE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21D2E8F-F7C9-2CFF-18FD-F65C0CB7819D}"/>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204280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94588C-FCDF-BA8F-B4D2-BD9CC837729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01B9167-D66C-390B-2E3B-64595BD43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85F0487-A6D2-EF88-4684-61E766A04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872894-E732-66A3-5E1D-1B7A8FFB48A2}"/>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3ADB57B7-55C8-29AF-EB5B-5881039DCA9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5B65BA-421C-2891-16F7-03EB830D0DE9}"/>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41386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F496BE-5845-6575-2588-3FDD2FA8F3A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E098C77-38B0-D21E-F961-7406EEA50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9A3F2BA-44A6-B890-7973-CC5F2AADE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957FF9C-8CD3-01D2-474E-C5653923FF26}"/>
              </a:ext>
            </a:extLst>
          </p:cNvPr>
          <p:cNvSpPr>
            <a:spLocks noGrp="1"/>
          </p:cNvSpPr>
          <p:nvPr>
            <p:ph type="dt" sz="half" idx="10"/>
          </p:nvPr>
        </p:nvSpPr>
        <p:spPr/>
        <p:txBody>
          <a:bodyPr/>
          <a:lstStyle/>
          <a:p>
            <a:fld id="{25851F23-F28D-4FE7-9AAA-5A4BF42B5ADF}" type="datetimeFigureOut">
              <a:rPr kumimoji="1" lang="ja-JP" altLang="en-US" smtClean="0"/>
              <a:t>2024/5/27</a:t>
            </a:fld>
            <a:endParaRPr kumimoji="1" lang="ja-JP" altLang="en-US"/>
          </a:p>
        </p:txBody>
      </p:sp>
      <p:sp>
        <p:nvSpPr>
          <p:cNvPr id="6" name="フッター プレースホルダー 5">
            <a:extLst>
              <a:ext uri="{FF2B5EF4-FFF2-40B4-BE49-F238E27FC236}">
                <a16:creationId xmlns:a16="http://schemas.microsoft.com/office/drawing/2014/main" id="{FDACF996-9874-6E6B-231E-4F4D9C0D30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F10E07-6A72-69E2-1E85-7489283D646C}"/>
              </a:ext>
            </a:extLst>
          </p:cNvPr>
          <p:cNvSpPr>
            <a:spLocks noGrp="1"/>
          </p:cNvSpPr>
          <p:nvPr>
            <p:ph type="sldNum" sz="quarter" idx="12"/>
          </p:nvPr>
        </p:nvSpPr>
        <p:spPr/>
        <p:txBody>
          <a:body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265846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798CF16-0E59-57D8-4E31-4037316BC3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F745AEB-6656-5205-2670-A4F9444C41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1DC947-6801-ED35-8109-97D5AE5EB4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851F23-F28D-4FE7-9AAA-5A4BF42B5ADF}" type="datetimeFigureOut">
              <a:rPr kumimoji="1" lang="ja-JP" altLang="en-US" smtClean="0"/>
              <a:t>2024/5/27</a:t>
            </a:fld>
            <a:endParaRPr kumimoji="1" lang="ja-JP" altLang="en-US"/>
          </a:p>
        </p:txBody>
      </p:sp>
      <p:sp>
        <p:nvSpPr>
          <p:cNvPr id="5" name="フッター プレースホルダー 4">
            <a:extLst>
              <a:ext uri="{FF2B5EF4-FFF2-40B4-BE49-F238E27FC236}">
                <a16:creationId xmlns:a16="http://schemas.microsoft.com/office/drawing/2014/main" id="{4B371F61-8632-6DB6-E4FE-691EC8332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CE2C1AC-6715-9BC0-938C-A8E49DFDF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85A661-1F80-4529-A917-A415409F9D0E}" type="slidenum">
              <a:rPr kumimoji="1" lang="ja-JP" altLang="en-US" smtClean="0"/>
              <a:t>‹#›</a:t>
            </a:fld>
            <a:endParaRPr kumimoji="1" lang="ja-JP" altLang="en-US"/>
          </a:p>
        </p:txBody>
      </p:sp>
    </p:spTree>
    <p:extLst>
      <p:ext uri="{BB962C8B-B14F-4D97-AF65-F5344CB8AC3E}">
        <p14:creationId xmlns:p14="http://schemas.microsoft.com/office/powerpoint/2010/main" val="2973572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33FF414-7D33-00A2-F5D6-B83B9DC6FE5A}"/>
              </a:ext>
            </a:extLst>
          </p:cNvPr>
          <p:cNvSpPr txBox="1"/>
          <p:nvPr/>
        </p:nvSpPr>
        <p:spPr>
          <a:xfrm>
            <a:off x="109485" y="309037"/>
            <a:ext cx="5265993" cy="646331"/>
          </a:xfrm>
          <a:prstGeom prst="rect">
            <a:avLst/>
          </a:prstGeom>
          <a:noFill/>
        </p:spPr>
        <p:txBody>
          <a:bodyPr wrap="none" rtlCol="0">
            <a:spAutoFit/>
          </a:bodyPr>
          <a:lstStyle/>
          <a:p>
            <a:r>
              <a:rPr lang="ja-JP" altLang="en-US">
                <a:latin typeface="メイリオ" panose="020B0604030504040204" pitchFamily="50" charset="-128"/>
                <a:ea typeface="メイリオ" panose="020B0604030504040204" pitchFamily="50" charset="-128"/>
              </a:rPr>
              <a:t>テスト用の</a:t>
            </a:r>
            <a:r>
              <a:rPr lang="en-US" altLang="ja-JP">
                <a:latin typeface="メイリオ" panose="020B0604030504040204" pitchFamily="50" charset="-128"/>
                <a:ea typeface="メイリオ" panose="020B0604030504040204" pitchFamily="50" charset="-128"/>
              </a:rPr>
              <a:t>html</a:t>
            </a:r>
            <a:r>
              <a:rPr lang="ja-JP" altLang="en-US">
                <a:latin typeface="メイリオ" panose="020B0604030504040204" pitchFamily="50" charset="-128"/>
                <a:ea typeface="メイリオ" panose="020B0604030504040204" pitchFamily="50" charset="-128"/>
              </a:rPr>
              <a:t>ファイル</a:t>
            </a:r>
            <a:endParaRPr lang="en-US" altLang="ja-JP">
              <a:latin typeface="メイリオ" panose="020B0604030504040204" pitchFamily="50" charset="-128"/>
              <a:ea typeface="メイリオ" panose="020B0604030504040204" pitchFamily="50" charset="-128"/>
            </a:endParaRPr>
          </a:p>
          <a:p>
            <a:r>
              <a:rPr kumimoji="1" lang="en-US" altLang="ja-JP">
                <a:latin typeface="メイリオ" panose="020B0604030504040204" pitchFamily="50" charset="-128"/>
                <a:ea typeface="メイリオ" panose="020B0604030504040204" pitchFamily="50" charset="-128"/>
              </a:rPr>
              <a:t>ActiveCamera/test_smartphone_display.html</a:t>
            </a:r>
            <a:endParaRPr kumimoji="1" lang="ja-JP" altLang="en-US">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CE991554-C284-4C3E-B7DF-3AB667959805}"/>
              </a:ext>
            </a:extLst>
          </p:cNvPr>
          <p:cNvSpPr txBox="1"/>
          <p:nvPr/>
        </p:nvSpPr>
        <p:spPr>
          <a:xfrm>
            <a:off x="3318839" y="2883243"/>
            <a:ext cx="1334020" cy="230832"/>
          </a:xfrm>
          <a:prstGeom prst="rect">
            <a:avLst/>
          </a:prstGeom>
          <a:noFill/>
        </p:spPr>
        <p:txBody>
          <a:bodyPr wrap="none" rtlCol="0">
            <a:spAutoFit/>
          </a:bodyPr>
          <a:lstStyle/>
          <a:p>
            <a:r>
              <a:rPr kumimoji="1" lang="en-US" altLang="ja-JP" sz="900">
                <a:latin typeface="メイリオ" panose="020B0604030504040204" pitchFamily="50" charset="-128"/>
                <a:ea typeface="メイリオ" panose="020B0604030504040204" pitchFamily="50" charset="-128"/>
              </a:rPr>
              <a:t>Window.innerHeight</a:t>
            </a:r>
            <a:endParaRPr kumimoji="1" lang="ja-JP" altLang="en-US" sz="900">
              <a:latin typeface="メイリオ" panose="020B0604030504040204" pitchFamily="50" charset="-128"/>
              <a:ea typeface="メイリオ" panose="020B0604030504040204" pitchFamily="50" charset="-128"/>
            </a:endParaRPr>
          </a:p>
        </p:txBody>
      </p:sp>
      <p:pic>
        <p:nvPicPr>
          <p:cNvPr id="7" name="グラフィックス 6" descr="スマート フォン 単色塗りつぶし">
            <a:extLst>
              <a:ext uri="{FF2B5EF4-FFF2-40B4-BE49-F238E27FC236}">
                <a16:creationId xmlns:a16="http://schemas.microsoft.com/office/drawing/2014/main" id="{DB285253-2856-5139-543E-ADD39528F2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3450" y="1272790"/>
            <a:ext cx="5163179" cy="5163179"/>
          </a:xfrm>
          <a:prstGeom prst="rect">
            <a:avLst/>
          </a:prstGeom>
        </p:spPr>
      </p:pic>
      <p:sp>
        <p:nvSpPr>
          <p:cNvPr id="8" name="正方形/長方形 7">
            <a:extLst>
              <a:ext uri="{FF2B5EF4-FFF2-40B4-BE49-F238E27FC236}">
                <a16:creationId xmlns:a16="http://schemas.microsoft.com/office/drawing/2014/main" id="{9D727FD6-904B-73A9-3432-ABEEC8734E84}"/>
              </a:ext>
            </a:extLst>
          </p:cNvPr>
          <p:cNvSpPr/>
          <p:nvPr/>
        </p:nvSpPr>
        <p:spPr>
          <a:xfrm>
            <a:off x="546341" y="5291311"/>
            <a:ext cx="1941922" cy="291403"/>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7326C93-B81E-A444-6771-50670A506811}"/>
              </a:ext>
            </a:extLst>
          </p:cNvPr>
          <p:cNvSpPr/>
          <p:nvPr/>
        </p:nvSpPr>
        <p:spPr>
          <a:xfrm>
            <a:off x="552625" y="2129011"/>
            <a:ext cx="1933347" cy="291403"/>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EA8FED3-0044-A3B7-EC3B-DB6515745F0B}"/>
              </a:ext>
            </a:extLst>
          </p:cNvPr>
          <p:cNvSpPr txBox="1"/>
          <p:nvPr/>
        </p:nvSpPr>
        <p:spPr>
          <a:xfrm>
            <a:off x="3048166" y="2030871"/>
            <a:ext cx="1454244" cy="230832"/>
          </a:xfrm>
          <a:prstGeom prst="rect">
            <a:avLst/>
          </a:prstGeom>
          <a:noFill/>
        </p:spPr>
        <p:txBody>
          <a:bodyPr wrap="none" rtlCol="0">
            <a:spAutoFit/>
          </a:bodyPr>
          <a:lstStyle/>
          <a:p>
            <a:r>
              <a:rPr kumimoji="1" lang="ja-JP" altLang="en-US" sz="900">
                <a:latin typeface="メイリオ" panose="020B0604030504040204" pitchFamily="50" charset="-128"/>
                <a:ea typeface="メイリオ" panose="020B0604030504040204" pitchFamily="50" charset="-128"/>
              </a:rPr>
              <a:t>ブラウザのアドレスバー</a:t>
            </a:r>
          </a:p>
        </p:txBody>
      </p:sp>
      <p:sp>
        <p:nvSpPr>
          <p:cNvPr id="12" name="テキスト ボックス 11">
            <a:extLst>
              <a:ext uri="{FF2B5EF4-FFF2-40B4-BE49-F238E27FC236}">
                <a16:creationId xmlns:a16="http://schemas.microsoft.com/office/drawing/2014/main" id="{944D5268-23D2-2C80-1520-A907F34622E2}"/>
              </a:ext>
            </a:extLst>
          </p:cNvPr>
          <p:cNvSpPr txBox="1"/>
          <p:nvPr/>
        </p:nvSpPr>
        <p:spPr>
          <a:xfrm>
            <a:off x="3087671" y="5503382"/>
            <a:ext cx="992579" cy="230832"/>
          </a:xfrm>
          <a:prstGeom prst="rect">
            <a:avLst/>
          </a:prstGeom>
          <a:noFill/>
        </p:spPr>
        <p:txBody>
          <a:bodyPr wrap="none" rtlCol="0">
            <a:spAutoFit/>
          </a:bodyPr>
          <a:lstStyle/>
          <a:p>
            <a:r>
              <a:rPr kumimoji="1" lang="ja-JP" altLang="en-US" sz="900">
                <a:latin typeface="メイリオ" panose="020B0604030504040204" pitchFamily="50" charset="-128"/>
                <a:ea typeface="メイリオ" panose="020B0604030504040204" pitchFamily="50" charset="-128"/>
              </a:rPr>
              <a:t>ブラウザの</a:t>
            </a:r>
            <a:r>
              <a:rPr lang="ja-JP" altLang="en-US" sz="900">
                <a:latin typeface="メイリオ" panose="020B0604030504040204" pitchFamily="50" charset="-128"/>
                <a:ea typeface="メイリオ" panose="020B0604030504040204" pitchFamily="50" charset="-128"/>
              </a:rPr>
              <a:t>バー</a:t>
            </a:r>
            <a:endParaRPr kumimoji="1" lang="ja-JP" altLang="en-US" sz="90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1B778F5D-F1C9-DBE3-3CCA-69B76FA76AA2}"/>
              </a:ext>
            </a:extLst>
          </p:cNvPr>
          <p:cNvSpPr/>
          <p:nvPr/>
        </p:nvSpPr>
        <p:spPr>
          <a:xfrm>
            <a:off x="550305" y="5128540"/>
            <a:ext cx="1935668" cy="16277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A665203-5E9A-9FDA-F758-53C72A1C9159}"/>
              </a:ext>
            </a:extLst>
          </p:cNvPr>
          <p:cNvSpPr txBox="1"/>
          <p:nvPr/>
        </p:nvSpPr>
        <p:spPr>
          <a:xfrm>
            <a:off x="93241" y="6390685"/>
            <a:ext cx="992579" cy="230832"/>
          </a:xfrm>
          <a:prstGeom prst="rect">
            <a:avLst/>
          </a:prstGeom>
          <a:noFill/>
        </p:spPr>
        <p:txBody>
          <a:bodyPr wrap="none" rtlCol="0">
            <a:spAutoFit/>
          </a:bodyPr>
          <a:lstStyle/>
          <a:p>
            <a:r>
              <a:rPr kumimoji="1" lang="ja-JP" altLang="en-US" sz="900">
                <a:latin typeface="メイリオ" panose="020B0604030504040204" pitchFamily="50" charset="-128"/>
                <a:ea typeface="メイリオ" panose="020B0604030504040204" pitchFamily="50" charset="-128"/>
              </a:rPr>
              <a:t>スクロールバー</a:t>
            </a:r>
          </a:p>
        </p:txBody>
      </p:sp>
      <p:sp>
        <p:nvSpPr>
          <p:cNvPr id="15" name="正方形/長方形 14">
            <a:extLst>
              <a:ext uri="{FF2B5EF4-FFF2-40B4-BE49-F238E27FC236}">
                <a16:creationId xmlns:a16="http://schemas.microsoft.com/office/drawing/2014/main" id="{972E20FF-12D6-B200-1675-CB8DB58CCB60}"/>
              </a:ext>
            </a:extLst>
          </p:cNvPr>
          <p:cNvSpPr/>
          <p:nvPr/>
        </p:nvSpPr>
        <p:spPr>
          <a:xfrm>
            <a:off x="2299235" y="2420414"/>
            <a:ext cx="190709" cy="2870897"/>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DD55E0EC-0173-0AD3-4938-298CF04DBCE2}"/>
              </a:ext>
            </a:extLst>
          </p:cNvPr>
          <p:cNvCxnSpPr/>
          <p:nvPr/>
        </p:nvCxnSpPr>
        <p:spPr>
          <a:xfrm flipV="1">
            <a:off x="3349146" y="2420414"/>
            <a:ext cx="0" cy="2870897"/>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272E758D-E742-820F-14D0-62CB2C7A6C82}"/>
              </a:ext>
            </a:extLst>
          </p:cNvPr>
          <p:cNvCxnSpPr>
            <a:cxnSpLocks/>
          </p:cNvCxnSpPr>
          <p:nvPr/>
        </p:nvCxnSpPr>
        <p:spPr>
          <a:xfrm flipV="1">
            <a:off x="2888079" y="2420414"/>
            <a:ext cx="0" cy="2708126"/>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2" name="テキスト ボックス 21">
            <a:extLst>
              <a:ext uri="{FF2B5EF4-FFF2-40B4-BE49-F238E27FC236}">
                <a16:creationId xmlns:a16="http://schemas.microsoft.com/office/drawing/2014/main" id="{E4A2210E-0D96-3F89-9F39-DD52A15FE4BB}"/>
              </a:ext>
            </a:extLst>
          </p:cNvPr>
          <p:cNvSpPr txBox="1"/>
          <p:nvPr/>
        </p:nvSpPr>
        <p:spPr>
          <a:xfrm>
            <a:off x="2946155" y="3485047"/>
            <a:ext cx="2282997" cy="230832"/>
          </a:xfrm>
          <a:prstGeom prst="rect">
            <a:avLst/>
          </a:prstGeom>
          <a:solidFill>
            <a:schemeClr val="bg1">
              <a:alpha val="80000"/>
            </a:schemeClr>
          </a:solidFill>
        </p:spPr>
        <p:txBody>
          <a:bodyPr wrap="none" rtlCol="0">
            <a:spAutoFit/>
          </a:bodyPr>
          <a:lstStyle/>
          <a:p>
            <a:r>
              <a:rPr kumimoji="1" lang="en-US" altLang="ja-JP" sz="900">
                <a:latin typeface="メイリオ" panose="020B0604030504040204" pitchFamily="50" charset="-128"/>
                <a:ea typeface="メイリオ" panose="020B0604030504040204" pitchFamily="50" charset="-128"/>
              </a:rPr>
              <a:t>body.clientHeight(clientHeight</a:t>
            </a:r>
            <a:r>
              <a:rPr kumimoji="1" lang="ja-JP" altLang="en-US" sz="900">
                <a:latin typeface="メイリオ" panose="020B0604030504040204" pitchFamily="50" charset="-128"/>
                <a:ea typeface="メイリオ" panose="020B0604030504040204" pitchFamily="50" charset="-128"/>
              </a:rPr>
              <a:t>の特例</a:t>
            </a:r>
            <a:r>
              <a:rPr kumimoji="1" lang="en-US" altLang="ja-JP" sz="900">
                <a:latin typeface="メイリオ" panose="020B0604030504040204" pitchFamily="50" charset="-128"/>
                <a:ea typeface="メイリオ" panose="020B0604030504040204" pitchFamily="50" charset="-128"/>
              </a:rPr>
              <a:t>)</a:t>
            </a:r>
            <a:endParaRPr kumimoji="1" lang="ja-JP" altLang="en-US" sz="900">
              <a:latin typeface="メイリオ" panose="020B0604030504040204" pitchFamily="50" charset="-128"/>
              <a:ea typeface="メイリオ" panose="020B0604030504040204" pitchFamily="50" charset="-128"/>
            </a:endParaRPr>
          </a:p>
        </p:txBody>
      </p:sp>
      <p:cxnSp>
        <p:nvCxnSpPr>
          <p:cNvPr id="23" name="直線矢印コネクタ 22">
            <a:extLst>
              <a:ext uri="{FF2B5EF4-FFF2-40B4-BE49-F238E27FC236}">
                <a16:creationId xmlns:a16="http://schemas.microsoft.com/office/drawing/2014/main" id="{0C1325D3-1570-9FD4-E63C-481EF5268CF5}"/>
              </a:ext>
            </a:extLst>
          </p:cNvPr>
          <p:cNvCxnSpPr>
            <a:cxnSpLocks/>
          </p:cNvCxnSpPr>
          <p:nvPr/>
        </p:nvCxnSpPr>
        <p:spPr>
          <a:xfrm flipV="1">
            <a:off x="2053889" y="2420414"/>
            <a:ext cx="0" cy="4169963"/>
          </a:xfrm>
          <a:prstGeom prst="straightConnector1">
            <a:avLst/>
          </a:prstGeom>
          <a:ln>
            <a:solidFill>
              <a:schemeClr val="tx1"/>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テキスト ボックス 24">
            <a:extLst>
              <a:ext uri="{FF2B5EF4-FFF2-40B4-BE49-F238E27FC236}">
                <a16:creationId xmlns:a16="http://schemas.microsoft.com/office/drawing/2014/main" id="{F64FCFE1-17E5-874D-C9AD-F381504DD7F3}"/>
              </a:ext>
            </a:extLst>
          </p:cNvPr>
          <p:cNvSpPr txBox="1"/>
          <p:nvPr/>
        </p:nvSpPr>
        <p:spPr>
          <a:xfrm>
            <a:off x="2155763" y="6390685"/>
            <a:ext cx="4440639" cy="276999"/>
          </a:xfrm>
          <a:prstGeom prst="rect">
            <a:avLst/>
          </a:prstGeom>
          <a:noFill/>
        </p:spPr>
        <p:txBody>
          <a:bodyPr wrap="none" rtlCol="0">
            <a:spAutoFit/>
          </a:bodyPr>
          <a:lstStyle/>
          <a:p>
            <a:r>
              <a:rPr kumimoji="1" lang="en-US" altLang="ja-JP" sz="1200">
                <a:latin typeface="メイリオ" panose="020B0604030504040204" pitchFamily="50" charset="-128"/>
                <a:ea typeface="メイリオ" panose="020B0604030504040204" pitchFamily="50" charset="-128"/>
              </a:rPr>
              <a:t>content.clientHeight</a:t>
            </a:r>
            <a:r>
              <a:rPr kumimoji="1" lang="en-US" altLang="ja-JP" sz="900">
                <a:latin typeface="メイリオ" panose="020B0604030504040204" pitchFamily="50" charset="-128"/>
                <a:ea typeface="メイリオ" panose="020B0604030504040204" pitchFamily="50" charset="-128"/>
              </a:rPr>
              <a:t>(</a:t>
            </a:r>
            <a:r>
              <a:rPr kumimoji="1" lang="ja-JP" altLang="en-US" sz="900">
                <a:latin typeface="メイリオ" panose="020B0604030504040204" pitchFamily="50" charset="-128"/>
                <a:ea typeface="メイリオ" panose="020B0604030504040204" pitchFamily="50" charset="-128"/>
              </a:rPr>
              <a:t>スクロールバーで見えていない部分も含めたサイズ</a:t>
            </a:r>
            <a:r>
              <a:rPr kumimoji="1" lang="en-US" altLang="ja-JP" sz="900">
                <a:latin typeface="メイリオ" panose="020B0604030504040204" pitchFamily="50" charset="-128"/>
                <a:ea typeface="メイリオ" panose="020B0604030504040204" pitchFamily="50" charset="-128"/>
              </a:rPr>
              <a:t>)</a:t>
            </a:r>
            <a:endParaRPr kumimoji="1" lang="ja-JP" altLang="en-US" sz="1200">
              <a:latin typeface="メイリオ" panose="020B0604030504040204" pitchFamily="50" charset="-128"/>
              <a:ea typeface="メイリオ" panose="020B0604030504040204" pitchFamily="50" charset="-128"/>
            </a:endParaRPr>
          </a:p>
        </p:txBody>
      </p:sp>
      <p:cxnSp>
        <p:nvCxnSpPr>
          <p:cNvPr id="3" name="直線矢印コネクタ 2">
            <a:extLst>
              <a:ext uri="{FF2B5EF4-FFF2-40B4-BE49-F238E27FC236}">
                <a16:creationId xmlns:a16="http://schemas.microsoft.com/office/drawing/2014/main" id="{CBD0A1C0-A9AF-D269-890D-79E62EC91BE9}"/>
              </a:ext>
            </a:extLst>
          </p:cNvPr>
          <p:cNvCxnSpPr>
            <a:stCxn id="14" idx="0"/>
          </p:cNvCxnSpPr>
          <p:nvPr/>
        </p:nvCxnSpPr>
        <p:spPr>
          <a:xfrm flipV="1">
            <a:off x="589531" y="5209925"/>
            <a:ext cx="430577" cy="1180760"/>
          </a:xfrm>
          <a:prstGeom prst="straightConnector1">
            <a:avLst/>
          </a:prstGeom>
          <a:ln w="6350">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6" name="直線矢印コネクタ 5">
            <a:extLst>
              <a:ext uri="{FF2B5EF4-FFF2-40B4-BE49-F238E27FC236}">
                <a16:creationId xmlns:a16="http://schemas.microsoft.com/office/drawing/2014/main" id="{350C9BCA-E64C-B616-B999-66AB6378C436}"/>
              </a:ext>
            </a:extLst>
          </p:cNvPr>
          <p:cNvCxnSpPr>
            <a:cxnSpLocks/>
            <a:stCxn id="12" idx="1"/>
          </p:cNvCxnSpPr>
          <p:nvPr/>
        </p:nvCxnSpPr>
        <p:spPr>
          <a:xfrm flipH="1" flipV="1">
            <a:off x="2286768" y="5495739"/>
            <a:ext cx="800903" cy="123059"/>
          </a:xfrm>
          <a:prstGeom prst="straightConnector1">
            <a:avLst/>
          </a:prstGeom>
          <a:ln w="6350">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9" name="テキスト ボックス 18">
            <a:extLst>
              <a:ext uri="{FF2B5EF4-FFF2-40B4-BE49-F238E27FC236}">
                <a16:creationId xmlns:a16="http://schemas.microsoft.com/office/drawing/2014/main" id="{80BCB30C-C48C-3935-485B-96DC7C083B10}"/>
              </a:ext>
            </a:extLst>
          </p:cNvPr>
          <p:cNvSpPr txBox="1"/>
          <p:nvPr/>
        </p:nvSpPr>
        <p:spPr>
          <a:xfrm>
            <a:off x="5361611" y="190316"/>
            <a:ext cx="6720903" cy="6140142"/>
          </a:xfrm>
          <a:prstGeom prst="rect">
            <a:avLst/>
          </a:prstGeom>
          <a:noFill/>
        </p:spPr>
        <p:txBody>
          <a:bodyPr wrap="square" rtlCol="0">
            <a:spAutoFit/>
          </a:bodyPr>
          <a:lstStyle/>
          <a:p>
            <a:r>
              <a:rPr kumimoji="1" lang="en-US" altLang="ja-JP" sz="2000" b="1">
                <a:latin typeface="メイリオ" panose="020B0604030504040204" pitchFamily="50" charset="-128"/>
                <a:ea typeface="メイリオ" panose="020B0604030504040204" pitchFamily="50" charset="-128"/>
              </a:rPr>
              <a:t>Window.innerX</a:t>
            </a:r>
            <a:r>
              <a:rPr kumimoji="1" lang="ja-JP" altLang="en-US" sz="2000" b="1">
                <a:latin typeface="メイリオ" panose="020B0604030504040204" pitchFamily="50" charset="-128"/>
                <a:ea typeface="メイリオ" panose="020B0604030504040204" pitchFamily="50" charset="-128"/>
              </a:rPr>
              <a:t>について</a:t>
            </a:r>
            <a:endParaRPr lang="en-US" altLang="ja-JP" sz="2000" b="1">
              <a:latin typeface="メイリオ" panose="020B0604030504040204" pitchFamily="50" charset="-128"/>
              <a:ea typeface="メイリオ" panose="020B0604030504040204" pitchFamily="50" charset="-128"/>
            </a:endParaRPr>
          </a:p>
          <a:p>
            <a:endParaRPr kumimoji="1" lang="en-US" altLang="ja-JP" sz="1100">
              <a:latin typeface="メイリオ" panose="020B0604030504040204" pitchFamily="50" charset="-128"/>
              <a:ea typeface="メイリオ" panose="020B0604030504040204" pitchFamily="50" charset="-128"/>
            </a:endParaRPr>
          </a:p>
          <a:p>
            <a:r>
              <a:rPr kumimoji="1" lang="en-US" altLang="ja-JP" b="1">
                <a:latin typeface="メイリオ" panose="020B0604030504040204" pitchFamily="50" charset="-128"/>
                <a:ea typeface="メイリオ" panose="020B0604030504040204" pitchFamily="50" charset="-128"/>
              </a:rPr>
              <a:t>iPhone (safari, chrome, firefox)</a:t>
            </a:r>
          </a:p>
          <a:p>
            <a:r>
              <a:rPr kumimoji="1" lang="ja-JP" altLang="en-US" sz="1100">
                <a:latin typeface="メイリオ" panose="020B0604030504040204" pitchFamily="50" charset="-128"/>
                <a:ea typeface="メイリオ" panose="020B0604030504040204" pitchFamily="50" charset="-128"/>
              </a:rPr>
              <a:t>ブラウザの表示拡大機能によってこの数値は小さくなり、縮小によって大きくなる。</a:t>
            </a:r>
            <a:r>
              <a:rPr lang="ja-JP" altLang="en-US" sz="1100">
                <a:latin typeface="メイリオ" panose="020B0604030504040204" pitchFamily="50" charset="-128"/>
                <a:ea typeface="メイリオ" panose="020B0604030504040204" pitchFamily="50" charset="-128"/>
              </a:rPr>
              <a:t>ただこの数値が変わるタイミングは、</a:t>
            </a:r>
            <a:r>
              <a:rPr lang="en-US" altLang="ja-JP" sz="1100">
                <a:latin typeface="メイリオ" panose="020B0604030504040204" pitchFamily="50" charset="-128"/>
                <a:ea typeface="メイリオ" panose="020B0604030504040204" pitchFamily="50" charset="-128"/>
              </a:rPr>
              <a:t>html</a:t>
            </a:r>
            <a:r>
              <a:rPr lang="ja-JP" altLang="en-US" sz="1100">
                <a:latin typeface="メイリオ" panose="020B0604030504040204" pitchFamily="50" charset="-128"/>
                <a:ea typeface="メイリオ" panose="020B0604030504040204" pitchFamily="50" charset="-128"/>
              </a:rPr>
              <a:t>がすべて読み込まれた後と思われる。その理由は、</a:t>
            </a:r>
            <a:r>
              <a:rPr lang="en-US" altLang="ja-JP" sz="1100">
                <a:latin typeface="メイリオ" panose="020B0604030504040204" pitchFamily="50" charset="-128"/>
                <a:ea typeface="メイリオ" panose="020B0604030504040204" pitchFamily="50" charset="-128"/>
              </a:rPr>
              <a:t>script</a:t>
            </a:r>
            <a:r>
              <a:rPr lang="ja-JP" altLang="en-US" sz="1100">
                <a:latin typeface="メイリオ" panose="020B0604030504040204" pitchFamily="50" charset="-128"/>
                <a:ea typeface="メイリオ" panose="020B0604030504040204" pitchFamily="50" charset="-128"/>
              </a:rPr>
              <a:t>の中で</a:t>
            </a:r>
            <a:r>
              <a:rPr lang="en-US" altLang="ja-JP" sz="1100">
                <a:latin typeface="メイリオ" panose="020B0604030504040204" pitchFamily="50" charset="-128"/>
                <a:ea typeface="メイリオ" panose="020B0604030504040204" pitchFamily="50" charset="-128"/>
              </a:rPr>
              <a:t>window.innerX</a:t>
            </a:r>
            <a:r>
              <a:rPr lang="ja-JP" altLang="en-US" sz="1100">
                <a:latin typeface="メイリオ" panose="020B0604030504040204" pitchFamily="50" charset="-128"/>
                <a:ea typeface="メイリオ" panose="020B0604030504040204" pitchFamily="50" charset="-128"/>
              </a:rPr>
              <a:t>を使って</a:t>
            </a:r>
            <a:r>
              <a:rPr lang="en-US" altLang="ja-JP" sz="1100">
                <a:latin typeface="メイリオ" panose="020B0604030504040204" pitchFamily="50" charset="-128"/>
                <a:ea typeface="メイリオ" panose="020B0604030504040204" pitchFamily="50" charset="-128"/>
              </a:rPr>
              <a:t>canvas</a:t>
            </a:r>
            <a:r>
              <a:rPr lang="ja-JP" altLang="en-US" sz="1100">
                <a:latin typeface="メイリオ" panose="020B0604030504040204" pitchFamily="50" charset="-128"/>
                <a:ea typeface="メイリオ" panose="020B0604030504040204" pitchFamily="50" charset="-128"/>
              </a:rPr>
              <a:t>のサイズを決定すると拡大縮小前の数値になっているからである。またブラウザで縮小するには、</a:t>
            </a:r>
            <a:r>
              <a:rPr lang="en-US" altLang="ja-JP" sz="1100">
                <a:latin typeface="メイリオ" panose="020B0604030504040204" pitchFamily="50" charset="-128"/>
                <a:ea typeface="メイリオ" panose="020B0604030504040204" pitchFamily="50" charset="-128"/>
              </a:rPr>
              <a:t>firefox</a:t>
            </a:r>
            <a:r>
              <a:rPr lang="ja-JP" altLang="en-US" sz="1100">
                <a:latin typeface="メイリオ" panose="020B0604030504040204" pitchFamily="50" charset="-128"/>
                <a:ea typeface="メイリオ" panose="020B0604030504040204" pitchFamily="50" charset="-128"/>
              </a:rPr>
              <a:t>以外には拡大縮小していない状態のサイズを超える大きさの要素があるときにだけ機能する。</a:t>
            </a:r>
            <a:endParaRPr lang="en-US" altLang="ja-JP" sz="1100">
              <a:latin typeface="メイリオ" panose="020B0604030504040204" pitchFamily="50" charset="-128"/>
              <a:ea typeface="メイリオ" panose="020B0604030504040204" pitchFamily="50" charset="-128"/>
            </a:endParaRPr>
          </a:p>
          <a:p>
            <a:endParaRPr lang="en-US" altLang="ja-JP" sz="1100">
              <a:latin typeface="メイリオ" panose="020B0604030504040204" pitchFamily="50" charset="-128"/>
              <a:ea typeface="メイリオ" panose="020B0604030504040204" pitchFamily="50" charset="-128"/>
            </a:endParaRPr>
          </a:p>
          <a:p>
            <a:r>
              <a:rPr lang="ja-JP" altLang="en-US" sz="1100">
                <a:latin typeface="メイリオ" panose="020B0604030504040204" pitchFamily="50" charset="-128"/>
                <a:ea typeface="メイリオ" panose="020B0604030504040204" pitchFamily="50" charset="-128"/>
              </a:rPr>
              <a:t>実機</a:t>
            </a:r>
            <a:r>
              <a:rPr lang="en-US" altLang="ja-JP" sz="1100">
                <a:latin typeface="メイリオ" panose="020B0604030504040204" pitchFamily="50" charset="-128"/>
                <a:ea typeface="メイリオ" panose="020B0604030504040204" pitchFamily="50" charset="-128"/>
              </a:rPr>
              <a:t>iPhone7</a:t>
            </a:r>
          </a:p>
          <a:p>
            <a:r>
              <a:rPr lang="ja-JP" altLang="en-US" sz="1100">
                <a:latin typeface="メイリオ" panose="020B0604030504040204" pitchFamily="50" charset="-128"/>
                <a:ea typeface="メイリオ" panose="020B0604030504040204" pitchFamily="50" charset="-128"/>
              </a:rPr>
              <a:t>ブラウザの拡大縮小なし </a:t>
            </a:r>
            <a:r>
              <a:rPr lang="en-US" altLang="ja-JP" sz="1100">
                <a:latin typeface="メイリオ" panose="020B0604030504040204" pitchFamily="50" charset="-128"/>
                <a:ea typeface="メイリオ" panose="020B0604030504040204" pitchFamily="50" charset="-128"/>
              </a:rPr>
              <a:t>375,552 (</a:t>
            </a:r>
            <a:r>
              <a:rPr lang="ja-JP" altLang="en-US" sz="1100">
                <a:latin typeface="メイリオ" panose="020B0604030504040204" pitchFamily="50" charset="-128"/>
                <a:ea typeface="メイリオ" panose="020B0604030504040204" pitchFamily="50" charset="-128"/>
              </a:rPr>
              <a:t>ブラウザによって少しずつ値は異なる</a:t>
            </a:r>
            <a:r>
              <a:rPr lang="en-US" altLang="ja-JP" sz="1100">
                <a:latin typeface="メイリオ" panose="020B0604030504040204" pitchFamily="50" charset="-128"/>
                <a:ea typeface="メイリオ" panose="020B0604030504040204" pitchFamily="50" charset="-128"/>
              </a:rPr>
              <a:t>)</a:t>
            </a:r>
          </a:p>
          <a:p>
            <a:r>
              <a:rPr lang="ja-JP" altLang="en-US" sz="1100">
                <a:latin typeface="メイリオ" panose="020B0604030504040204" pitchFamily="50" charset="-128"/>
                <a:ea typeface="メイリオ" panose="020B0604030504040204" pitchFamily="50" charset="-128"/>
              </a:rPr>
              <a:t>最大の拡大の場合 </a:t>
            </a:r>
            <a:r>
              <a:rPr lang="en-US" altLang="ja-JP" sz="1100">
                <a:latin typeface="メイリオ" panose="020B0604030504040204" pitchFamily="50" charset="-128"/>
                <a:ea typeface="メイリオ" panose="020B0604030504040204" pitchFamily="50" charset="-128"/>
              </a:rPr>
              <a:t>75,110 (</a:t>
            </a:r>
            <a:r>
              <a:rPr lang="ja-JP" altLang="en-US" sz="1100">
                <a:latin typeface="メイリオ" panose="020B0604030504040204" pitchFamily="50" charset="-128"/>
                <a:ea typeface="メイリオ" panose="020B0604030504040204" pitchFamily="50" charset="-128"/>
              </a:rPr>
              <a:t>約</a:t>
            </a:r>
            <a:r>
              <a:rPr lang="en-US" altLang="ja-JP" sz="1100">
                <a:latin typeface="メイリオ" panose="020B0604030504040204" pitchFamily="50" charset="-128"/>
                <a:ea typeface="メイリオ" panose="020B0604030504040204" pitchFamily="50" charset="-128"/>
              </a:rPr>
              <a:t>5</a:t>
            </a:r>
            <a:r>
              <a:rPr lang="ja-JP" altLang="en-US" sz="1100">
                <a:latin typeface="メイリオ" panose="020B0604030504040204" pitchFamily="50" charset="-128"/>
                <a:ea typeface="メイリオ" panose="020B0604030504040204" pitchFamily="50" charset="-128"/>
              </a:rPr>
              <a:t>分の</a:t>
            </a:r>
            <a:r>
              <a:rPr lang="en-US" altLang="ja-JP" sz="1100">
                <a:latin typeface="メイリオ" panose="020B0604030504040204" pitchFamily="50" charset="-128"/>
                <a:ea typeface="メイリオ" panose="020B0604030504040204" pitchFamily="50" charset="-128"/>
              </a:rPr>
              <a:t>1)</a:t>
            </a:r>
          </a:p>
          <a:p>
            <a:r>
              <a:rPr lang="ja-JP" altLang="en-US" sz="1100">
                <a:latin typeface="メイリオ" panose="020B0604030504040204" pitchFamily="50" charset="-128"/>
                <a:ea typeface="メイリオ" panose="020B0604030504040204" pitchFamily="50" charset="-128"/>
              </a:rPr>
              <a:t>最小の縮小の場合 </a:t>
            </a:r>
            <a:r>
              <a:rPr lang="en-US" altLang="ja-JP" sz="1100">
                <a:latin typeface="メイリオ" panose="020B0604030504040204" pitchFamily="50" charset="-128"/>
                <a:ea typeface="メイリオ" panose="020B0604030504040204" pitchFamily="50" charset="-128"/>
              </a:rPr>
              <a:t>1500,2206 (</a:t>
            </a:r>
            <a:r>
              <a:rPr lang="ja-JP" altLang="en-US" sz="1100">
                <a:latin typeface="メイリオ" panose="020B0604030504040204" pitchFamily="50" charset="-128"/>
                <a:ea typeface="メイリオ" panose="020B0604030504040204" pitchFamily="50" charset="-128"/>
              </a:rPr>
              <a:t>約</a:t>
            </a:r>
            <a:r>
              <a:rPr lang="en-US" altLang="ja-JP" sz="1100">
                <a:latin typeface="メイリオ" panose="020B0604030504040204" pitchFamily="50" charset="-128"/>
                <a:ea typeface="メイリオ" panose="020B0604030504040204" pitchFamily="50" charset="-128"/>
              </a:rPr>
              <a:t>4</a:t>
            </a:r>
            <a:r>
              <a:rPr lang="ja-JP" altLang="en-US" sz="1100">
                <a:latin typeface="メイリオ" panose="020B0604030504040204" pitchFamily="50" charset="-128"/>
                <a:ea typeface="メイリオ" panose="020B0604030504040204" pitchFamily="50" charset="-128"/>
              </a:rPr>
              <a:t>分の</a:t>
            </a:r>
            <a:r>
              <a:rPr lang="en-US" altLang="ja-JP" sz="1100">
                <a:latin typeface="メイリオ" panose="020B0604030504040204" pitchFamily="50" charset="-128"/>
                <a:ea typeface="メイリオ" panose="020B0604030504040204" pitchFamily="50" charset="-128"/>
              </a:rPr>
              <a:t>1)</a:t>
            </a:r>
          </a:p>
          <a:p>
            <a:endParaRPr lang="en-US" altLang="ja-JP" sz="1100">
              <a:latin typeface="メイリオ" panose="020B0604030504040204" pitchFamily="50" charset="-128"/>
              <a:ea typeface="メイリオ" panose="020B0604030504040204" pitchFamily="50" charset="-128"/>
            </a:endParaRPr>
          </a:p>
          <a:p>
            <a:r>
              <a:rPr lang="en-US" altLang="ja-JP" b="1">
                <a:latin typeface="メイリオ" panose="020B0604030504040204" pitchFamily="50" charset="-128"/>
                <a:ea typeface="メイリオ" panose="020B0604030504040204" pitchFamily="50" charset="-128"/>
              </a:rPr>
              <a:t>android (chrome)</a:t>
            </a:r>
          </a:p>
          <a:p>
            <a:r>
              <a:rPr lang="ja-JP" altLang="en-US" sz="1100">
                <a:latin typeface="メイリオ" panose="020B0604030504040204" pitchFamily="50" charset="-128"/>
                <a:ea typeface="メイリオ" panose="020B0604030504040204" pitchFamily="50" charset="-128"/>
              </a:rPr>
              <a:t>ブラウザの表示拡大縮小機能では、数値は変わらない。一方、大きなサイズの</a:t>
            </a:r>
            <a:r>
              <a:rPr lang="en-US" altLang="ja-JP" sz="1100">
                <a:latin typeface="メイリオ" panose="020B0604030504040204" pitchFamily="50" charset="-128"/>
                <a:ea typeface="メイリオ" panose="020B0604030504040204" pitchFamily="50" charset="-128"/>
              </a:rPr>
              <a:t>html</a:t>
            </a:r>
            <a:r>
              <a:rPr lang="ja-JP" altLang="en-US" sz="1100">
                <a:latin typeface="メイリオ" panose="020B0604030504040204" pitchFamily="50" charset="-128"/>
                <a:ea typeface="メイリオ" panose="020B0604030504040204" pitchFamily="50" charset="-128"/>
              </a:rPr>
              <a:t>要素があると</a:t>
            </a:r>
            <a:r>
              <a:rPr lang="en-US" altLang="ja-JP" sz="1100">
                <a:latin typeface="メイリオ" panose="020B0604030504040204" pitchFamily="50" charset="-128"/>
                <a:ea typeface="メイリオ" panose="020B0604030504040204" pitchFamily="50" charset="-128"/>
              </a:rPr>
              <a:t>4</a:t>
            </a:r>
            <a:r>
              <a:rPr lang="ja-JP" altLang="en-US" sz="1100">
                <a:latin typeface="メイリオ" panose="020B0604030504040204" pitchFamily="50" charset="-128"/>
                <a:ea typeface="メイリオ" panose="020B0604030504040204" pitchFamily="50" charset="-128"/>
              </a:rPr>
              <a:t>倍の数値を最大として大きくなる。この数値は</a:t>
            </a:r>
            <a:r>
              <a:rPr lang="en-US" altLang="ja-JP" sz="1100">
                <a:latin typeface="メイリオ" panose="020B0604030504040204" pitchFamily="50" charset="-128"/>
                <a:ea typeface="メイリオ" panose="020B0604030504040204" pitchFamily="50" charset="-128"/>
              </a:rPr>
              <a:t>script</a:t>
            </a:r>
            <a:r>
              <a:rPr lang="ja-JP" altLang="en-US" sz="1100">
                <a:latin typeface="メイリオ" panose="020B0604030504040204" pitchFamily="50" charset="-128"/>
                <a:ea typeface="メイリオ" panose="020B0604030504040204" pitchFamily="50" charset="-128"/>
              </a:rPr>
              <a:t>内で初めて呼び出したときに値が変わっている。ただしこの数値は、ブラウザの拡大縮小を</a:t>
            </a:r>
            <a:r>
              <a:rPr lang="en-US" altLang="ja-JP" sz="1100">
                <a:latin typeface="メイリオ" panose="020B0604030504040204" pitchFamily="50" charset="-128"/>
                <a:ea typeface="メイリオ" panose="020B0604030504040204" pitchFamily="50" charset="-128"/>
              </a:rPr>
              <a:t>&lt;meta name="viewport" content="initial-scale=1.0, maximum-scale=1.0, minimum-scale=1.0"&gt;</a:t>
            </a:r>
            <a:r>
              <a:rPr lang="ja-JP" altLang="en-US" sz="1100">
                <a:latin typeface="メイリオ" panose="020B0604030504040204" pitchFamily="50" charset="-128"/>
                <a:ea typeface="メイリオ" panose="020B0604030504040204" pitchFamily="50" charset="-128"/>
              </a:rPr>
              <a:t>によって抑制すると大きなサイズの</a:t>
            </a:r>
            <a:r>
              <a:rPr lang="en-US" altLang="ja-JP" sz="1100">
                <a:latin typeface="メイリオ" panose="020B0604030504040204" pitchFamily="50" charset="-128"/>
                <a:ea typeface="メイリオ" panose="020B0604030504040204" pitchFamily="50" charset="-128"/>
              </a:rPr>
              <a:t>html</a:t>
            </a:r>
            <a:r>
              <a:rPr lang="ja-JP" altLang="en-US" sz="1100">
                <a:latin typeface="メイリオ" panose="020B0604030504040204" pitchFamily="50" charset="-128"/>
                <a:ea typeface="メイリオ" panose="020B0604030504040204" pitchFamily="50" charset="-128"/>
              </a:rPr>
              <a:t>要素があっても無い場合の数値となる。</a:t>
            </a:r>
            <a:endParaRPr lang="en-US" altLang="ja-JP" sz="1100">
              <a:latin typeface="メイリオ" panose="020B0604030504040204" pitchFamily="50" charset="-128"/>
              <a:ea typeface="メイリオ" panose="020B0604030504040204" pitchFamily="50" charset="-128"/>
            </a:endParaRPr>
          </a:p>
          <a:p>
            <a:endParaRPr lang="en-US" altLang="ja-JP" sz="1100">
              <a:latin typeface="メイリオ" panose="020B0604030504040204" pitchFamily="50" charset="-128"/>
              <a:ea typeface="メイリオ" panose="020B0604030504040204" pitchFamily="50" charset="-128"/>
            </a:endParaRPr>
          </a:p>
          <a:p>
            <a:r>
              <a:rPr lang="ja-JP" altLang="en-US" sz="1100">
                <a:latin typeface="メイリオ" panose="020B0604030504040204" pitchFamily="50" charset="-128"/>
                <a:ea typeface="メイリオ" panose="020B0604030504040204" pitchFamily="50" charset="-128"/>
              </a:rPr>
              <a:t>実機</a:t>
            </a:r>
            <a:r>
              <a:rPr lang="en-US" altLang="ja-JP" sz="1100">
                <a:latin typeface="メイリオ" panose="020B0604030504040204" pitchFamily="50" charset="-128"/>
                <a:ea typeface="メイリオ" panose="020B0604030504040204" pitchFamily="50" charset="-128"/>
              </a:rPr>
              <a:t>ROG phone</a:t>
            </a:r>
          </a:p>
          <a:p>
            <a:r>
              <a:rPr lang="ja-JP" altLang="en-US" sz="1100">
                <a:latin typeface="メイリオ" panose="020B0604030504040204" pitchFamily="50" charset="-128"/>
                <a:ea typeface="メイリオ" panose="020B0604030504040204" pitchFamily="50" charset="-128"/>
              </a:rPr>
              <a:t>大きいサイズの要素がない場合 </a:t>
            </a:r>
            <a:r>
              <a:rPr lang="en-US" altLang="ja-JP" sz="1100">
                <a:latin typeface="メイリオ" panose="020B0604030504040204" pitchFamily="50" charset="-128"/>
                <a:ea typeface="メイリオ" panose="020B0604030504040204" pitchFamily="50" charset="-128"/>
              </a:rPr>
              <a:t>412,758</a:t>
            </a:r>
          </a:p>
          <a:p>
            <a:r>
              <a:rPr lang="ja-JP" altLang="en-US" sz="1100">
                <a:latin typeface="メイリオ" panose="020B0604030504040204" pitchFamily="50" charset="-128"/>
                <a:ea typeface="メイリオ" panose="020B0604030504040204" pitchFamily="50" charset="-128"/>
              </a:rPr>
              <a:t>大きいサイズの要素がある場合 </a:t>
            </a:r>
            <a:r>
              <a:rPr lang="en-US" altLang="ja-JP" sz="1100">
                <a:latin typeface="メイリオ" panose="020B0604030504040204" pitchFamily="50" charset="-128"/>
                <a:ea typeface="メイリオ" panose="020B0604030504040204" pitchFamily="50" charset="-128"/>
              </a:rPr>
              <a:t>1648,3032</a:t>
            </a:r>
          </a:p>
          <a:p>
            <a:endParaRPr lang="en-US" altLang="ja-JP" sz="1100">
              <a:latin typeface="メイリオ" panose="020B0604030504040204" pitchFamily="50" charset="-128"/>
              <a:ea typeface="メイリオ" panose="020B0604030504040204" pitchFamily="50" charset="-128"/>
            </a:endParaRPr>
          </a:p>
          <a:p>
            <a:r>
              <a:rPr lang="en-US" altLang="ja-JP" b="1">
                <a:latin typeface="メイリオ" panose="020B0604030504040204" pitchFamily="50" charset="-128"/>
                <a:ea typeface="メイリオ" panose="020B0604030504040204" pitchFamily="50" charset="-128"/>
              </a:rPr>
              <a:t>android (firefox)</a:t>
            </a:r>
          </a:p>
          <a:p>
            <a:r>
              <a:rPr lang="ja-JP" altLang="en-US" sz="1100">
                <a:latin typeface="メイリオ" panose="020B0604030504040204" pitchFamily="50" charset="-128"/>
                <a:ea typeface="メイリオ" panose="020B0604030504040204" pitchFamily="50" charset="-128"/>
              </a:rPr>
              <a:t>ブラウザの表示拡大縮小機能、および大きなサイズの</a:t>
            </a:r>
            <a:r>
              <a:rPr lang="en-US" altLang="ja-JP" sz="1100">
                <a:latin typeface="メイリオ" panose="020B0604030504040204" pitchFamily="50" charset="-128"/>
                <a:ea typeface="メイリオ" panose="020B0604030504040204" pitchFamily="50" charset="-128"/>
              </a:rPr>
              <a:t>html</a:t>
            </a:r>
            <a:r>
              <a:rPr lang="ja-JP" altLang="en-US" sz="1100">
                <a:latin typeface="メイリオ" panose="020B0604030504040204" pitchFamily="50" charset="-128"/>
                <a:ea typeface="メイリオ" panose="020B0604030504040204" pitchFamily="50" charset="-128"/>
              </a:rPr>
              <a:t>要素がある場合でも数値は変わらない。</a:t>
            </a:r>
            <a:endParaRPr lang="en-US" altLang="ja-JP" sz="1100">
              <a:latin typeface="メイリオ" panose="020B0604030504040204" pitchFamily="50" charset="-128"/>
              <a:ea typeface="メイリオ" panose="020B0604030504040204" pitchFamily="50" charset="-128"/>
            </a:endParaRPr>
          </a:p>
          <a:p>
            <a:endParaRPr lang="en-US" altLang="ja-JP" sz="1100">
              <a:latin typeface="メイリオ" panose="020B0604030504040204" pitchFamily="50" charset="-128"/>
              <a:ea typeface="メイリオ" panose="020B0604030504040204" pitchFamily="50" charset="-128"/>
            </a:endParaRPr>
          </a:p>
          <a:p>
            <a:r>
              <a:rPr lang="ja-JP" altLang="en-US" sz="1100">
                <a:solidFill>
                  <a:srgbClr val="C00000"/>
                </a:solidFill>
                <a:latin typeface="メイリオ" panose="020B0604030504040204" pitchFamily="50" charset="-128"/>
                <a:ea typeface="メイリオ" panose="020B0604030504040204" pitchFamily="50" charset="-128"/>
              </a:rPr>
              <a:t>結論</a:t>
            </a:r>
            <a:r>
              <a:rPr lang="en-US" altLang="ja-JP" sz="1100">
                <a:solidFill>
                  <a:srgbClr val="C00000"/>
                </a:solidFill>
                <a:latin typeface="メイリオ" panose="020B0604030504040204" pitchFamily="50" charset="-128"/>
                <a:ea typeface="メイリオ" panose="020B0604030504040204" pitchFamily="50" charset="-128"/>
              </a:rPr>
              <a:t>1: </a:t>
            </a:r>
            <a:r>
              <a:rPr lang="ja-JP" altLang="en-US" sz="1100">
                <a:solidFill>
                  <a:srgbClr val="C00000"/>
                </a:solidFill>
                <a:latin typeface="メイリオ" panose="020B0604030504040204" pitchFamily="50" charset="-128"/>
                <a:ea typeface="メイリオ" panose="020B0604030504040204" pitchFamily="50" charset="-128"/>
              </a:rPr>
              <a:t>まずブラウザの表示拡大縮小機能を抑制する。</a:t>
            </a:r>
            <a:endParaRPr lang="en-US" altLang="ja-JP" sz="1100">
              <a:solidFill>
                <a:srgbClr val="C00000"/>
              </a:solidFill>
              <a:latin typeface="メイリオ" panose="020B0604030504040204" pitchFamily="50" charset="-128"/>
              <a:ea typeface="メイリオ" panose="020B0604030504040204" pitchFamily="50" charset="-128"/>
            </a:endParaRPr>
          </a:p>
          <a:p>
            <a:r>
              <a:rPr lang="ja-JP" altLang="en-US" sz="1100">
                <a:solidFill>
                  <a:srgbClr val="C00000"/>
                </a:solidFill>
                <a:latin typeface="メイリオ" panose="020B0604030504040204" pitchFamily="50" charset="-128"/>
                <a:ea typeface="メイリオ" panose="020B0604030504040204" pitchFamily="50" charset="-128"/>
              </a:rPr>
              <a:t>検討</a:t>
            </a:r>
            <a:r>
              <a:rPr lang="en-US" altLang="ja-JP" sz="1100">
                <a:solidFill>
                  <a:srgbClr val="C00000"/>
                </a:solidFill>
                <a:latin typeface="メイリオ" panose="020B0604030504040204" pitchFamily="50" charset="-128"/>
                <a:ea typeface="メイリオ" panose="020B0604030504040204" pitchFamily="50" charset="-128"/>
              </a:rPr>
              <a:t>1: android chrome</a:t>
            </a:r>
            <a:r>
              <a:rPr lang="ja-JP" altLang="en-US" sz="1100">
                <a:solidFill>
                  <a:srgbClr val="C00000"/>
                </a:solidFill>
                <a:latin typeface="メイリオ" panose="020B0604030504040204" pitchFamily="50" charset="-128"/>
                <a:ea typeface="メイリオ" panose="020B0604030504040204" pitchFamily="50" charset="-128"/>
              </a:rPr>
              <a:t>で大きな</a:t>
            </a:r>
            <a:r>
              <a:rPr lang="en-US" altLang="ja-JP" sz="1100">
                <a:solidFill>
                  <a:srgbClr val="C00000"/>
                </a:solidFill>
                <a:latin typeface="メイリオ" panose="020B0604030504040204" pitchFamily="50" charset="-128"/>
                <a:ea typeface="メイリオ" panose="020B0604030504040204" pitchFamily="50" charset="-128"/>
              </a:rPr>
              <a:t>html</a:t>
            </a:r>
            <a:r>
              <a:rPr lang="ja-JP" altLang="en-US" sz="1100">
                <a:solidFill>
                  <a:srgbClr val="C00000"/>
                </a:solidFill>
                <a:latin typeface="メイリオ" panose="020B0604030504040204" pitchFamily="50" charset="-128"/>
                <a:ea typeface="メイリオ" panose="020B0604030504040204" pitchFamily="50" charset="-128"/>
              </a:rPr>
              <a:t>要素がある場合、</a:t>
            </a:r>
            <a:r>
              <a:rPr lang="en-US" altLang="ja-JP" sz="1100">
                <a:solidFill>
                  <a:srgbClr val="C00000"/>
                </a:solidFill>
                <a:latin typeface="メイリオ" panose="020B0604030504040204" pitchFamily="50" charset="-128"/>
                <a:ea typeface="メイリオ" panose="020B0604030504040204" pitchFamily="50" charset="-128"/>
              </a:rPr>
              <a:t>innerX</a:t>
            </a:r>
            <a:r>
              <a:rPr lang="ja-JP" altLang="en-US" sz="1100">
                <a:solidFill>
                  <a:srgbClr val="C00000"/>
                </a:solidFill>
                <a:latin typeface="メイリオ" panose="020B0604030504040204" pitchFamily="50" charset="-128"/>
                <a:ea typeface="メイリオ" panose="020B0604030504040204" pitchFamily="50" charset="-128"/>
              </a:rPr>
              <a:t>は大きくなる</a:t>
            </a:r>
            <a:r>
              <a:rPr lang="en-US" altLang="ja-JP" sz="1100">
                <a:solidFill>
                  <a:srgbClr val="C00000"/>
                </a:solidFill>
                <a:latin typeface="メイリオ" panose="020B0604030504040204" pitchFamily="50" charset="-128"/>
                <a:ea typeface="メイリオ" panose="020B0604030504040204" pitchFamily="50" charset="-128"/>
              </a:rPr>
              <a:t>=&gt;</a:t>
            </a:r>
            <a:r>
              <a:rPr lang="en-US" altLang="ja-JP" sz="1100">
                <a:solidFill>
                  <a:srgbClr val="0070C0"/>
                </a:solidFill>
                <a:latin typeface="メイリオ" panose="020B0604030504040204" pitchFamily="50" charset="-128"/>
                <a:ea typeface="メイリオ" panose="020B0604030504040204" pitchFamily="50" charset="-128"/>
              </a:rPr>
              <a:t>body.clientX</a:t>
            </a:r>
            <a:r>
              <a:rPr lang="ja-JP" altLang="en-US" sz="1100">
                <a:solidFill>
                  <a:srgbClr val="0070C0"/>
                </a:solidFill>
                <a:latin typeface="メイリオ" panose="020B0604030504040204" pitchFamily="50" charset="-128"/>
                <a:ea typeface="メイリオ" panose="020B0604030504040204" pitchFamily="50" charset="-128"/>
              </a:rPr>
              <a:t>を使う</a:t>
            </a:r>
            <a:endParaRPr lang="en-US" altLang="ja-JP" sz="1100">
              <a:solidFill>
                <a:srgbClr val="0070C0"/>
              </a:solidFill>
              <a:latin typeface="メイリオ" panose="020B0604030504040204" pitchFamily="50" charset="-128"/>
              <a:ea typeface="メイリオ" panose="020B0604030504040204" pitchFamily="50" charset="-128"/>
            </a:endParaRPr>
          </a:p>
          <a:p>
            <a:r>
              <a:rPr lang="ja-JP" altLang="en-US" sz="1100">
                <a:solidFill>
                  <a:srgbClr val="C00000"/>
                </a:solidFill>
                <a:latin typeface="メイリオ" panose="020B0604030504040204" pitchFamily="50" charset="-128"/>
                <a:ea typeface="メイリオ" panose="020B0604030504040204" pitchFamily="50" charset="-128"/>
              </a:rPr>
              <a:t>検討</a:t>
            </a:r>
            <a:r>
              <a:rPr lang="en-US" altLang="ja-JP" sz="1100">
                <a:solidFill>
                  <a:srgbClr val="C00000"/>
                </a:solidFill>
                <a:latin typeface="メイリオ" panose="020B0604030504040204" pitchFamily="50" charset="-128"/>
                <a:ea typeface="メイリオ" panose="020B0604030504040204" pitchFamily="50" charset="-128"/>
              </a:rPr>
              <a:t>2: iphone safari</a:t>
            </a:r>
            <a:r>
              <a:rPr lang="ja-JP" altLang="en-US" sz="1100">
                <a:solidFill>
                  <a:srgbClr val="C00000"/>
                </a:solidFill>
                <a:latin typeface="メイリオ" panose="020B0604030504040204" pitchFamily="50" charset="-128"/>
                <a:ea typeface="メイリオ" panose="020B0604030504040204" pitchFamily="50" charset="-128"/>
              </a:rPr>
              <a:t>で上下にスクロールするとブラウザのバーの部分が縮小する。よって</a:t>
            </a:r>
            <a:r>
              <a:rPr lang="en-US" altLang="ja-JP" sz="1100">
                <a:solidFill>
                  <a:srgbClr val="C00000"/>
                </a:solidFill>
                <a:latin typeface="メイリオ" panose="020B0604030504040204" pitchFamily="50" charset="-128"/>
                <a:ea typeface="メイリオ" panose="020B0604030504040204" pitchFamily="50" charset="-128"/>
              </a:rPr>
              <a:t>innetX</a:t>
            </a:r>
            <a:r>
              <a:rPr lang="ja-JP" altLang="en-US" sz="1100">
                <a:solidFill>
                  <a:srgbClr val="C00000"/>
                </a:solidFill>
                <a:latin typeface="メイリオ" panose="020B0604030504040204" pitchFamily="50" charset="-128"/>
                <a:ea typeface="メイリオ" panose="020B0604030504040204" pitchFamily="50" charset="-128"/>
              </a:rPr>
              <a:t>は増える。</a:t>
            </a:r>
            <a:r>
              <a:rPr lang="en-US" altLang="ja-JP" sz="1100">
                <a:solidFill>
                  <a:srgbClr val="C00000"/>
                </a:solidFill>
                <a:latin typeface="メイリオ" panose="020B0604030504040204" pitchFamily="50" charset="-128"/>
                <a:ea typeface="メイリオ" panose="020B0604030504040204" pitchFamily="50" charset="-128"/>
              </a:rPr>
              <a:t>=&gt;</a:t>
            </a:r>
            <a:r>
              <a:rPr lang="en-US" altLang="ja-JP" sz="1100">
                <a:solidFill>
                  <a:srgbClr val="0070C0"/>
                </a:solidFill>
                <a:latin typeface="メイリオ" panose="020B0604030504040204" pitchFamily="50" charset="-128"/>
                <a:ea typeface="メイリオ" panose="020B0604030504040204" pitchFamily="50" charset="-128"/>
              </a:rPr>
              <a:t>body</a:t>
            </a:r>
            <a:r>
              <a:rPr lang="ja-JP" altLang="en-US" sz="1100">
                <a:solidFill>
                  <a:srgbClr val="0070C0"/>
                </a:solidFill>
                <a:latin typeface="メイリオ" panose="020B0604030504040204" pitchFamily="50" charset="-128"/>
                <a:ea typeface="メイリオ" panose="020B0604030504040204" pitchFamily="50" charset="-128"/>
              </a:rPr>
              <a:t>の下に</a:t>
            </a:r>
            <a:r>
              <a:rPr lang="en-US" altLang="ja-JP" sz="1100">
                <a:solidFill>
                  <a:srgbClr val="0070C0"/>
                </a:solidFill>
                <a:latin typeface="メイリオ" panose="020B0604030504040204" pitchFamily="50" charset="-128"/>
                <a:ea typeface="メイリオ" panose="020B0604030504040204" pitchFamily="50" charset="-128"/>
              </a:rPr>
              <a:t>100vh</a:t>
            </a:r>
            <a:r>
              <a:rPr lang="ja-JP" altLang="en-US" sz="1100">
                <a:solidFill>
                  <a:srgbClr val="0070C0"/>
                </a:solidFill>
                <a:latin typeface="メイリオ" panose="020B0604030504040204" pitchFamily="50" charset="-128"/>
                <a:ea typeface="メイリオ" panose="020B0604030504040204" pitchFamily="50" charset="-128"/>
              </a:rPr>
              <a:t>の</a:t>
            </a:r>
            <a:r>
              <a:rPr lang="en-US" altLang="ja-JP" sz="1100">
                <a:solidFill>
                  <a:srgbClr val="0070C0"/>
                </a:solidFill>
                <a:latin typeface="メイリオ" panose="020B0604030504040204" pitchFamily="50" charset="-128"/>
                <a:ea typeface="メイリオ" panose="020B0604030504040204" pitchFamily="50" charset="-128"/>
              </a:rPr>
              <a:t>div</a:t>
            </a:r>
            <a:r>
              <a:rPr lang="ja-JP" altLang="en-US" sz="1100">
                <a:solidFill>
                  <a:srgbClr val="0070C0"/>
                </a:solidFill>
                <a:latin typeface="メイリオ" panose="020B0604030504040204" pitchFamily="50" charset="-128"/>
                <a:ea typeface="メイリオ" panose="020B0604030504040204" pitchFamily="50" charset="-128"/>
              </a:rPr>
              <a:t>を置けば大丈夫そう</a:t>
            </a:r>
            <a:endParaRPr lang="en-US" altLang="ja-JP" sz="1100">
              <a:solidFill>
                <a:srgbClr val="0070C0"/>
              </a:solidFill>
              <a:latin typeface="メイリオ" panose="020B0604030504040204" pitchFamily="50" charset="-128"/>
              <a:ea typeface="メイリオ" panose="020B0604030504040204" pitchFamily="50" charset="-128"/>
            </a:endParaRPr>
          </a:p>
          <a:p>
            <a:endParaRPr lang="en-US" altLang="ja-JP" sz="1100">
              <a:latin typeface="メイリオ" panose="020B0604030504040204" pitchFamily="50" charset="-128"/>
              <a:ea typeface="メイリオ" panose="020B0604030504040204" pitchFamily="50" charset="-128"/>
            </a:endParaRPr>
          </a:p>
        </p:txBody>
      </p:sp>
      <p:cxnSp>
        <p:nvCxnSpPr>
          <p:cNvPr id="20" name="直線矢印コネクタ 19">
            <a:extLst>
              <a:ext uri="{FF2B5EF4-FFF2-40B4-BE49-F238E27FC236}">
                <a16:creationId xmlns:a16="http://schemas.microsoft.com/office/drawing/2014/main" id="{5D353985-AA0C-DDCD-72B0-09F0E0C487FC}"/>
              </a:ext>
            </a:extLst>
          </p:cNvPr>
          <p:cNvCxnSpPr>
            <a:cxnSpLocks/>
            <a:stCxn id="11" idx="1"/>
          </p:cNvCxnSpPr>
          <p:nvPr/>
        </p:nvCxnSpPr>
        <p:spPr>
          <a:xfrm flipH="1">
            <a:off x="2053889" y="2146287"/>
            <a:ext cx="994277" cy="115416"/>
          </a:xfrm>
          <a:prstGeom prst="straightConnector1">
            <a:avLst/>
          </a:prstGeom>
          <a:ln w="6350">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1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0012345-1638-EB0C-3BF3-0F2DDB79AB0E}"/>
              </a:ext>
            </a:extLst>
          </p:cNvPr>
          <p:cNvSpPr/>
          <p:nvPr/>
        </p:nvSpPr>
        <p:spPr>
          <a:xfrm>
            <a:off x="8772762" y="2393833"/>
            <a:ext cx="951426" cy="996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canvas</a:t>
            </a:r>
            <a:endParaRPr kumimoji="1" lang="ja-JP" altLang="en-US"/>
          </a:p>
        </p:txBody>
      </p:sp>
      <p:sp>
        <p:nvSpPr>
          <p:cNvPr id="6" name="正方形/長方形 5">
            <a:extLst>
              <a:ext uri="{FF2B5EF4-FFF2-40B4-BE49-F238E27FC236}">
                <a16:creationId xmlns:a16="http://schemas.microsoft.com/office/drawing/2014/main" id="{D4F13F4F-E0C0-8C41-8FEA-A4FC4EC32CF0}"/>
              </a:ext>
            </a:extLst>
          </p:cNvPr>
          <p:cNvSpPr/>
          <p:nvPr/>
        </p:nvSpPr>
        <p:spPr>
          <a:xfrm>
            <a:off x="10088876" y="2386043"/>
            <a:ext cx="1476637" cy="99692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camera</a:t>
            </a:r>
            <a:endParaRPr kumimoji="1" lang="ja-JP" altLang="en-US"/>
          </a:p>
        </p:txBody>
      </p:sp>
      <p:sp>
        <p:nvSpPr>
          <p:cNvPr id="9" name="テキスト ボックス 8">
            <a:extLst>
              <a:ext uri="{FF2B5EF4-FFF2-40B4-BE49-F238E27FC236}">
                <a16:creationId xmlns:a16="http://schemas.microsoft.com/office/drawing/2014/main" id="{22B5EB77-C8F2-D839-0421-01F99D261DCE}"/>
              </a:ext>
            </a:extLst>
          </p:cNvPr>
          <p:cNvSpPr txBox="1"/>
          <p:nvPr/>
        </p:nvSpPr>
        <p:spPr>
          <a:xfrm>
            <a:off x="240163" y="131675"/>
            <a:ext cx="11286295" cy="6247864"/>
          </a:xfrm>
          <a:prstGeom prst="rect">
            <a:avLst/>
          </a:prstGeom>
          <a:noFill/>
        </p:spPr>
        <p:txBody>
          <a:bodyPr wrap="none" rtlCol="0">
            <a:spAutoFit/>
          </a:bodyPr>
          <a:lstStyle/>
          <a:p>
            <a:r>
              <a:rPr kumimoji="1" lang="en-US" altLang="ja-JP" sz="1600" b="1">
                <a:latin typeface="メイリオ" panose="020B0604030504040204" pitchFamily="50" charset="-128"/>
                <a:ea typeface="メイリオ" panose="020B0604030504040204" pitchFamily="50" charset="-128"/>
              </a:rPr>
              <a:t>canvas</a:t>
            </a:r>
            <a:r>
              <a:rPr kumimoji="1" lang="ja-JP" altLang="en-US" sz="1600" b="1">
                <a:latin typeface="メイリオ" panose="020B0604030504040204" pitchFamily="50" charset="-128"/>
                <a:ea typeface="メイリオ" panose="020B0604030504040204" pitchFamily="50" charset="-128"/>
              </a:rPr>
              <a:t>サイズと解像度</a:t>
            </a:r>
          </a:p>
          <a:p>
            <a:r>
              <a:rPr kumimoji="1" lang="en-US" altLang="ja-JP" sz="1200">
                <a:latin typeface="メイリオ" panose="020B0604030504040204" pitchFamily="50" charset="-128"/>
                <a:ea typeface="メイリオ" panose="020B0604030504040204" pitchFamily="50" charset="-128"/>
              </a:rPr>
              <a:t>aspect</a:t>
            </a:r>
            <a:r>
              <a:rPr kumimoji="1" lang="ja-JP" altLang="en-US" sz="1200">
                <a:latin typeface="メイリオ" panose="020B0604030504040204" pitchFamily="50" charset="-128"/>
                <a:ea typeface="メイリオ" panose="020B0604030504040204" pitchFamily="50" charset="-128"/>
              </a:rPr>
              <a:t>比は、</a:t>
            </a:r>
            <a:r>
              <a:rPr kumimoji="1" lang="en-US" altLang="ja-JP" sz="1200">
                <a:latin typeface="メイリオ" panose="020B0604030504040204" pitchFamily="50" charset="-128"/>
                <a:ea typeface="メイリオ" panose="020B0604030504040204" pitchFamily="50" charset="-128"/>
              </a:rPr>
              <a:t>MediaStreamTrack.getSetting (https://developer.mozilla.org/en-US/docs/Web/API/MediaStreamTrack/getSettings) </a:t>
            </a:r>
            <a:r>
              <a:rPr kumimoji="1" lang="ja-JP" altLang="en-US" sz="1200">
                <a:latin typeface="メイリオ" panose="020B0604030504040204" pitchFamily="50" charset="-128"/>
                <a:ea typeface="メイリオ" panose="020B0604030504040204" pitchFamily="50" charset="-128"/>
              </a:rPr>
              <a:t>を参考に</a:t>
            </a:r>
            <a:r>
              <a:rPr kumimoji="1" lang="en-US" altLang="ja-JP" sz="1200">
                <a:latin typeface="メイリオ" panose="020B0604030504040204" pitchFamily="50" charset="-128"/>
                <a:ea typeface="メイリオ" panose="020B0604030504040204" pitchFamily="50" charset="-128"/>
              </a:rPr>
              <a:t>x/y</a:t>
            </a:r>
            <a:r>
              <a:rPr kumimoji="1" lang="ja-JP" altLang="en-US" sz="1200">
                <a:latin typeface="メイリオ" panose="020B0604030504040204" pitchFamily="50" charset="-128"/>
                <a:ea typeface="メイリオ" panose="020B0604030504040204" pitchFamily="50" charset="-128"/>
              </a:rPr>
              <a:t>とする。</a:t>
            </a:r>
            <a:endParaRPr kumimoji="1" lang="en-US" altLang="ja-JP" sz="1200">
              <a:latin typeface="メイリオ" panose="020B0604030504040204" pitchFamily="50" charset="-128"/>
              <a:ea typeface="メイリオ" panose="020B0604030504040204" pitchFamily="50" charset="-128"/>
            </a:endParaRPr>
          </a:p>
          <a:p>
            <a:endParaRPr lang="en-US" altLang="ja-JP" sz="1200">
              <a:latin typeface="メイリオ" panose="020B0604030504040204" pitchFamily="50" charset="-128"/>
              <a:ea typeface="メイリオ" panose="020B0604030504040204" pitchFamily="50" charset="-128"/>
            </a:endParaRPr>
          </a:p>
          <a:p>
            <a:r>
              <a:rPr kumimoji="1" lang="en-US" altLang="ja-JP" sz="1200">
                <a:latin typeface="メイリオ" panose="020B0604030504040204" pitchFamily="50" charset="-128"/>
                <a:ea typeface="メイリオ" panose="020B0604030504040204" pitchFamily="50" charset="-128"/>
              </a:rPr>
              <a:t>video: getUserMedia</a:t>
            </a:r>
            <a:r>
              <a:rPr kumimoji="1" lang="ja-JP" altLang="en-US" sz="1200">
                <a:latin typeface="メイリオ" panose="020B0604030504040204" pitchFamily="50" charset="-128"/>
                <a:ea typeface="メイリオ" panose="020B0604030504040204" pitchFamily="50" charset="-128"/>
              </a:rPr>
              <a:t>で要求した</a:t>
            </a:r>
            <a:r>
              <a:rPr lang="ja-JP" altLang="en-US" sz="1200">
                <a:latin typeface="メイリオ" panose="020B0604030504040204" pitchFamily="50" charset="-128"/>
                <a:ea typeface="メイリオ" panose="020B0604030504040204" pitchFamily="50" charset="-128"/>
              </a:rPr>
              <a:t>カメラの解像度</a:t>
            </a:r>
            <a:endParaRPr lang="en-US" altLang="ja-JP" sz="1200">
              <a:latin typeface="メイリオ" panose="020B0604030504040204" pitchFamily="50" charset="-128"/>
              <a:ea typeface="メイリオ" panose="020B0604030504040204" pitchFamily="50" charset="-128"/>
            </a:endParaRPr>
          </a:p>
          <a:p>
            <a:r>
              <a:rPr lang="en-US" altLang="ja-JP" sz="1200">
                <a:latin typeface="メイリオ" panose="020B0604030504040204" pitchFamily="50" charset="-128"/>
                <a:ea typeface="メイリオ" panose="020B0604030504040204" pitchFamily="50" charset="-128"/>
              </a:rPr>
              <a:t>camera: </a:t>
            </a:r>
            <a:r>
              <a:rPr lang="ja-JP" altLang="en-US" sz="1200">
                <a:latin typeface="メイリオ" panose="020B0604030504040204" pitchFamily="50" charset="-128"/>
                <a:ea typeface="メイリオ" panose="020B0604030504040204" pitchFamily="50" charset="-128"/>
              </a:rPr>
              <a:t>認識のために</a:t>
            </a:r>
            <a:r>
              <a:rPr lang="en-US" altLang="ja-JP" sz="1200">
                <a:latin typeface="メイリオ" panose="020B0604030504040204" pitchFamily="50" charset="-128"/>
                <a:ea typeface="メイリオ" panose="020B0604030504040204" pitchFamily="50" charset="-128"/>
              </a:rPr>
              <a:t>video</a:t>
            </a:r>
            <a:r>
              <a:rPr lang="ja-JP" altLang="en-US" sz="1200">
                <a:latin typeface="メイリオ" panose="020B0604030504040204" pitchFamily="50" charset="-128"/>
                <a:ea typeface="メイリオ" panose="020B0604030504040204" pitchFamily="50" charset="-128"/>
              </a:rPr>
              <a:t>からコピーするキャンバス</a:t>
            </a:r>
            <a:endParaRPr lang="en-US" altLang="ja-JP" sz="1200">
              <a:latin typeface="メイリオ" panose="020B0604030504040204" pitchFamily="50" charset="-128"/>
              <a:ea typeface="メイリオ" panose="020B0604030504040204" pitchFamily="50" charset="-128"/>
            </a:endParaRPr>
          </a:p>
          <a:p>
            <a:r>
              <a:rPr lang="en-US" altLang="ja-JP" sz="1200">
                <a:latin typeface="メイリオ" panose="020B0604030504040204" pitchFamily="50" charset="-128"/>
                <a:ea typeface="メイリオ" panose="020B0604030504040204" pitchFamily="50" charset="-128"/>
              </a:rPr>
              <a:t>canvas: </a:t>
            </a:r>
            <a:r>
              <a:rPr lang="ja-JP" altLang="en-US" sz="1200">
                <a:latin typeface="メイリオ" panose="020B0604030504040204" pitchFamily="50" charset="-128"/>
                <a:ea typeface="メイリオ" panose="020B0604030504040204" pitchFamily="50" charset="-128"/>
              </a:rPr>
              <a:t>画面に表示するキャンバス</a:t>
            </a:r>
            <a:endParaRPr lang="en-US" altLang="ja-JP" sz="1200">
              <a:latin typeface="メイリオ" panose="020B0604030504040204" pitchFamily="50" charset="-128"/>
              <a:ea typeface="メイリオ" panose="020B0604030504040204" pitchFamily="50" charset="-128"/>
            </a:endParaRPr>
          </a:p>
          <a:p>
            <a:r>
              <a:rPr lang="en-US" altLang="ja-JP" sz="1200">
                <a:latin typeface="メイリオ" panose="020B0604030504040204" pitchFamily="50" charset="-128"/>
                <a:ea typeface="メイリオ" panose="020B0604030504040204" pitchFamily="50" charset="-128"/>
              </a:rPr>
              <a:t>sp</a:t>
            </a:r>
            <a:r>
              <a:rPr lang="ja-JP" altLang="en-US" sz="1200">
                <a:latin typeface="メイリオ" panose="020B0604030504040204" pitchFamily="50" charset="-128"/>
                <a:ea typeface="メイリオ" panose="020B0604030504040204" pitchFamily="50" charset="-128"/>
              </a:rPr>
              <a:t>は</a:t>
            </a:r>
            <a:r>
              <a:rPr lang="en-US" altLang="ja-JP" sz="1200">
                <a:latin typeface="メイリオ" panose="020B0604030504040204" pitchFamily="50" charset="-128"/>
                <a:ea typeface="メイリオ" panose="020B0604030504040204" pitchFamily="50" charset="-128"/>
              </a:rPr>
              <a:t>camera</a:t>
            </a:r>
            <a:r>
              <a:rPr lang="ja-JP" altLang="en-US" sz="1200">
                <a:latin typeface="メイリオ" panose="020B0604030504040204" pitchFamily="50" charset="-128"/>
                <a:ea typeface="メイリオ" panose="020B0604030504040204" pitchFamily="50" charset="-128"/>
              </a:rPr>
              <a:t>から</a:t>
            </a:r>
            <a:r>
              <a:rPr lang="en-US" altLang="ja-JP" sz="1200">
                <a:latin typeface="メイリオ" panose="020B0604030504040204" pitchFamily="50" charset="-128"/>
                <a:ea typeface="メイリオ" panose="020B0604030504040204" pitchFamily="50" charset="-128"/>
              </a:rPr>
              <a:t>canvas</a:t>
            </a:r>
            <a:r>
              <a:rPr lang="ja-JP" altLang="en-US" sz="1200">
                <a:latin typeface="メイリオ" panose="020B0604030504040204" pitchFamily="50" charset="-128"/>
                <a:ea typeface="メイリオ" panose="020B0604030504040204" pitchFamily="50" charset="-128"/>
              </a:rPr>
              <a:t>にコピーするときの余白</a:t>
            </a:r>
            <a:endParaRPr lang="en-US" altLang="ja-JP" sz="1200">
              <a:latin typeface="メイリオ" panose="020B0604030504040204" pitchFamily="50" charset="-128"/>
              <a:ea typeface="メイリオ" panose="020B0604030504040204" pitchFamily="50" charset="-128"/>
            </a:endParaRPr>
          </a:p>
          <a:p>
            <a:r>
              <a:rPr kumimoji="1" lang="en-US" altLang="ja-JP" sz="1200">
                <a:latin typeface="メイリオ" panose="020B0604030504040204" pitchFamily="50" charset="-128"/>
                <a:ea typeface="メイリオ" panose="020B0604030504040204" pitchFamily="50" charset="-128"/>
              </a:rPr>
              <a:t>video -&gt; camera(canvas) -&gt; canvas</a:t>
            </a:r>
            <a:r>
              <a:rPr kumimoji="1" lang="ja-JP" altLang="en-US" sz="1200">
                <a:latin typeface="メイリオ" panose="020B0604030504040204" pitchFamily="50" charset="-128"/>
                <a:ea typeface="メイリオ" panose="020B0604030504040204" pitchFamily="50" charset="-128"/>
              </a:rPr>
              <a:t>の順でコピーされる。</a:t>
            </a:r>
          </a:p>
          <a:p>
            <a:endParaRPr kumimoji="1" lang="en-US" altLang="ja-JP" sz="1200">
              <a:latin typeface="メイリオ" panose="020B0604030504040204" pitchFamily="50" charset="-128"/>
              <a:ea typeface="メイリオ" panose="020B0604030504040204" pitchFamily="50" charset="-128"/>
            </a:endParaRPr>
          </a:p>
          <a:p>
            <a:r>
              <a:rPr kumimoji="1" lang="ja-JP" altLang="en-US" sz="1200">
                <a:latin typeface="メイリオ" panose="020B0604030504040204" pitchFamily="50" charset="-128"/>
                <a:ea typeface="メイリオ" panose="020B0604030504040204" pitchFamily="50" charset="-128"/>
              </a:rPr>
              <a:t>一般的に</a:t>
            </a:r>
            <a:r>
              <a:rPr kumimoji="1" lang="en-US" altLang="ja-JP" sz="1200">
                <a:latin typeface="メイリオ" panose="020B0604030504040204" pitchFamily="50" charset="-128"/>
                <a:ea typeface="メイリオ" panose="020B0604030504040204" pitchFamily="50" charset="-128"/>
              </a:rPr>
              <a:t>canvas</a:t>
            </a:r>
            <a:r>
              <a:rPr kumimoji="1" lang="ja-JP" altLang="en-US" sz="1200">
                <a:latin typeface="メイリオ" panose="020B0604030504040204" pitchFamily="50" charset="-128"/>
                <a:ea typeface="メイリオ" panose="020B0604030504040204" pitchFamily="50" charset="-128"/>
              </a:rPr>
              <a:t>エレメントのサイズには、以下の</a:t>
            </a:r>
            <a:r>
              <a:rPr kumimoji="1" lang="en-US" altLang="ja-JP" sz="1200">
                <a:latin typeface="メイリオ" panose="020B0604030504040204" pitchFamily="50" charset="-128"/>
                <a:ea typeface="メイリオ" panose="020B0604030504040204" pitchFamily="50" charset="-128"/>
              </a:rPr>
              <a:t>2</a:t>
            </a:r>
            <a:r>
              <a:rPr kumimoji="1" lang="ja-JP" altLang="en-US" sz="1200">
                <a:latin typeface="メイリオ" panose="020B0604030504040204" pitchFamily="50" charset="-128"/>
                <a:ea typeface="メイリオ" panose="020B0604030504040204" pitchFamily="50" charset="-128"/>
              </a:rPr>
              <a:t>つがある。</a:t>
            </a:r>
            <a:endParaRPr kumimoji="1" lang="en-US" altLang="ja-JP" sz="1200">
              <a:latin typeface="メイリオ" panose="020B0604030504040204" pitchFamily="50" charset="-128"/>
              <a:ea typeface="メイリオ" panose="020B0604030504040204" pitchFamily="50" charset="-128"/>
            </a:endParaRPr>
          </a:p>
          <a:p>
            <a:r>
              <a:rPr lang="ja-JP" altLang="en-US" sz="1200">
                <a:latin typeface="メイリオ" panose="020B0604030504040204" pitchFamily="50" charset="-128"/>
                <a:ea typeface="メイリオ" panose="020B0604030504040204" pitchFamily="50" charset="-128"/>
              </a:rPr>
              <a:t>・ブラウザ内ので大きさ</a:t>
            </a:r>
            <a:r>
              <a:rPr lang="en-US" altLang="ja-JP" sz="1200">
                <a:latin typeface="メイリオ" panose="020B0604030504040204" pitchFamily="50" charset="-128"/>
                <a:ea typeface="メイリオ" panose="020B0604030504040204" pitchFamily="50" charset="-128"/>
              </a:rPr>
              <a:t>(css</a:t>
            </a:r>
            <a:r>
              <a:rPr lang="ja-JP" altLang="en-US" sz="1200">
                <a:latin typeface="メイリオ" panose="020B0604030504040204" pitchFamily="50" charset="-128"/>
                <a:ea typeface="メイリオ" panose="020B0604030504040204" pitchFamily="50" charset="-128"/>
              </a:rPr>
              <a:t>ピクセル</a:t>
            </a:r>
            <a:r>
              <a:rPr lang="en-US" altLang="ja-JP" sz="1200">
                <a:latin typeface="メイリオ" panose="020B0604030504040204" pitchFamily="50" charset="-128"/>
                <a:ea typeface="メイリオ" panose="020B0604030504040204" pitchFamily="50" charset="-128"/>
              </a:rPr>
              <a:t>) canvas.style.width</a:t>
            </a:r>
          </a:p>
          <a:p>
            <a:r>
              <a:rPr kumimoji="1" lang="ja-JP" altLang="en-US" sz="1200">
                <a:latin typeface="メイリオ" panose="020B0604030504040204" pitchFamily="50" charset="-128"/>
                <a:ea typeface="メイリオ" panose="020B0604030504040204" pitchFamily="50" charset="-128"/>
              </a:rPr>
              <a:t>・キャンバスの仮想的大きさ </a:t>
            </a:r>
            <a:r>
              <a:rPr kumimoji="1" lang="en-US" altLang="ja-JP" sz="1200">
                <a:latin typeface="メイリオ" panose="020B0604030504040204" pitchFamily="50" charset="-128"/>
                <a:ea typeface="メイリオ" panose="020B0604030504040204" pitchFamily="50" charset="-128"/>
              </a:rPr>
              <a:t>canvas.width</a:t>
            </a:r>
          </a:p>
          <a:p>
            <a:r>
              <a:rPr kumimoji="1" lang="ja-JP" altLang="en-US" sz="1200">
                <a:latin typeface="メイリオ" panose="020B0604030504040204" pitchFamily="50" charset="-128"/>
                <a:ea typeface="メイリオ" panose="020B0604030504040204" pitchFamily="50" charset="-128"/>
              </a:rPr>
              <a:t>画面一杯のキャンバスを作成する場合は、次のようになる。</a:t>
            </a:r>
            <a:endParaRPr kumimoji="1" lang="en-US" altLang="ja-JP" sz="1200">
              <a:latin typeface="メイリオ" panose="020B0604030504040204" pitchFamily="50" charset="-128"/>
              <a:ea typeface="メイリオ" panose="020B0604030504040204" pitchFamily="50" charset="-128"/>
            </a:endParaRPr>
          </a:p>
          <a:p>
            <a:r>
              <a:rPr lang="en-US" altLang="ja-JP" sz="1200">
                <a:latin typeface="メイリオ" panose="020B0604030504040204" pitchFamily="50" charset="-128"/>
                <a:ea typeface="メイリオ" panose="020B0604030504040204" pitchFamily="50" charset="-128"/>
              </a:rPr>
              <a:t>canvas.style.width = body.clientWidth;</a:t>
            </a:r>
          </a:p>
          <a:p>
            <a:r>
              <a:rPr kumimoji="1" lang="en-US" altLang="ja-JP" sz="1200">
                <a:latin typeface="メイリオ" panose="020B0604030504040204" pitchFamily="50" charset="-128"/>
                <a:ea typeface="メイリオ" panose="020B0604030504040204" pitchFamily="50" charset="-128"/>
              </a:rPr>
              <a:t>canvas.width = Math.min(camera.width, canvas.style.width * window.devicePixelRatio);</a:t>
            </a:r>
          </a:p>
          <a:p>
            <a:r>
              <a:rPr lang="ja-JP" altLang="en-US" sz="1200">
                <a:latin typeface="メイリオ" panose="020B0604030504040204" pitchFamily="50" charset="-128"/>
                <a:ea typeface="メイリオ" panose="020B0604030504040204" pitchFamily="50" charset="-128"/>
              </a:rPr>
              <a:t>ただしカメラの</a:t>
            </a:r>
            <a:r>
              <a:rPr lang="en-US" altLang="ja-JP" sz="1200">
                <a:latin typeface="メイリオ" panose="020B0604030504040204" pitchFamily="50" charset="-128"/>
                <a:ea typeface="メイリオ" panose="020B0604030504040204" pitchFamily="50" charset="-128"/>
              </a:rPr>
              <a:t>aspect</a:t>
            </a:r>
            <a:r>
              <a:rPr lang="ja-JP" altLang="en-US" sz="1200">
                <a:latin typeface="メイリオ" panose="020B0604030504040204" pitchFamily="50" charset="-128"/>
                <a:ea typeface="メイリオ" panose="020B0604030504040204" pitchFamily="50" charset="-128"/>
              </a:rPr>
              <a:t>比を保持するため、</a:t>
            </a:r>
            <a:r>
              <a:rPr lang="en-US" altLang="ja-JP" sz="1200">
                <a:latin typeface="メイリオ" panose="020B0604030504040204" pitchFamily="50" charset="-128"/>
                <a:ea typeface="メイリオ" panose="020B0604030504040204" pitchFamily="50" charset="-128"/>
              </a:rPr>
              <a:t>width, height</a:t>
            </a:r>
            <a:r>
              <a:rPr lang="ja-JP" altLang="en-US" sz="1200">
                <a:latin typeface="メイリオ" panose="020B0604030504040204" pitchFamily="50" charset="-128"/>
                <a:ea typeface="メイリオ" panose="020B0604030504040204" pitchFamily="50" charset="-128"/>
              </a:rPr>
              <a:t>のどちらを先に計算するかは、</a:t>
            </a:r>
            <a:r>
              <a:rPr lang="en-US" altLang="ja-JP" sz="1200">
                <a:latin typeface="メイリオ" panose="020B0604030504040204" pitchFamily="50" charset="-128"/>
                <a:ea typeface="メイリオ" panose="020B0604030504040204" pitchFamily="50" charset="-128"/>
              </a:rPr>
              <a:t>canvas</a:t>
            </a:r>
            <a:r>
              <a:rPr lang="ja-JP" altLang="en-US" sz="1200">
                <a:latin typeface="メイリオ" panose="020B0604030504040204" pitchFamily="50" charset="-128"/>
                <a:ea typeface="メイリオ" panose="020B0604030504040204" pitchFamily="50" charset="-128"/>
              </a:rPr>
              <a:t>と</a:t>
            </a:r>
            <a:r>
              <a:rPr lang="en-US" altLang="ja-JP" sz="1200">
                <a:latin typeface="メイリオ" panose="020B0604030504040204" pitchFamily="50" charset="-128"/>
                <a:ea typeface="メイリオ" panose="020B0604030504040204" pitchFamily="50" charset="-128"/>
              </a:rPr>
              <a:t>camera</a:t>
            </a:r>
            <a:r>
              <a:rPr lang="ja-JP" altLang="en-US" sz="1200">
                <a:latin typeface="メイリオ" panose="020B0604030504040204" pitchFamily="50" charset="-128"/>
                <a:ea typeface="メイリオ" panose="020B0604030504040204" pitchFamily="50" charset="-128"/>
              </a:rPr>
              <a:t>の</a:t>
            </a:r>
            <a:r>
              <a:rPr lang="en-US" altLang="ja-JP" sz="1200">
                <a:latin typeface="メイリオ" panose="020B0604030504040204" pitchFamily="50" charset="-128"/>
                <a:ea typeface="メイリオ" panose="020B0604030504040204" pitchFamily="50" charset="-128"/>
              </a:rPr>
              <a:t>aspect</a:t>
            </a:r>
            <a:r>
              <a:rPr lang="ja-JP" altLang="en-US" sz="1200">
                <a:latin typeface="メイリオ" panose="020B0604030504040204" pitchFamily="50" charset="-128"/>
                <a:ea typeface="メイリオ" panose="020B0604030504040204" pitchFamily="50" charset="-128"/>
              </a:rPr>
              <a:t>比によって変わる。</a:t>
            </a:r>
            <a:endParaRPr lang="en-US" altLang="ja-JP" sz="1200">
              <a:latin typeface="メイリオ" panose="020B0604030504040204" pitchFamily="50" charset="-128"/>
              <a:ea typeface="メイリオ" panose="020B0604030504040204" pitchFamily="50" charset="-128"/>
            </a:endParaRPr>
          </a:p>
          <a:p>
            <a:endParaRPr kumimoji="1" lang="en-US" altLang="ja-JP" sz="1200">
              <a:latin typeface="メイリオ" panose="020B0604030504040204" pitchFamily="50" charset="-128"/>
              <a:ea typeface="メイリオ" panose="020B0604030504040204" pitchFamily="50" charset="-128"/>
            </a:endParaRPr>
          </a:p>
          <a:p>
            <a:r>
              <a:rPr kumimoji="1" lang="en-US" altLang="ja-JP" sz="1200">
                <a:latin typeface="メイリオ" panose="020B0604030504040204" pitchFamily="50" charset="-128"/>
                <a:ea typeface="メイリオ" panose="020B0604030504040204" pitchFamily="50" charset="-128"/>
              </a:rPr>
              <a:t>if(canvas.aspect&lt;=camera.aspect){</a:t>
            </a:r>
          </a:p>
          <a:p>
            <a:r>
              <a:rPr kumimoji="1" lang="ja-JP" altLang="en-US" sz="1200">
                <a:latin typeface="メイリオ" panose="020B0604030504040204" pitchFamily="50" charset="-128"/>
                <a:ea typeface="メイリオ" panose="020B0604030504040204" pitchFamily="50" charset="-128"/>
              </a:rPr>
              <a:t> </a:t>
            </a:r>
            <a:r>
              <a:rPr lang="en-US" altLang="ja-JP" sz="1200">
                <a:latin typeface="メイリオ" panose="020B0604030504040204" pitchFamily="50" charset="-128"/>
                <a:ea typeface="メイリオ" panose="020B0604030504040204" pitchFamily="50" charset="-128"/>
              </a:rPr>
              <a:t>// video</a:t>
            </a:r>
            <a:r>
              <a:rPr lang="ja-JP" altLang="en-US" sz="1200">
                <a:latin typeface="メイリオ" panose="020B0604030504040204" pitchFamily="50" charset="-128"/>
                <a:ea typeface="メイリオ" panose="020B0604030504040204" pitchFamily="50" charset="-128"/>
              </a:rPr>
              <a:t>の方が横長の場合</a:t>
            </a:r>
            <a:endParaRPr kumimoji="1" lang="en-US" altLang="ja-JP" sz="1200">
              <a:latin typeface="メイリオ" panose="020B0604030504040204" pitchFamily="50" charset="-128"/>
              <a:ea typeface="メイリオ" panose="020B0604030504040204" pitchFamily="50" charset="-128"/>
            </a:endParaRPr>
          </a:p>
          <a:p>
            <a:r>
              <a:rPr lang="en-US" altLang="ja-JP" sz="1200">
                <a:latin typeface="メイリオ" panose="020B0604030504040204" pitchFamily="50" charset="-128"/>
                <a:ea typeface="メイリオ" panose="020B0604030504040204" pitchFamily="50" charset="-128"/>
              </a:rPr>
              <a:t> // video</a:t>
            </a:r>
            <a:r>
              <a:rPr lang="ja-JP" altLang="en-US" sz="1200">
                <a:latin typeface="メイリオ" panose="020B0604030504040204" pitchFamily="50" charset="-128"/>
                <a:ea typeface="メイリオ" panose="020B0604030504040204" pitchFamily="50" charset="-128"/>
              </a:rPr>
              <a:t>の横を</a:t>
            </a:r>
            <a:r>
              <a:rPr lang="en-US" altLang="ja-JP" sz="1200">
                <a:latin typeface="メイリオ" panose="020B0604030504040204" pitchFamily="50" charset="-128"/>
                <a:ea typeface="メイリオ" panose="020B0604030504040204" pitchFamily="50" charset="-128"/>
              </a:rPr>
              <a:t>canvas</a:t>
            </a:r>
            <a:r>
              <a:rPr lang="ja-JP" altLang="en-US" sz="1200">
                <a:latin typeface="メイリオ" panose="020B0604030504040204" pitchFamily="50" charset="-128"/>
                <a:ea typeface="メイリオ" panose="020B0604030504040204" pitchFamily="50" charset="-128"/>
              </a:rPr>
              <a:t>に入れれば、縦は入る</a:t>
            </a:r>
            <a:endParaRPr lang="en-US" altLang="ja-JP" sz="1200">
              <a:latin typeface="メイリオ" panose="020B0604030504040204" pitchFamily="50" charset="-128"/>
              <a:ea typeface="メイリオ" panose="020B0604030504040204" pitchFamily="50" charset="-128"/>
            </a:endParaRPr>
          </a:p>
          <a:p>
            <a:r>
              <a:rPr lang="en-US" altLang="ja-JP" sz="1200">
                <a:latin typeface="メイリオ" panose="020B0604030504040204" pitchFamily="50" charset="-128"/>
                <a:ea typeface="メイリオ" panose="020B0604030504040204" pitchFamily="50" charset="-128"/>
              </a:rPr>
              <a:t> camera.width = </a:t>
            </a:r>
            <a:r>
              <a:rPr kumimoji="1" lang="en-US" altLang="ja-JP" sz="1200">
                <a:latin typeface="メイリオ" panose="020B0604030504040204" pitchFamily="50" charset="-128"/>
                <a:ea typeface="メイリオ" panose="020B0604030504040204" pitchFamily="50" charset="-128"/>
              </a:rPr>
              <a:t>Math.min(video.width, canvas.style.width * window.devicePixelRatio);</a:t>
            </a:r>
            <a:endParaRPr lang="en-US" altLang="ja-JP" sz="1200">
              <a:latin typeface="メイリオ" panose="020B0604030504040204" pitchFamily="50" charset="-128"/>
              <a:ea typeface="メイリオ" panose="020B0604030504040204" pitchFamily="50" charset="-128"/>
            </a:endParaRPr>
          </a:p>
          <a:p>
            <a:r>
              <a:rPr lang="en-US" altLang="ja-JP" sz="1200">
                <a:latin typeface="メイリオ" panose="020B0604030504040204" pitchFamily="50" charset="-128"/>
                <a:ea typeface="メイリオ" panose="020B0604030504040204" pitchFamily="50" charset="-128"/>
              </a:rPr>
              <a:t> camera.height = camera.width / camera.aspect;</a:t>
            </a:r>
          </a:p>
          <a:p>
            <a:r>
              <a:rPr lang="en-US" altLang="ja-JP" sz="1200">
                <a:latin typeface="メイリオ" panose="020B0604030504040204" pitchFamily="50" charset="-128"/>
                <a:ea typeface="メイリオ" panose="020B0604030504040204" pitchFamily="50" charset="-128"/>
              </a:rPr>
              <a:t> canvas.width = camera.width;</a:t>
            </a:r>
          </a:p>
          <a:p>
            <a:r>
              <a:rPr lang="en-US" altLang="ja-JP" sz="1200">
                <a:latin typeface="メイリオ" panose="020B0604030504040204" pitchFamily="50" charset="-128"/>
                <a:ea typeface="メイリオ" panose="020B0604030504040204" pitchFamily="50" charset="-128"/>
              </a:rPr>
              <a:t> canvas.height = canvas.width / canvas.aspect;</a:t>
            </a:r>
          </a:p>
          <a:p>
            <a:r>
              <a:rPr lang="en-US" altLang="ja-JP" sz="1200">
                <a:latin typeface="メイリオ" panose="020B0604030504040204" pitchFamily="50" charset="-128"/>
                <a:ea typeface="メイリオ" panose="020B0604030504040204" pitchFamily="50" charset="-128"/>
              </a:rPr>
              <a:t>}else{</a:t>
            </a:r>
          </a:p>
          <a:p>
            <a:r>
              <a:rPr kumimoji="1" lang="en-US" altLang="ja-JP" sz="1200">
                <a:latin typeface="メイリオ" panose="020B0604030504040204" pitchFamily="50" charset="-128"/>
                <a:ea typeface="メイリオ" panose="020B0604030504040204" pitchFamily="50" charset="-128"/>
              </a:rPr>
              <a:t> // video</a:t>
            </a:r>
            <a:r>
              <a:rPr kumimoji="1" lang="ja-JP" altLang="en-US" sz="1200">
                <a:latin typeface="メイリオ" panose="020B0604030504040204" pitchFamily="50" charset="-128"/>
                <a:ea typeface="メイリオ" panose="020B0604030504040204" pitchFamily="50" charset="-128"/>
              </a:rPr>
              <a:t>の方が縦長の場合</a:t>
            </a:r>
            <a:endParaRPr kumimoji="1" lang="en-US" altLang="ja-JP" sz="1200">
              <a:latin typeface="メイリオ" panose="020B0604030504040204" pitchFamily="50" charset="-128"/>
              <a:ea typeface="メイリオ" panose="020B0604030504040204" pitchFamily="50" charset="-128"/>
            </a:endParaRPr>
          </a:p>
          <a:p>
            <a:r>
              <a:rPr lang="en-US" altLang="ja-JP" sz="1200">
                <a:latin typeface="メイリオ" panose="020B0604030504040204" pitchFamily="50" charset="-128"/>
                <a:ea typeface="メイリオ" panose="020B0604030504040204" pitchFamily="50" charset="-128"/>
              </a:rPr>
              <a:t> // video</a:t>
            </a:r>
            <a:r>
              <a:rPr lang="ja-JP" altLang="en-US" sz="1200">
                <a:latin typeface="メイリオ" panose="020B0604030504040204" pitchFamily="50" charset="-128"/>
                <a:ea typeface="メイリオ" panose="020B0604030504040204" pitchFamily="50" charset="-128"/>
              </a:rPr>
              <a:t>の縦を</a:t>
            </a:r>
            <a:r>
              <a:rPr lang="en-US" altLang="ja-JP" sz="1200">
                <a:latin typeface="メイリオ" panose="020B0604030504040204" pitchFamily="50" charset="-128"/>
                <a:ea typeface="メイリオ" panose="020B0604030504040204" pitchFamily="50" charset="-128"/>
              </a:rPr>
              <a:t>canvas</a:t>
            </a:r>
            <a:r>
              <a:rPr lang="ja-JP" altLang="en-US" sz="1200">
                <a:latin typeface="メイリオ" panose="020B0604030504040204" pitchFamily="50" charset="-128"/>
                <a:ea typeface="メイリオ" panose="020B0604030504040204" pitchFamily="50" charset="-128"/>
              </a:rPr>
              <a:t>に入れれば、横は入る</a:t>
            </a:r>
            <a:endParaRPr lang="en-US" altLang="ja-JP" sz="1200">
              <a:latin typeface="メイリオ" panose="020B0604030504040204" pitchFamily="50" charset="-128"/>
              <a:ea typeface="メイリオ" panose="020B0604030504040204" pitchFamily="50" charset="-128"/>
            </a:endParaRPr>
          </a:p>
          <a:p>
            <a:r>
              <a:rPr kumimoji="1" lang="en-US" altLang="ja-JP" sz="1200">
                <a:latin typeface="メイリオ" panose="020B0604030504040204" pitchFamily="50" charset="-128"/>
                <a:ea typeface="メイリオ" panose="020B0604030504040204" pitchFamily="50" charset="-128"/>
              </a:rPr>
              <a:t> camera.height = Math.min(video.height, canvas.style.height * window.devicePixelRatio);</a:t>
            </a:r>
          </a:p>
          <a:p>
            <a:r>
              <a:rPr lang="en-US" altLang="ja-JP" sz="1200">
                <a:latin typeface="メイリオ" panose="020B0604030504040204" pitchFamily="50" charset="-128"/>
                <a:ea typeface="メイリオ" panose="020B0604030504040204" pitchFamily="50" charset="-128"/>
              </a:rPr>
              <a:t> camera.width = camera.height * camera.aspect;</a:t>
            </a:r>
          </a:p>
          <a:p>
            <a:r>
              <a:rPr kumimoji="1" lang="en-US" altLang="ja-JP" sz="1200">
                <a:latin typeface="メイリオ" panose="020B0604030504040204" pitchFamily="50" charset="-128"/>
                <a:ea typeface="メイリオ" panose="020B0604030504040204" pitchFamily="50" charset="-128"/>
              </a:rPr>
              <a:t> canvas.height = camera.height;</a:t>
            </a:r>
          </a:p>
          <a:p>
            <a:r>
              <a:rPr lang="en-US" altLang="ja-JP" sz="1200">
                <a:latin typeface="メイリオ" panose="020B0604030504040204" pitchFamily="50" charset="-128"/>
                <a:ea typeface="メイリオ" panose="020B0604030504040204" pitchFamily="50" charset="-128"/>
              </a:rPr>
              <a:t> canvas.width = canvas.height * canvas.aspect;</a:t>
            </a:r>
            <a:endParaRPr kumimoji="1" lang="en-US" altLang="ja-JP" sz="1200">
              <a:latin typeface="メイリオ" panose="020B0604030504040204" pitchFamily="50" charset="-128"/>
              <a:ea typeface="メイリオ" panose="020B0604030504040204" pitchFamily="50" charset="-128"/>
            </a:endParaRPr>
          </a:p>
          <a:p>
            <a:r>
              <a:rPr kumimoji="1" lang="en-US" altLang="ja-JP" sz="1200">
                <a:latin typeface="メイリオ" panose="020B0604030504040204" pitchFamily="50" charset="-128"/>
                <a:ea typeface="メイリオ" panose="020B0604030504040204" pitchFamily="50" charset="-128"/>
              </a:rPr>
              <a:t>}</a:t>
            </a:r>
          </a:p>
          <a:p>
            <a:r>
              <a:rPr kumimoji="1" lang="en-US" altLang="ja-JP" sz="1200">
                <a:latin typeface="メイリオ" panose="020B0604030504040204" pitchFamily="50" charset="-128"/>
                <a:ea typeface="メイリオ" panose="020B0604030504040204" pitchFamily="50" charset="-128"/>
              </a:rPr>
              <a:t>sp = [(canvas.width-camera.width)/2,(canvas.height-camera.height)/2];</a:t>
            </a:r>
          </a:p>
        </p:txBody>
      </p:sp>
      <p:sp>
        <p:nvSpPr>
          <p:cNvPr id="10" name="正方形/長方形 9">
            <a:extLst>
              <a:ext uri="{FF2B5EF4-FFF2-40B4-BE49-F238E27FC236}">
                <a16:creationId xmlns:a16="http://schemas.microsoft.com/office/drawing/2014/main" id="{1FD9598D-109E-136F-8684-363414E99569}"/>
              </a:ext>
            </a:extLst>
          </p:cNvPr>
          <p:cNvSpPr/>
          <p:nvPr/>
        </p:nvSpPr>
        <p:spPr>
          <a:xfrm>
            <a:off x="8849137" y="3929890"/>
            <a:ext cx="1247157" cy="9306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canvas</a:t>
            </a:r>
            <a:endParaRPr kumimoji="1" lang="ja-JP" altLang="en-US"/>
          </a:p>
        </p:txBody>
      </p:sp>
      <p:sp>
        <p:nvSpPr>
          <p:cNvPr id="11" name="正方形/長方形 10">
            <a:extLst>
              <a:ext uri="{FF2B5EF4-FFF2-40B4-BE49-F238E27FC236}">
                <a16:creationId xmlns:a16="http://schemas.microsoft.com/office/drawing/2014/main" id="{B4F50110-52CF-1AF1-C71D-94D754518830}"/>
              </a:ext>
            </a:extLst>
          </p:cNvPr>
          <p:cNvSpPr/>
          <p:nvPr/>
        </p:nvSpPr>
        <p:spPr>
          <a:xfrm>
            <a:off x="10353694" y="3708655"/>
            <a:ext cx="947001" cy="1144117"/>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camera</a:t>
            </a:r>
            <a:endParaRPr kumimoji="1" lang="ja-JP" altLang="en-US"/>
          </a:p>
        </p:txBody>
      </p:sp>
      <p:sp>
        <p:nvSpPr>
          <p:cNvPr id="12" name="正方形/長方形 11">
            <a:extLst>
              <a:ext uri="{FF2B5EF4-FFF2-40B4-BE49-F238E27FC236}">
                <a16:creationId xmlns:a16="http://schemas.microsoft.com/office/drawing/2014/main" id="{DBF5C182-08AB-4DAA-9B66-CA660ED24AD7}"/>
              </a:ext>
            </a:extLst>
          </p:cNvPr>
          <p:cNvSpPr/>
          <p:nvPr/>
        </p:nvSpPr>
        <p:spPr>
          <a:xfrm>
            <a:off x="8866502" y="2871366"/>
            <a:ext cx="947002" cy="639353"/>
          </a:xfrm>
          <a:prstGeom prst="rect">
            <a:avLst/>
          </a:prstGeom>
          <a:solidFill>
            <a:srgbClr val="FFC00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camera</a:t>
            </a:r>
            <a:endParaRPr kumimoji="1" lang="ja-JP" altLang="en-US"/>
          </a:p>
        </p:txBody>
      </p:sp>
      <p:sp>
        <p:nvSpPr>
          <p:cNvPr id="13" name="正方形/長方形 12">
            <a:extLst>
              <a:ext uri="{FF2B5EF4-FFF2-40B4-BE49-F238E27FC236}">
                <a16:creationId xmlns:a16="http://schemas.microsoft.com/office/drawing/2014/main" id="{AC3FF937-324F-6F62-53A3-91AAFC03D06C}"/>
              </a:ext>
            </a:extLst>
          </p:cNvPr>
          <p:cNvSpPr/>
          <p:nvPr/>
        </p:nvSpPr>
        <p:spPr>
          <a:xfrm>
            <a:off x="8895306" y="4080095"/>
            <a:ext cx="779714" cy="942010"/>
          </a:xfrm>
          <a:prstGeom prst="rect">
            <a:avLst/>
          </a:prstGeom>
          <a:solidFill>
            <a:srgbClr val="FFC00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camera</a:t>
            </a:r>
            <a:endParaRPr kumimoji="1" lang="ja-JP" altLang="en-US"/>
          </a:p>
        </p:txBody>
      </p:sp>
      <p:sp>
        <p:nvSpPr>
          <p:cNvPr id="14" name="テキスト ボックス 13">
            <a:extLst>
              <a:ext uri="{FF2B5EF4-FFF2-40B4-BE49-F238E27FC236}">
                <a16:creationId xmlns:a16="http://schemas.microsoft.com/office/drawing/2014/main" id="{082BC939-C508-4D54-F0B8-80724FD703D5}"/>
              </a:ext>
            </a:extLst>
          </p:cNvPr>
          <p:cNvSpPr txBox="1"/>
          <p:nvPr/>
        </p:nvSpPr>
        <p:spPr>
          <a:xfrm>
            <a:off x="7041402" y="4918080"/>
            <a:ext cx="5365571" cy="1938992"/>
          </a:xfrm>
          <a:prstGeom prst="rect">
            <a:avLst/>
          </a:prstGeom>
          <a:noFill/>
        </p:spPr>
        <p:txBody>
          <a:bodyPr wrap="none" rtlCol="0">
            <a:spAutoFit/>
          </a:bodyPr>
          <a:lstStyle/>
          <a:p>
            <a:r>
              <a:rPr kumimoji="1" lang="en-US" altLang="ja-JP" sz="1000">
                <a:latin typeface="メイリオ" panose="020B0604030504040204" pitchFamily="50" charset="-128"/>
                <a:ea typeface="メイリオ" panose="020B0604030504040204" pitchFamily="50" charset="-128"/>
              </a:rPr>
              <a:t>iPhone7</a:t>
            </a:r>
            <a:r>
              <a:rPr kumimoji="1" lang="ja-JP" altLang="en-US" sz="1000">
                <a:latin typeface="メイリオ" panose="020B0604030504040204" pitchFamily="50" charset="-128"/>
                <a:ea typeface="メイリオ" panose="020B0604030504040204" pitchFamily="50" charset="-128"/>
              </a:rPr>
              <a:t>のカメラ画像ファイルの解像度 </a:t>
            </a:r>
            <a:r>
              <a:rPr kumimoji="1" lang="en-US" altLang="ja-JP" sz="1000">
                <a:latin typeface="メイリオ" panose="020B0604030504040204" pitchFamily="50" charset="-128"/>
                <a:ea typeface="メイリオ" panose="020B0604030504040204" pitchFamily="50" charset="-128"/>
              </a:rPr>
              <a:t>3024,2268 aspect=1.33333 (90</a:t>
            </a:r>
            <a:r>
              <a:rPr kumimoji="1" lang="ja-JP" altLang="en-US" sz="1000">
                <a:latin typeface="メイリオ" panose="020B0604030504040204" pitchFamily="50" charset="-128"/>
                <a:ea typeface="メイリオ" panose="020B0604030504040204" pitchFamily="50" charset="-128"/>
              </a:rPr>
              <a:t>度回転</a:t>
            </a:r>
            <a:r>
              <a:rPr kumimoji="1" lang="en-US" altLang="ja-JP" sz="1000">
                <a:latin typeface="メイリオ" panose="020B0604030504040204" pitchFamily="50" charset="-128"/>
                <a:ea typeface="メイリオ" panose="020B0604030504040204" pitchFamily="50" charset="-128"/>
              </a:rPr>
              <a:t>: 0.75)</a:t>
            </a:r>
          </a:p>
          <a:p>
            <a:r>
              <a:rPr lang="en-US" altLang="ja-JP" sz="1000">
                <a:latin typeface="メイリオ" panose="020B0604030504040204" pitchFamily="50" charset="-128"/>
                <a:ea typeface="メイリオ" panose="020B0604030504040204" pitchFamily="50" charset="-128"/>
              </a:rPr>
              <a:t>=&gt;2</a:t>
            </a:r>
            <a:r>
              <a:rPr lang="ja-JP" altLang="en-US" sz="1000">
                <a:latin typeface="メイリオ" panose="020B0604030504040204" pitchFamily="50" charset="-128"/>
                <a:ea typeface="メイリオ" panose="020B0604030504040204" pitchFamily="50" charset="-128"/>
              </a:rPr>
              <a:t>文の</a:t>
            </a:r>
            <a:r>
              <a:rPr lang="en-US" altLang="ja-JP" sz="1000">
                <a:latin typeface="メイリオ" panose="020B0604030504040204" pitchFamily="50" charset="-128"/>
                <a:ea typeface="メイリオ" panose="020B0604030504040204" pitchFamily="50" charset="-128"/>
              </a:rPr>
              <a:t>1</a:t>
            </a:r>
            <a:r>
              <a:rPr lang="ja-JP" altLang="en-US" sz="1000">
                <a:latin typeface="メイリオ" panose="020B0604030504040204" pitchFamily="50" charset="-128"/>
                <a:ea typeface="メイリオ" panose="020B0604030504040204" pitchFamily="50" charset="-128"/>
              </a:rPr>
              <a:t>にすると</a:t>
            </a:r>
            <a:r>
              <a:rPr lang="en-US" altLang="ja-JP" sz="1000">
                <a:latin typeface="メイリオ" panose="020B0604030504040204" pitchFamily="50" charset="-128"/>
                <a:ea typeface="メイリオ" panose="020B0604030504040204" pitchFamily="50" charset="-128"/>
              </a:rPr>
              <a:t>1512,1134</a:t>
            </a:r>
          </a:p>
          <a:p>
            <a:r>
              <a:rPr lang="en-US" altLang="ja-JP" sz="1000">
                <a:latin typeface="メイリオ" panose="020B0604030504040204" pitchFamily="50" charset="-128"/>
                <a:ea typeface="メイリオ" panose="020B0604030504040204" pitchFamily="50" charset="-128"/>
              </a:rPr>
              <a:t>=&gt;4</a:t>
            </a:r>
            <a:r>
              <a:rPr lang="ja-JP" altLang="en-US" sz="1000">
                <a:latin typeface="メイリオ" panose="020B0604030504040204" pitchFamily="50" charset="-128"/>
                <a:ea typeface="メイリオ" panose="020B0604030504040204" pitchFamily="50" charset="-128"/>
              </a:rPr>
              <a:t>分の</a:t>
            </a:r>
            <a:r>
              <a:rPr lang="en-US" altLang="ja-JP" sz="1000">
                <a:latin typeface="メイリオ" panose="020B0604030504040204" pitchFamily="50" charset="-128"/>
                <a:ea typeface="メイリオ" panose="020B0604030504040204" pitchFamily="50" charset="-128"/>
              </a:rPr>
              <a:t>1</a:t>
            </a:r>
            <a:r>
              <a:rPr lang="ja-JP" altLang="en-US" sz="1000">
                <a:latin typeface="メイリオ" panose="020B0604030504040204" pitchFamily="50" charset="-128"/>
                <a:ea typeface="メイリオ" panose="020B0604030504040204" pitchFamily="50" charset="-128"/>
              </a:rPr>
              <a:t>にすると</a:t>
            </a:r>
            <a:r>
              <a:rPr lang="en-US" altLang="ja-JP" sz="1000">
                <a:latin typeface="メイリオ" panose="020B0604030504040204" pitchFamily="50" charset="-128"/>
                <a:ea typeface="メイリオ" panose="020B0604030504040204" pitchFamily="50" charset="-128"/>
              </a:rPr>
              <a:t>756,567</a:t>
            </a:r>
            <a:endParaRPr kumimoji="1" lang="en-US" altLang="ja-JP" sz="1000">
              <a:latin typeface="メイリオ" panose="020B0604030504040204" pitchFamily="50" charset="-128"/>
              <a:ea typeface="メイリオ" panose="020B0604030504040204" pitchFamily="50" charset="-128"/>
            </a:endParaRPr>
          </a:p>
          <a:p>
            <a:r>
              <a:rPr kumimoji="1" lang="en-US" altLang="ja-JP" sz="1000">
                <a:latin typeface="メイリオ" panose="020B0604030504040204" pitchFamily="50" charset="-128"/>
                <a:ea typeface="メイリオ" panose="020B0604030504040204" pitchFamily="50" charset="-128"/>
              </a:rPr>
              <a:t>=&gt;8</a:t>
            </a:r>
            <a:r>
              <a:rPr kumimoji="1" lang="ja-JP" altLang="en-US" sz="1000">
                <a:latin typeface="メイリオ" panose="020B0604030504040204" pitchFamily="50" charset="-128"/>
                <a:ea typeface="メイリオ" panose="020B0604030504040204" pitchFamily="50" charset="-128"/>
              </a:rPr>
              <a:t>分の</a:t>
            </a:r>
            <a:r>
              <a:rPr kumimoji="1" lang="en-US" altLang="ja-JP" sz="1000">
                <a:latin typeface="メイリオ" panose="020B0604030504040204" pitchFamily="50" charset="-128"/>
                <a:ea typeface="メイリオ" panose="020B0604030504040204" pitchFamily="50" charset="-128"/>
              </a:rPr>
              <a:t>1</a:t>
            </a:r>
            <a:r>
              <a:rPr kumimoji="1" lang="ja-JP" altLang="en-US" sz="1000">
                <a:latin typeface="メイリオ" panose="020B0604030504040204" pitchFamily="50" charset="-128"/>
                <a:ea typeface="メイリオ" panose="020B0604030504040204" pitchFamily="50" charset="-128"/>
              </a:rPr>
              <a:t>にすると </a:t>
            </a:r>
            <a:r>
              <a:rPr kumimoji="1" lang="en-US" altLang="ja-JP" sz="1000">
                <a:latin typeface="メイリオ" panose="020B0604030504040204" pitchFamily="50" charset="-128"/>
                <a:ea typeface="メイリオ" panose="020B0604030504040204" pitchFamily="50" charset="-128"/>
              </a:rPr>
              <a:t>378,283.5</a:t>
            </a:r>
          </a:p>
          <a:p>
            <a:endParaRPr lang="en-US" altLang="ja-JP" sz="1000">
              <a:latin typeface="メイリオ" panose="020B0604030504040204" pitchFamily="50" charset="-128"/>
              <a:ea typeface="メイリオ" panose="020B0604030504040204" pitchFamily="50" charset="-128"/>
            </a:endParaRPr>
          </a:p>
          <a:p>
            <a:r>
              <a:rPr lang="en-US" altLang="ja-JP" sz="1000">
                <a:latin typeface="メイリオ" panose="020B0604030504040204" pitchFamily="50" charset="-128"/>
                <a:ea typeface="メイリオ" panose="020B0604030504040204" pitchFamily="50" charset="-128"/>
              </a:rPr>
              <a:t>getUserMedia</a:t>
            </a:r>
            <a:r>
              <a:rPr lang="ja-JP" altLang="en-US" sz="1000">
                <a:latin typeface="メイリオ" panose="020B0604030504040204" pitchFamily="50" charset="-128"/>
                <a:ea typeface="メイリオ" panose="020B0604030504040204" pitchFamily="50" charset="-128"/>
              </a:rPr>
              <a:t>への要求と結果</a:t>
            </a:r>
            <a:endParaRPr lang="en-US" altLang="ja-JP" sz="1000">
              <a:latin typeface="メイリオ" panose="020B0604030504040204" pitchFamily="50" charset="-128"/>
              <a:ea typeface="メイリオ" panose="020B0604030504040204" pitchFamily="50" charset="-128"/>
            </a:endParaRPr>
          </a:p>
          <a:p>
            <a:r>
              <a:rPr lang="en-US" altLang="ja-JP" sz="1000">
                <a:latin typeface="メイリオ" panose="020B0604030504040204" pitchFamily="50" charset="-128"/>
                <a:ea typeface="メイリオ" panose="020B0604030504040204" pitchFamily="50" charset="-128"/>
              </a:rPr>
              <a:t>1920,1080 =&gt; 1080,1920 (aspect=0.5625)</a:t>
            </a:r>
          </a:p>
          <a:p>
            <a:r>
              <a:rPr kumimoji="1" lang="en-US" altLang="ja-JP" sz="1000">
                <a:latin typeface="メイリオ" panose="020B0604030504040204" pitchFamily="50" charset="-128"/>
                <a:ea typeface="メイリオ" panose="020B0604030504040204" pitchFamily="50" charset="-128"/>
              </a:rPr>
              <a:t>1080,1920 </a:t>
            </a:r>
            <a:r>
              <a:rPr lang="en-US" altLang="ja-JP" sz="1000">
                <a:latin typeface="メイリオ" panose="020B0604030504040204" pitchFamily="50" charset="-128"/>
                <a:ea typeface="メイリオ" panose="020B0604030504040204" pitchFamily="50" charset="-128"/>
              </a:rPr>
              <a:t>=&gt;1920,1080</a:t>
            </a:r>
          </a:p>
          <a:p>
            <a:r>
              <a:rPr kumimoji="1" lang="en-US" altLang="ja-JP" sz="1000">
                <a:latin typeface="メイリオ" panose="020B0604030504040204" pitchFamily="50" charset="-128"/>
                <a:ea typeface="メイリオ" panose="020B0604030504040204" pitchFamily="50" charset="-128"/>
              </a:rPr>
              <a:t>640,480 =&gt;480,640  (aspect=0.75)</a:t>
            </a:r>
          </a:p>
          <a:p>
            <a:r>
              <a:rPr lang="en-US" altLang="ja-JP" sz="1000">
                <a:latin typeface="メイリオ" panose="020B0604030504040204" pitchFamily="50" charset="-128"/>
                <a:ea typeface="メイリオ" panose="020B0604030504040204" pitchFamily="50" charset="-128"/>
              </a:rPr>
              <a:t>480,640 =&gt;640,480</a:t>
            </a:r>
          </a:p>
          <a:p>
            <a:endParaRPr kumimoji="1" lang="en-US" altLang="ja-JP" sz="1000">
              <a:latin typeface="メイリオ" panose="020B0604030504040204" pitchFamily="50" charset="-128"/>
              <a:ea typeface="メイリオ" panose="020B0604030504040204" pitchFamily="50" charset="-128"/>
            </a:endParaRPr>
          </a:p>
          <a:p>
            <a:r>
              <a:rPr lang="ja-JP" altLang="en-US" sz="1000">
                <a:latin typeface="メイリオ" panose="020B0604030504040204" pitchFamily="50" charset="-128"/>
                <a:ea typeface="メイリオ" panose="020B0604030504040204" pitchFamily="50" charset="-128"/>
              </a:rPr>
              <a:t>また最初に表示した後で再度、解像度を同じ数値で設定すると見え方が変わる。</a:t>
            </a:r>
            <a:endParaRPr kumimoji="1" lang="ja-JP" altLang="en-US" sz="100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86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C50471-2A0B-67F8-4985-EDA216F9BCB0}"/>
              </a:ext>
            </a:extLst>
          </p:cNvPr>
          <p:cNvSpPr/>
          <p:nvPr/>
        </p:nvSpPr>
        <p:spPr>
          <a:xfrm>
            <a:off x="992537" y="985289"/>
            <a:ext cx="1507002" cy="1144116"/>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0B54DD05-88EF-DE34-E956-1C3462532807}"/>
              </a:ext>
            </a:extLst>
          </p:cNvPr>
          <p:cNvSpPr/>
          <p:nvPr/>
        </p:nvSpPr>
        <p:spPr>
          <a:xfrm>
            <a:off x="643775" y="859311"/>
            <a:ext cx="2248495" cy="1838409"/>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 name="直線矢印コネクタ 3">
            <a:extLst>
              <a:ext uri="{FF2B5EF4-FFF2-40B4-BE49-F238E27FC236}">
                <a16:creationId xmlns:a16="http://schemas.microsoft.com/office/drawing/2014/main" id="{3999D0C8-8AD2-A414-3601-4841C8FC0EBD}"/>
              </a:ext>
            </a:extLst>
          </p:cNvPr>
          <p:cNvCxnSpPr>
            <a:cxnSpLocks/>
          </p:cNvCxnSpPr>
          <p:nvPr/>
        </p:nvCxnSpPr>
        <p:spPr>
          <a:xfrm>
            <a:off x="321823" y="1290830"/>
            <a:ext cx="4133654" cy="0"/>
          </a:xfrm>
          <a:prstGeom prst="straightConnector1">
            <a:avLst/>
          </a:prstGeom>
          <a:ln w="25400">
            <a:solidFill>
              <a:srgbClr val="0070C0"/>
            </a:solidFill>
            <a:prstDash val="solid"/>
            <a:tailEnd type="triangle" w="lg" len="lg"/>
          </a:ln>
        </p:spPr>
        <p:style>
          <a:lnRef idx="2">
            <a:schemeClr val="accent1"/>
          </a:lnRef>
          <a:fillRef idx="0">
            <a:schemeClr val="accent1"/>
          </a:fillRef>
          <a:effectRef idx="1">
            <a:schemeClr val="accent1"/>
          </a:effectRef>
          <a:fontRef idx="minor">
            <a:schemeClr val="tx1"/>
          </a:fontRef>
        </p:style>
      </p:cxnSp>
      <p:cxnSp>
        <p:nvCxnSpPr>
          <p:cNvPr id="5" name="直線矢印コネクタ 4">
            <a:extLst>
              <a:ext uri="{FF2B5EF4-FFF2-40B4-BE49-F238E27FC236}">
                <a16:creationId xmlns:a16="http://schemas.microsoft.com/office/drawing/2014/main" id="{FF4212A8-2ECA-4438-C144-0F3070635A1C}"/>
              </a:ext>
            </a:extLst>
          </p:cNvPr>
          <p:cNvCxnSpPr>
            <a:cxnSpLocks/>
          </p:cNvCxnSpPr>
          <p:nvPr/>
        </p:nvCxnSpPr>
        <p:spPr>
          <a:xfrm>
            <a:off x="1279313" y="181095"/>
            <a:ext cx="0" cy="3644667"/>
          </a:xfrm>
          <a:prstGeom prst="straightConnector1">
            <a:avLst/>
          </a:prstGeom>
          <a:ln w="25400">
            <a:solidFill>
              <a:srgbClr val="0070C0"/>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11" name="楕円 10">
            <a:extLst>
              <a:ext uri="{FF2B5EF4-FFF2-40B4-BE49-F238E27FC236}">
                <a16:creationId xmlns:a16="http://schemas.microsoft.com/office/drawing/2014/main" id="{EC22362F-74D8-422B-69C9-9970FCCC35EA}"/>
              </a:ext>
            </a:extLst>
          </p:cNvPr>
          <p:cNvSpPr/>
          <p:nvPr/>
        </p:nvSpPr>
        <p:spPr>
          <a:xfrm>
            <a:off x="1916470" y="1545851"/>
            <a:ext cx="116004" cy="113295"/>
          </a:xfrm>
          <a:prstGeom prst="ellips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134CEDF-829F-D8DA-3A6F-D5EDB771661F}"/>
              </a:ext>
            </a:extLst>
          </p:cNvPr>
          <p:cNvSpPr txBox="1"/>
          <p:nvPr/>
        </p:nvSpPr>
        <p:spPr>
          <a:xfrm>
            <a:off x="1914852" y="274220"/>
            <a:ext cx="6696064"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拡大する前の画面（すでに拡大</a:t>
            </a:r>
            <a:r>
              <a:rPr kumimoji="1" lang="en-US" altLang="ja-JP" dirty="0">
                <a:latin typeface="メイリオ" panose="020B0604030504040204" pitchFamily="50" charset="-128"/>
                <a:ea typeface="メイリオ" panose="020B0604030504040204" pitchFamily="50" charset="-128"/>
              </a:rPr>
              <a:t>(z0)</a:t>
            </a:r>
            <a:r>
              <a:rPr kumimoji="1" lang="ja-JP" altLang="en-US" dirty="0">
                <a:latin typeface="メイリオ" panose="020B0604030504040204" pitchFamily="50" charset="-128"/>
                <a:ea typeface="メイリオ" panose="020B0604030504040204" pitchFamily="50" charset="-128"/>
              </a:rPr>
              <a:t>、移動</a:t>
            </a:r>
            <a:r>
              <a:rPr kumimoji="1" lang="en-US" altLang="ja-JP" dirty="0">
                <a:latin typeface="メイリオ" panose="020B0604030504040204" pitchFamily="50" charset="-128"/>
                <a:ea typeface="メイリオ" panose="020B0604030504040204" pitchFamily="50" charset="-128"/>
              </a:rPr>
              <a:t>(lt0)</a:t>
            </a:r>
            <a:r>
              <a:rPr kumimoji="1" lang="ja-JP" altLang="en-US" dirty="0">
                <a:latin typeface="メイリオ" panose="020B0604030504040204" pitchFamily="50" charset="-128"/>
                <a:ea typeface="メイリオ" panose="020B0604030504040204" pitchFamily="50" charset="-128"/>
              </a:rPr>
              <a:t>している状態）</a:t>
            </a:r>
          </a:p>
        </p:txBody>
      </p:sp>
      <p:sp>
        <p:nvSpPr>
          <p:cNvPr id="13" name="正方形/長方形 12">
            <a:extLst>
              <a:ext uri="{FF2B5EF4-FFF2-40B4-BE49-F238E27FC236}">
                <a16:creationId xmlns:a16="http://schemas.microsoft.com/office/drawing/2014/main" id="{7E2BD4B8-EDDB-62CF-7640-D95CA39AECFA}"/>
              </a:ext>
            </a:extLst>
          </p:cNvPr>
          <p:cNvSpPr/>
          <p:nvPr/>
        </p:nvSpPr>
        <p:spPr>
          <a:xfrm>
            <a:off x="1279313" y="1290830"/>
            <a:ext cx="957368" cy="587365"/>
          </a:xfrm>
          <a:prstGeom prst="rect">
            <a:avLst/>
          </a:prstGeom>
          <a:noFill/>
          <a:ln w="317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ADA06272-C562-3E00-5BF4-F670929C93F2}"/>
              </a:ext>
            </a:extLst>
          </p:cNvPr>
          <p:cNvSpPr txBox="1"/>
          <p:nvPr/>
        </p:nvSpPr>
        <p:spPr>
          <a:xfrm>
            <a:off x="1603820" y="3263596"/>
            <a:ext cx="3735318"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拡大後の画面（拡大</a:t>
            </a:r>
            <a:r>
              <a:rPr lang="en-US" altLang="ja-JP" dirty="0">
                <a:latin typeface="メイリオ" panose="020B0604030504040204" pitchFamily="50" charset="-128"/>
                <a:ea typeface="メイリオ" panose="020B0604030504040204" pitchFamily="50" charset="-128"/>
              </a:rPr>
              <a:t>z1</a:t>
            </a:r>
            <a:r>
              <a:rPr lang="ja-JP" altLang="en-US" dirty="0">
                <a:latin typeface="メイリオ" panose="020B0604030504040204" pitchFamily="50" charset="-128"/>
                <a:ea typeface="メイリオ" panose="020B0604030504040204" pitchFamily="50" charset="-128"/>
              </a:rPr>
              <a:t>、移動</a:t>
            </a:r>
            <a:r>
              <a:rPr lang="en-US" altLang="ja-JP" dirty="0">
                <a:latin typeface="メイリオ" panose="020B0604030504040204" pitchFamily="50" charset="-128"/>
                <a:ea typeface="メイリオ" panose="020B0604030504040204" pitchFamily="50" charset="-128"/>
              </a:rPr>
              <a:t>lt1</a:t>
            </a:r>
            <a:r>
              <a:rPr lang="ja-JP" altLang="en-US"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DEB319CC-ABE7-A889-2F88-2A98EC88C253}"/>
              </a:ext>
            </a:extLst>
          </p:cNvPr>
          <p:cNvSpPr txBox="1"/>
          <p:nvPr/>
        </p:nvSpPr>
        <p:spPr>
          <a:xfrm>
            <a:off x="2032474" y="2794187"/>
            <a:ext cx="2821542"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表示領域</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video_canvas</a:t>
            </a: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7" name="直線矢印コネクタ 16">
            <a:extLst>
              <a:ext uri="{FF2B5EF4-FFF2-40B4-BE49-F238E27FC236}">
                <a16:creationId xmlns:a16="http://schemas.microsoft.com/office/drawing/2014/main" id="{15DF956D-3B35-5FD9-B05A-12A6796272F8}"/>
              </a:ext>
            </a:extLst>
          </p:cNvPr>
          <p:cNvCxnSpPr>
            <a:cxnSpLocks/>
            <a:stCxn id="12" idx="1"/>
            <a:endCxn id="7" idx="0"/>
          </p:cNvCxnSpPr>
          <p:nvPr/>
        </p:nvCxnSpPr>
        <p:spPr>
          <a:xfrm flipH="1">
            <a:off x="1746038" y="458886"/>
            <a:ext cx="168814" cy="526403"/>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3C91402A-835A-3D68-57B7-F440E02DF0A3}"/>
              </a:ext>
            </a:extLst>
          </p:cNvPr>
          <p:cNvCxnSpPr>
            <a:cxnSpLocks/>
            <a:stCxn id="15" idx="1"/>
            <a:endCxn id="13" idx="2"/>
          </p:cNvCxnSpPr>
          <p:nvPr/>
        </p:nvCxnSpPr>
        <p:spPr>
          <a:xfrm flipH="1" flipV="1">
            <a:off x="1757997" y="1878195"/>
            <a:ext cx="274477" cy="1100658"/>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45191E68-7118-35A8-CFE6-9FF21321D2C3}"/>
              </a:ext>
            </a:extLst>
          </p:cNvPr>
          <p:cNvCxnSpPr>
            <a:cxnSpLocks/>
            <a:stCxn id="14" idx="1"/>
            <a:endCxn id="10" idx="2"/>
          </p:cNvCxnSpPr>
          <p:nvPr/>
        </p:nvCxnSpPr>
        <p:spPr>
          <a:xfrm flipV="1">
            <a:off x="1603820" y="2697720"/>
            <a:ext cx="164203" cy="750542"/>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29" name="テキスト ボックス 28">
            <a:extLst>
              <a:ext uri="{FF2B5EF4-FFF2-40B4-BE49-F238E27FC236}">
                <a16:creationId xmlns:a16="http://schemas.microsoft.com/office/drawing/2014/main" id="{4462C33B-4FB6-1F29-30A6-A8301C5C81F6}"/>
              </a:ext>
            </a:extLst>
          </p:cNvPr>
          <p:cNvSpPr txBox="1"/>
          <p:nvPr/>
        </p:nvSpPr>
        <p:spPr>
          <a:xfrm>
            <a:off x="3120127" y="2035477"/>
            <a:ext cx="4108817"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ピン（拡大するときの移動しない点）</a:t>
            </a:r>
          </a:p>
        </p:txBody>
      </p:sp>
      <p:cxnSp>
        <p:nvCxnSpPr>
          <p:cNvPr id="30" name="直線矢印コネクタ 29">
            <a:extLst>
              <a:ext uri="{FF2B5EF4-FFF2-40B4-BE49-F238E27FC236}">
                <a16:creationId xmlns:a16="http://schemas.microsoft.com/office/drawing/2014/main" id="{1A08F350-FB04-1B8A-146B-C7CC200C7BCA}"/>
              </a:ext>
            </a:extLst>
          </p:cNvPr>
          <p:cNvCxnSpPr>
            <a:cxnSpLocks/>
            <a:stCxn id="29" idx="1"/>
            <a:endCxn id="11" idx="6"/>
          </p:cNvCxnSpPr>
          <p:nvPr/>
        </p:nvCxnSpPr>
        <p:spPr>
          <a:xfrm flipH="1" flipV="1">
            <a:off x="2032474" y="1602499"/>
            <a:ext cx="1087653" cy="617644"/>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5" name="直線矢印コネクタ 34">
            <a:extLst>
              <a:ext uri="{FF2B5EF4-FFF2-40B4-BE49-F238E27FC236}">
                <a16:creationId xmlns:a16="http://schemas.microsoft.com/office/drawing/2014/main" id="{D24ADD55-71AF-0107-F6BD-95E7C183AD0A}"/>
              </a:ext>
            </a:extLst>
          </p:cNvPr>
          <p:cNvCxnSpPr>
            <a:cxnSpLocks/>
          </p:cNvCxnSpPr>
          <p:nvPr/>
        </p:nvCxnSpPr>
        <p:spPr>
          <a:xfrm flipH="1">
            <a:off x="992537" y="1573467"/>
            <a:ext cx="923933" cy="0"/>
          </a:xfrm>
          <a:prstGeom prst="straightConnector1">
            <a:avLst/>
          </a:prstGeom>
          <a:ln>
            <a:solidFill>
              <a:srgbClr val="C14E15"/>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a:extLst>
              <a:ext uri="{FF2B5EF4-FFF2-40B4-BE49-F238E27FC236}">
                <a16:creationId xmlns:a16="http://schemas.microsoft.com/office/drawing/2014/main" id="{E4AD4547-CF80-8F12-7655-DB090D000443}"/>
              </a:ext>
            </a:extLst>
          </p:cNvPr>
          <p:cNvCxnSpPr>
            <a:cxnSpLocks/>
          </p:cNvCxnSpPr>
          <p:nvPr/>
        </p:nvCxnSpPr>
        <p:spPr>
          <a:xfrm flipH="1">
            <a:off x="643775" y="1648259"/>
            <a:ext cx="1271077" cy="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線矢印コネクタ 37">
            <a:extLst>
              <a:ext uri="{FF2B5EF4-FFF2-40B4-BE49-F238E27FC236}">
                <a16:creationId xmlns:a16="http://schemas.microsoft.com/office/drawing/2014/main" id="{70436647-5558-EEB6-0599-F5839E8D5435}"/>
              </a:ext>
            </a:extLst>
          </p:cNvPr>
          <p:cNvCxnSpPr>
            <a:cxnSpLocks/>
          </p:cNvCxnSpPr>
          <p:nvPr/>
        </p:nvCxnSpPr>
        <p:spPr>
          <a:xfrm flipH="1">
            <a:off x="251340" y="4441232"/>
            <a:ext cx="430431" cy="0"/>
          </a:xfrm>
          <a:prstGeom prst="straightConnector1">
            <a:avLst/>
          </a:prstGeom>
          <a:ln>
            <a:solidFill>
              <a:srgbClr val="C14E15"/>
            </a:solidFill>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47ED1584-853C-C4A9-808E-47D732C9FD7A}"/>
              </a:ext>
            </a:extLst>
          </p:cNvPr>
          <p:cNvCxnSpPr>
            <a:cxnSpLocks/>
          </p:cNvCxnSpPr>
          <p:nvPr/>
        </p:nvCxnSpPr>
        <p:spPr>
          <a:xfrm flipH="1">
            <a:off x="251340" y="4652095"/>
            <a:ext cx="430431" cy="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42" name="テキスト ボックス 41">
            <a:extLst>
              <a:ext uri="{FF2B5EF4-FFF2-40B4-BE49-F238E27FC236}">
                <a16:creationId xmlns:a16="http://schemas.microsoft.com/office/drawing/2014/main" id="{61F9D68B-CEC6-1019-E206-903BF880D994}"/>
              </a:ext>
            </a:extLst>
          </p:cNvPr>
          <p:cNvSpPr txBox="1"/>
          <p:nvPr/>
        </p:nvSpPr>
        <p:spPr>
          <a:xfrm>
            <a:off x="755305" y="4305553"/>
            <a:ext cx="2831224" cy="261610"/>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ピンの</a:t>
            </a:r>
            <a:r>
              <a:rPr kumimoji="1" lang="en-US" altLang="ja-JP" sz="1100" dirty="0">
                <a:latin typeface="メイリオ" panose="020B0604030504040204" pitchFamily="50" charset="-128"/>
                <a:ea typeface="メイリオ" panose="020B0604030504040204" pitchFamily="50" charset="-128"/>
              </a:rPr>
              <a:t>lt0</a:t>
            </a:r>
            <a:r>
              <a:rPr kumimoji="1" lang="ja-JP" altLang="en-US" sz="1100" dirty="0">
                <a:latin typeface="メイリオ" panose="020B0604030504040204" pitchFamily="50" charset="-128"/>
                <a:ea typeface="メイリオ" panose="020B0604030504040204" pitchFamily="50" charset="-128"/>
              </a:rPr>
              <a:t>を原点としたときの位置 </a:t>
            </a:r>
            <a:r>
              <a:rPr kumimoji="1" lang="en-US" altLang="ja-JP" sz="1100" dirty="0">
                <a:latin typeface="メイリオ" panose="020B0604030504040204" pitchFamily="50" charset="-128"/>
                <a:ea typeface="メイリオ" panose="020B0604030504040204" pitchFamily="50" charset="-128"/>
              </a:rPr>
              <a:t>pin-lt0</a:t>
            </a:r>
          </a:p>
        </p:txBody>
      </p:sp>
      <p:sp>
        <p:nvSpPr>
          <p:cNvPr id="43" name="テキスト ボックス 42">
            <a:extLst>
              <a:ext uri="{FF2B5EF4-FFF2-40B4-BE49-F238E27FC236}">
                <a16:creationId xmlns:a16="http://schemas.microsoft.com/office/drawing/2014/main" id="{69E351C1-C5F3-93A8-385B-B7734C82E1ED}"/>
              </a:ext>
            </a:extLst>
          </p:cNvPr>
          <p:cNvSpPr txBox="1"/>
          <p:nvPr/>
        </p:nvSpPr>
        <p:spPr>
          <a:xfrm>
            <a:off x="764680" y="921498"/>
            <a:ext cx="474810"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lt0</a:t>
            </a:r>
            <a:endParaRPr kumimoji="1" lang="ja-JP" altLang="en-US"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99893149-48F7-290A-7AAC-1964BD4D832C}"/>
              </a:ext>
            </a:extLst>
          </p:cNvPr>
          <p:cNvSpPr txBox="1"/>
          <p:nvPr/>
        </p:nvSpPr>
        <p:spPr>
          <a:xfrm>
            <a:off x="321823" y="561592"/>
            <a:ext cx="474810" cy="369332"/>
          </a:xfrm>
          <a:prstGeom prst="rect">
            <a:avLst/>
          </a:prstGeom>
          <a:noFill/>
        </p:spPr>
        <p:txBody>
          <a:bodyPr wrap="none" rtlCol="0">
            <a:spAutoFit/>
          </a:bodyPr>
          <a:lstStyle/>
          <a:p>
            <a:r>
              <a:rPr kumimoji="1" lang="en-US" altLang="ja-JP" dirty="0">
                <a:latin typeface="メイリオ" panose="020B0604030504040204" pitchFamily="50" charset="-128"/>
                <a:ea typeface="メイリオ" panose="020B0604030504040204" pitchFamily="50" charset="-128"/>
              </a:rPr>
              <a:t>lt1</a:t>
            </a:r>
            <a:endParaRPr kumimoji="1" lang="ja-JP" altLang="en-US"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E40EFB81-EA35-56E3-30E1-DB6737A218CA}"/>
              </a:ext>
            </a:extLst>
          </p:cNvPr>
          <p:cNvSpPr txBox="1"/>
          <p:nvPr/>
        </p:nvSpPr>
        <p:spPr>
          <a:xfrm>
            <a:off x="755304" y="4537554"/>
            <a:ext cx="5266185" cy="261610"/>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倍率を</a:t>
            </a:r>
            <a:r>
              <a:rPr kumimoji="1" lang="en-US" altLang="ja-JP" sz="1100" dirty="0">
                <a:latin typeface="メイリオ" panose="020B0604030504040204" pitchFamily="50" charset="-128"/>
                <a:ea typeface="メイリオ" panose="020B0604030504040204" pitchFamily="50" charset="-128"/>
              </a:rPr>
              <a:t>z1</a:t>
            </a:r>
            <a:r>
              <a:rPr kumimoji="1" lang="ja-JP" altLang="en-US" sz="1100" dirty="0">
                <a:latin typeface="メイリオ" panose="020B0604030504040204" pitchFamily="50" charset="-128"/>
                <a:ea typeface="メイリオ" panose="020B0604030504040204" pitchFamily="50" charset="-128"/>
              </a:rPr>
              <a:t>に変更したときの</a:t>
            </a:r>
            <a:r>
              <a:rPr kumimoji="1" lang="en-US" altLang="ja-JP" sz="1100" dirty="0">
                <a:latin typeface="メイリオ" panose="020B0604030504040204" pitchFamily="50" charset="-128"/>
                <a:ea typeface="メイリオ" panose="020B0604030504040204" pitchFamily="50" charset="-128"/>
              </a:rPr>
              <a:t>lt1</a:t>
            </a:r>
            <a:r>
              <a:rPr kumimoji="1" lang="ja-JP" altLang="en-US" sz="1100" dirty="0">
                <a:latin typeface="メイリオ" panose="020B0604030504040204" pitchFamily="50" charset="-128"/>
                <a:ea typeface="メイリオ" panose="020B0604030504040204" pitchFamily="50" charset="-128"/>
              </a:rPr>
              <a:t>を原点としたときのピンの位置 </a:t>
            </a:r>
            <a:r>
              <a:rPr kumimoji="1" lang="en-US" altLang="ja-JP" sz="1100" dirty="0">
                <a:latin typeface="メイリオ" panose="020B0604030504040204" pitchFamily="50" charset="-128"/>
                <a:ea typeface="メイリオ" panose="020B0604030504040204" pitchFamily="50" charset="-128"/>
              </a:rPr>
              <a:t>(pin-lt0)*(z1/z0)</a:t>
            </a:r>
          </a:p>
        </p:txBody>
      </p:sp>
      <p:sp>
        <p:nvSpPr>
          <p:cNvPr id="46" name="テキスト ボックス 45">
            <a:extLst>
              <a:ext uri="{FF2B5EF4-FFF2-40B4-BE49-F238E27FC236}">
                <a16:creationId xmlns:a16="http://schemas.microsoft.com/office/drawing/2014/main" id="{223D20E5-8543-DE52-940C-7A0C1CD190D2}"/>
              </a:ext>
            </a:extLst>
          </p:cNvPr>
          <p:cNvSpPr txBox="1"/>
          <p:nvPr/>
        </p:nvSpPr>
        <p:spPr>
          <a:xfrm>
            <a:off x="165243" y="4084335"/>
            <a:ext cx="3836307" cy="261610"/>
          </a:xfrm>
          <a:prstGeom prst="rect">
            <a:avLst/>
          </a:prstGeom>
          <a:noFill/>
        </p:spPr>
        <p:txBody>
          <a:bodyPr wrap="none" rtlCol="0">
            <a:spAutoFit/>
          </a:bodyPr>
          <a:lstStyle/>
          <a:p>
            <a:r>
              <a:rPr kumimoji="1" lang="ja-JP" altLang="en-US" sz="1100" b="1" dirty="0">
                <a:latin typeface="メイリオ" panose="020B0604030504040204" pitchFamily="50" charset="-128"/>
                <a:ea typeface="メイリオ" panose="020B0604030504040204" pitchFamily="50" charset="-128"/>
              </a:rPr>
              <a:t>①ピン</a:t>
            </a:r>
            <a:r>
              <a:rPr lang="ja-JP" altLang="en-US" sz="1100" b="1" dirty="0">
                <a:latin typeface="メイリオ" panose="020B0604030504040204" pitchFamily="50" charset="-128"/>
                <a:ea typeface="メイリオ" panose="020B0604030504040204" pitchFamily="50" charset="-128"/>
              </a:rPr>
              <a:t>の座標</a:t>
            </a:r>
            <a:r>
              <a:rPr lang="en-US" altLang="ja-JP" sz="1100" b="1" dirty="0">
                <a:latin typeface="メイリオ" panose="020B0604030504040204" pitchFamily="50" charset="-128"/>
                <a:ea typeface="メイリオ" panose="020B0604030504040204" pitchFamily="50" charset="-128"/>
              </a:rPr>
              <a:t>(pin)</a:t>
            </a:r>
            <a:r>
              <a:rPr lang="ja-JP" altLang="en-US" sz="1100" b="1" dirty="0">
                <a:latin typeface="メイリオ" panose="020B0604030504040204" pitchFamily="50" charset="-128"/>
                <a:ea typeface="メイリオ" panose="020B0604030504040204" pitchFamily="50" charset="-128"/>
              </a:rPr>
              <a:t>を指定して新しい倍率</a:t>
            </a:r>
            <a:r>
              <a:rPr lang="en-US" altLang="ja-JP" sz="1100" b="1" dirty="0">
                <a:latin typeface="メイリオ" panose="020B0604030504040204" pitchFamily="50" charset="-128"/>
                <a:ea typeface="メイリオ" panose="020B0604030504040204" pitchFamily="50" charset="-128"/>
              </a:rPr>
              <a:t>z0</a:t>
            </a:r>
            <a:r>
              <a:rPr lang="ja-JP" altLang="en-US" sz="1100" b="1" dirty="0">
                <a:latin typeface="メイリオ" panose="020B0604030504040204" pitchFamily="50" charset="-128"/>
                <a:ea typeface="メイリオ" panose="020B0604030504040204" pitchFamily="50" charset="-128"/>
              </a:rPr>
              <a:t>を適用する。</a:t>
            </a:r>
            <a:endParaRPr kumimoji="1" lang="ja-JP" altLang="en-US" sz="1100" b="1" dirty="0">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344ACDCC-5C43-3F2D-333F-C33FE2BEB88B}"/>
              </a:ext>
            </a:extLst>
          </p:cNvPr>
          <p:cNvSpPr txBox="1"/>
          <p:nvPr/>
        </p:nvSpPr>
        <p:spPr>
          <a:xfrm>
            <a:off x="178242" y="4849988"/>
            <a:ext cx="3546164" cy="261610"/>
          </a:xfrm>
          <a:prstGeom prst="rect">
            <a:avLst/>
          </a:prstGeom>
          <a:noFill/>
        </p:spPr>
        <p:txBody>
          <a:bodyPr wrap="none" rtlCol="0">
            <a:spAutoFit/>
          </a:bodyPr>
          <a:lstStyle/>
          <a:p>
            <a:r>
              <a:rPr kumimoji="1" lang="ja-JP" altLang="en-US" sz="1100" dirty="0">
                <a:latin typeface="メイリオ" panose="020B0604030504040204" pitchFamily="50" charset="-128"/>
                <a:ea typeface="メイリオ" panose="020B0604030504040204" pitchFamily="50" charset="-128"/>
              </a:rPr>
              <a:t>よって</a:t>
            </a:r>
            <a:r>
              <a:rPr kumimoji="1" lang="en-US" altLang="ja-JP" sz="1100" dirty="0">
                <a:latin typeface="メイリオ" panose="020B0604030504040204" pitchFamily="50" charset="-128"/>
                <a:ea typeface="メイリオ" panose="020B0604030504040204" pitchFamily="50" charset="-128"/>
              </a:rPr>
              <a:t>lt1</a:t>
            </a:r>
            <a:r>
              <a:rPr kumimoji="1" lang="ja-JP" altLang="en-US" sz="1100" dirty="0">
                <a:latin typeface="メイリオ" panose="020B0604030504040204" pitchFamily="50" charset="-128"/>
                <a:ea typeface="メイリオ" panose="020B0604030504040204" pitchFamily="50" charset="-128"/>
              </a:rPr>
              <a:t>の位置は、</a:t>
            </a:r>
            <a:r>
              <a:rPr kumimoji="1" lang="en-US" altLang="ja-JP" sz="1100" dirty="0">
                <a:latin typeface="メイリオ" panose="020B0604030504040204" pitchFamily="50" charset="-128"/>
                <a:ea typeface="メイリオ" panose="020B0604030504040204" pitchFamily="50" charset="-128"/>
              </a:rPr>
              <a:t>(lt0-pin)*(z1/z0)+pin</a:t>
            </a:r>
            <a:r>
              <a:rPr kumimoji="1" lang="ja-JP" altLang="en-US" sz="1100" dirty="0">
                <a:latin typeface="メイリオ" panose="020B0604030504040204" pitchFamily="50" charset="-128"/>
                <a:ea typeface="メイリオ" panose="020B0604030504040204" pitchFamily="50" charset="-128"/>
              </a:rPr>
              <a:t>となる。</a:t>
            </a:r>
            <a:endParaRPr kumimoji="1" lang="en-US" altLang="ja-JP" sz="1100"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CC68A3C7-71EA-EB13-2D2C-9E16B4713771}"/>
              </a:ext>
            </a:extLst>
          </p:cNvPr>
          <p:cNvSpPr txBox="1"/>
          <p:nvPr/>
        </p:nvSpPr>
        <p:spPr>
          <a:xfrm>
            <a:off x="6572354" y="4090109"/>
            <a:ext cx="1313180" cy="430887"/>
          </a:xfrm>
          <a:prstGeom prst="rect">
            <a:avLst/>
          </a:prstGeom>
          <a:noFill/>
        </p:spPr>
        <p:txBody>
          <a:bodyPr wrap="none" rtlCol="0">
            <a:spAutoFit/>
          </a:bodyPr>
          <a:lstStyle/>
          <a:p>
            <a:r>
              <a:rPr lang="ja-JP" altLang="en-US" sz="1100" b="1" dirty="0">
                <a:latin typeface="メイリオ" panose="020B0604030504040204" pitchFamily="50" charset="-128"/>
                <a:ea typeface="メイリオ" panose="020B0604030504040204" pitchFamily="50" charset="-128"/>
              </a:rPr>
              <a:t>②平行移動する。</a:t>
            </a:r>
            <a:endParaRPr lang="en-US" altLang="ja-JP" sz="1100" b="1" dirty="0">
              <a:latin typeface="メイリオ" panose="020B0604030504040204" pitchFamily="50" charset="-128"/>
              <a:ea typeface="メイリオ" panose="020B0604030504040204" pitchFamily="50" charset="-128"/>
            </a:endParaRPr>
          </a:p>
          <a:p>
            <a:r>
              <a:rPr kumimoji="1" lang="en-US" altLang="ja-JP" sz="1100" dirty="0">
                <a:latin typeface="メイリオ" panose="020B0604030504040204" pitchFamily="50" charset="-128"/>
                <a:ea typeface="メイリオ" panose="020B0604030504040204" pitchFamily="50" charset="-128"/>
              </a:rPr>
              <a:t>lt1 = lt0+dp</a:t>
            </a:r>
            <a:endParaRPr kumimoji="1" lang="ja-JP" altLang="en-US" sz="1100"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A4FA3B4F-A04D-A9E0-23F2-C06459B9AEC6}"/>
              </a:ext>
            </a:extLst>
          </p:cNvPr>
          <p:cNvSpPr txBox="1"/>
          <p:nvPr/>
        </p:nvSpPr>
        <p:spPr>
          <a:xfrm>
            <a:off x="292154" y="5604052"/>
            <a:ext cx="6285695" cy="769441"/>
          </a:xfrm>
          <a:prstGeom prst="rect">
            <a:avLst/>
          </a:prstGeom>
          <a:noFill/>
        </p:spPr>
        <p:txBody>
          <a:bodyPr wrap="none" rtlCol="0">
            <a:spAutoFit/>
          </a:bodyPr>
          <a:lstStyle/>
          <a:p>
            <a:r>
              <a:rPr lang="ja-JP" altLang="en-US" sz="1100" b="1" dirty="0">
                <a:latin typeface="メイリオ" panose="020B0604030504040204" pitchFamily="50" charset="-128"/>
                <a:ea typeface="メイリオ" panose="020B0604030504040204" pitchFamily="50" charset="-128"/>
              </a:rPr>
              <a:t>③タップイベントは画像処理のサイズ、位置に変換する。</a:t>
            </a:r>
            <a:endParaRPr lang="en-US" altLang="ja-JP" sz="1100" b="1"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タップイベントは</a:t>
            </a:r>
            <a:r>
              <a:rPr lang="en-US" altLang="ja-JP" sz="1100" dirty="0" err="1">
                <a:latin typeface="メイリオ" panose="020B0604030504040204" pitchFamily="50" charset="-128"/>
                <a:ea typeface="メイリオ" panose="020B0604030504040204" pitchFamily="50" charset="-128"/>
              </a:rPr>
              <a:t>css</a:t>
            </a:r>
            <a:r>
              <a:rPr lang="ja-JP" altLang="en-US" sz="1100" dirty="0">
                <a:latin typeface="メイリオ" panose="020B0604030504040204" pitchFamily="50" charset="-128"/>
                <a:ea typeface="メイリオ" panose="020B0604030504040204" pitchFamily="50" charset="-128"/>
              </a:rPr>
              <a:t>のサイズで発行される。</a:t>
            </a:r>
            <a:endParaRPr lang="en-US" altLang="ja-JP" sz="1100" dirty="0">
              <a:latin typeface="メイリオ" panose="020B0604030504040204" pitchFamily="50" charset="-128"/>
              <a:ea typeface="メイリオ" panose="020B0604030504040204" pitchFamily="50" charset="-128"/>
            </a:endParaRPr>
          </a:p>
          <a:p>
            <a:r>
              <a:rPr lang="en-US" altLang="ja-JP" sz="1100" dirty="0" err="1">
                <a:latin typeface="メイリオ" panose="020B0604030504040204" pitchFamily="50" charset="-128"/>
                <a:ea typeface="メイリオ" panose="020B0604030504040204" pitchFamily="50" charset="-128"/>
              </a:rPr>
              <a:t>recog_canvas</a:t>
            </a:r>
            <a:r>
              <a:rPr lang="ja-JP" altLang="en-US" sz="1100" dirty="0">
                <a:latin typeface="メイリオ" panose="020B0604030504040204" pitchFamily="50" charset="-128"/>
                <a:ea typeface="メイリオ" panose="020B0604030504040204" pitchFamily="50" charset="-128"/>
              </a:rPr>
              <a:t>上のタップ位置</a:t>
            </a:r>
            <a:r>
              <a:rPr lang="en-US" altLang="ja-JP" sz="1100" dirty="0">
                <a:latin typeface="メイリオ" panose="020B0604030504040204" pitchFamily="50" charset="-128"/>
                <a:ea typeface="メイリオ" panose="020B0604030504040204" pitchFamily="50" charset="-128"/>
              </a:rPr>
              <a:t>=(</a:t>
            </a:r>
            <a:r>
              <a:rPr lang="ja-JP" altLang="en-US" sz="1100" dirty="0">
                <a:latin typeface="メイリオ" panose="020B0604030504040204" pitchFamily="50" charset="-128"/>
                <a:ea typeface="メイリオ" panose="020B0604030504040204" pitchFamily="50" charset="-128"/>
              </a:rPr>
              <a:t>画面タップ位置</a:t>
            </a:r>
            <a:r>
              <a:rPr lang="en-US" altLang="ja-JP" sz="1100" dirty="0">
                <a:latin typeface="メイリオ" panose="020B0604030504040204" pitchFamily="50" charset="-128"/>
                <a:ea typeface="メイリオ" panose="020B0604030504040204" pitchFamily="50" charset="-128"/>
              </a:rPr>
              <a:t>(hammer</a:t>
            </a:r>
            <a:r>
              <a:rPr lang="ja-JP" altLang="en-US" sz="1100" dirty="0">
                <a:latin typeface="メイリオ" panose="020B0604030504040204" pitchFamily="50" charset="-128"/>
                <a:ea typeface="メイリオ" panose="020B0604030504040204" pitchFamily="50" charset="-128"/>
              </a:rPr>
              <a:t>の出力</a:t>
            </a:r>
            <a:r>
              <a:rPr lang="en-US" altLang="ja-JP" sz="1100" dirty="0">
                <a:latin typeface="メイリオ" panose="020B0604030504040204" pitchFamily="50" charset="-128"/>
                <a:ea typeface="メイリオ" panose="020B0604030504040204" pitchFamily="50" charset="-128"/>
              </a:rPr>
              <a:t>)*</a:t>
            </a:r>
            <a:r>
              <a:rPr lang="en-US" altLang="ja-JP" sz="1100" dirty="0" err="1">
                <a:latin typeface="メイリオ" panose="020B0604030504040204" pitchFamily="50" charset="-128"/>
                <a:ea typeface="メイリオ" panose="020B0604030504040204" pitchFamily="50" charset="-128"/>
              </a:rPr>
              <a:t>recog_wh</a:t>
            </a:r>
            <a:r>
              <a:rPr lang="en-US" altLang="ja-JP" sz="1100" dirty="0">
                <a:latin typeface="メイリオ" panose="020B0604030504040204" pitchFamily="50" charset="-128"/>
                <a:ea typeface="メイリオ" panose="020B0604030504040204" pitchFamily="50" charset="-128"/>
              </a:rPr>
              <a:t>/</a:t>
            </a:r>
            <a:r>
              <a:rPr lang="en-US" altLang="ja-JP" sz="1100" dirty="0" err="1">
                <a:latin typeface="メイリオ" panose="020B0604030504040204" pitchFamily="50" charset="-128"/>
                <a:ea typeface="メイリオ" panose="020B0604030504040204" pitchFamily="50" charset="-128"/>
              </a:rPr>
              <a:t>css_wh-lt</a:t>
            </a:r>
            <a:r>
              <a:rPr lang="en-US" altLang="ja-JP" sz="1100" dirty="0">
                <a:latin typeface="メイリオ" panose="020B0604030504040204" pitchFamily="50" charset="-128"/>
                <a:ea typeface="メイリオ" panose="020B0604030504040204" pitchFamily="50" charset="-128"/>
              </a:rPr>
              <a:t>)/z</a:t>
            </a:r>
          </a:p>
          <a:p>
            <a:r>
              <a:rPr kumimoji="1" lang="en-US" altLang="ja-JP" sz="1100" dirty="0" err="1">
                <a:latin typeface="メイリオ" panose="020B0604030504040204" pitchFamily="50" charset="-128"/>
                <a:ea typeface="メイリオ" panose="020B0604030504040204" pitchFamily="50" charset="-128"/>
              </a:rPr>
              <a:t>recog_canvas</a:t>
            </a:r>
            <a:r>
              <a:rPr kumimoji="1" lang="ja-JP" altLang="en-US" sz="1100" dirty="0">
                <a:latin typeface="メイリオ" panose="020B0604030504040204" pitchFamily="50" charset="-128"/>
                <a:ea typeface="メイリオ" panose="020B0604030504040204" pitchFamily="50" charset="-128"/>
              </a:rPr>
              <a:t>上の移動距離</a:t>
            </a:r>
            <a:r>
              <a:rPr kumimoji="1" lang="en-US" altLang="ja-JP" sz="1100" dirty="0">
                <a:latin typeface="メイリオ" panose="020B0604030504040204" pitchFamily="50" charset="-128"/>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移動距離</a:t>
            </a:r>
            <a:r>
              <a:rPr kumimoji="1" lang="en-US" altLang="ja-JP" sz="1100" dirty="0">
                <a:latin typeface="メイリオ" panose="020B0604030504040204" pitchFamily="50" charset="-128"/>
                <a:ea typeface="メイリオ" panose="020B0604030504040204" pitchFamily="50" charset="-128"/>
              </a:rPr>
              <a:t>(hammer</a:t>
            </a:r>
            <a:r>
              <a:rPr kumimoji="1" lang="ja-JP" altLang="en-US" sz="1100" dirty="0">
                <a:latin typeface="メイリオ" panose="020B0604030504040204" pitchFamily="50" charset="-128"/>
                <a:ea typeface="メイリオ" panose="020B0604030504040204" pitchFamily="50" charset="-128"/>
              </a:rPr>
              <a:t>の出力</a:t>
            </a:r>
            <a:r>
              <a:rPr kumimoji="1" lang="en-US" altLang="ja-JP" sz="1100" dirty="0">
                <a:latin typeface="メイリオ" panose="020B0604030504040204" pitchFamily="50" charset="-128"/>
                <a:ea typeface="メイリオ" panose="020B0604030504040204" pitchFamily="50" charset="-128"/>
              </a:rPr>
              <a:t>)</a:t>
            </a:r>
            <a:r>
              <a:rPr lang="en-US" altLang="ja-JP" sz="1100" dirty="0">
                <a:latin typeface="メイリオ" panose="020B0604030504040204" pitchFamily="50" charset="-128"/>
                <a:ea typeface="メイリオ" panose="020B0604030504040204" pitchFamily="50" charset="-128"/>
              </a:rPr>
              <a:t>*</a:t>
            </a:r>
            <a:r>
              <a:rPr lang="en-US" altLang="ja-JP" sz="1100" dirty="0" err="1">
                <a:latin typeface="メイリオ" panose="020B0604030504040204" pitchFamily="50" charset="-128"/>
                <a:ea typeface="メイリオ" panose="020B0604030504040204" pitchFamily="50" charset="-128"/>
              </a:rPr>
              <a:t>recog_wh</a:t>
            </a:r>
            <a:r>
              <a:rPr lang="en-US" altLang="ja-JP" sz="1100" dirty="0">
                <a:latin typeface="メイリオ" panose="020B0604030504040204" pitchFamily="50" charset="-128"/>
                <a:ea typeface="メイリオ" panose="020B0604030504040204" pitchFamily="50" charset="-128"/>
              </a:rPr>
              <a:t>/</a:t>
            </a:r>
            <a:r>
              <a:rPr lang="en-US" altLang="ja-JP" sz="1100" dirty="0" err="1">
                <a:latin typeface="メイリオ" panose="020B0604030504040204" pitchFamily="50" charset="-128"/>
                <a:ea typeface="メイリオ" panose="020B0604030504040204" pitchFamily="50" charset="-128"/>
              </a:rPr>
              <a:t>css_wh</a:t>
            </a:r>
            <a:r>
              <a:rPr lang="en-US" altLang="ja-JP" sz="1100" dirty="0">
                <a:latin typeface="メイリオ" panose="020B0604030504040204" pitchFamily="50" charset="-128"/>
                <a:ea typeface="メイリオ" panose="020B0604030504040204" pitchFamily="50" charset="-128"/>
              </a:rPr>
              <a:t>)/z</a:t>
            </a:r>
            <a:endParaRPr kumimoji="1" lang="ja-JP" altLang="en-US" sz="1100" dirty="0">
              <a:latin typeface="メイリオ" panose="020B0604030504040204" pitchFamily="50" charset="-128"/>
              <a:ea typeface="メイリオ" panose="020B0604030504040204" pitchFamily="50" charset="-128"/>
            </a:endParaRPr>
          </a:p>
        </p:txBody>
      </p:sp>
      <p:sp>
        <p:nvSpPr>
          <p:cNvPr id="50" name="正方形/長方形 49">
            <a:extLst>
              <a:ext uri="{FF2B5EF4-FFF2-40B4-BE49-F238E27FC236}">
                <a16:creationId xmlns:a16="http://schemas.microsoft.com/office/drawing/2014/main" id="{D1580CCE-2867-1213-C1DC-790BA51BD1D6}"/>
              </a:ext>
            </a:extLst>
          </p:cNvPr>
          <p:cNvSpPr/>
          <p:nvPr/>
        </p:nvSpPr>
        <p:spPr>
          <a:xfrm>
            <a:off x="1279313" y="1290830"/>
            <a:ext cx="546256" cy="431503"/>
          </a:xfrm>
          <a:prstGeom prst="rect">
            <a:avLst/>
          </a:prstGeom>
          <a:noFill/>
          <a:ln w="15875">
            <a:solidFill>
              <a:srgbClr val="FFFF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1" name="直線矢印コネクタ 50">
            <a:extLst>
              <a:ext uri="{FF2B5EF4-FFF2-40B4-BE49-F238E27FC236}">
                <a16:creationId xmlns:a16="http://schemas.microsoft.com/office/drawing/2014/main" id="{E978E2B6-B838-1E76-55F4-F10E18C4C716}"/>
              </a:ext>
            </a:extLst>
          </p:cNvPr>
          <p:cNvCxnSpPr>
            <a:cxnSpLocks/>
            <a:stCxn id="55" idx="1"/>
            <a:endCxn id="50" idx="3"/>
          </p:cNvCxnSpPr>
          <p:nvPr/>
        </p:nvCxnSpPr>
        <p:spPr>
          <a:xfrm flipH="1" flipV="1">
            <a:off x="1825569" y="1506582"/>
            <a:ext cx="1287019" cy="118361"/>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55" name="テキスト ボックス 54">
            <a:extLst>
              <a:ext uri="{FF2B5EF4-FFF2-40B4-BE49-F238E27FC236}">
                <a16:creationId xmlns:a16="http://schemas.microsoft.com/office/drawing/2014/main" id="{015CA8F1-7021-12F6-3200-0CA892A13260}"/>
              </a:ext>
            </a:extLst>
          </p:cNvPr>
          <p:cNvSpPr txBox="1"/>
          <p:nvPr/>
        </p:nvSpPr>
        <p:spPr>
          <a:xfrm>
            <a:off x="3112588" y="1440277"/>
            <a:ext cx="5088188"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rPr>
              <a:t>画像処理する画像サイズ</a:t>
            </a:r>
            <a:r>
              <a:rPr lang="en-US" altLang="ja-JP"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recognition_canvas</a:t>
            </a: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8" name="テキスト ボックス 57">
            <a:extLst>
              <a:ext uri="{FF2B5EF4-FFF2-40B4-BE49-F238E27FC236}">
                <a16:creationId xmlns:a16="http://schemas.microsoft.com/office/drawing/2014/main" id="{119D30B6-9517-F79A-2F0E-520FA4D38EE6}"/>
              </a:ext>
            </a:extLst>
          </p:cNvPr>
          <p:cNvSpPr txBox="1"/>
          <p:nvPr/>
        </p:nvSpPr>
        <p:spPr>
          <a:xfrm>
            <a:off x="6747923" y="5604052"/>
            <a:ext cx="4883068" cy="938719"/>
          </a:xfrm>
          <a:prstGeom prst="rect">
            <a:avLst/>
          </a:prstGeom>
          <a:noFill/>
        </p:spPr>
        <p:txBody>
          <a:bodyPr wrap="none" rtlCol="0">
            <a:spAutoFit/>
          </a:bodyPr>
          <a:lstStyle/>
          <a:p>
            <a:r>
              <a:rPr lang="ja-JP" altLang="en-US" sz="1100" b="1" dirty="0">
                <a:latin typeface="メイリオ" panose="020B0604030504040204" pitchFamily="50" charset="-128"/>
                <a:ea typeface="メイリオ" panose="020B0604030504040204" pitchFamily="50" charset="-128"/>
              </a:rPr>
              <a:t>④画像処理の位置に描画する</a:t>
            </a:r>
          </a:p>
          <a:p>
            <a:r>
              <a:rPr kumimoji="1" lang="en-US" altLang="ja-JP" sz="1100" dirty="0" err="1">
                <a:latin typeface="メイリオ" panose="020B0604030504040204" pitchFamily="50" charset="-128"/>
                <a:ea typeface="メイリオ" panose="020B0604030504040204" pitchFamily="50" charset="-128"/>
              </a:rPr>
              <a:t>video_canvas</a:t>
            </a:r>
            <a:r>
              <a:rPr kumimoji="1" lang="ja-JP" altLang="en-US" sz="1100" dirty="0">
                <a:latin typeface="メイリオ" panose="020B0604030504040204" pitchFamily="50" charset="-128"/>
                <a:ea typeface="メイリオ" panose="020B0604030504040204" pitchFamily="50" charset="-128"/>
              </a:rPr>
              <a:t>上の位置</a:t>
            </a:r>
            <a:r>
              <a:rPr kumimoji="1" lang="en-US" altLang="ja-JP" sz="1100" dirty="0">
                <a:latin typeface="メイリオ" panose="020B0604030504040204" pitchFamily="50" charset="-128"/>
                <a:ea typeface="メイリオ" panose="020B0604030504040204" pitchFamily="50" charset="-128"/>
              </a:rPr>
              <a:t>=</a:t>
            </a:r>
            <a:r>
              <a:rPr kumimoji="1" lang="en-US" altLang="ja-JP" sz="1100" dirty="0" err="1">
                <a:latin typeface="メイリオ" panose="020B0604030504040204" pitchFamily="50" charset="-128"/>
                <a:ea typeface="メイリオ" panose="020B0604030504040204" pitchFamily="50" charset="-128"/>
              </a:rPr>
              <a:t>recog_canvas</a:t>
            </a:r>
            <a:r>
              <a:rPr kumimoji="1" lang="ja-JP" altLang="en-US" sz="1100" dirty="0">
                <a:latin typeface="メイリオ" panose="020B0604030504040204" pitchFamily="50" charset="-128"/>
                <a:ea typeface="メイリオ" panose="020B0604030504040204" pitchFamily="50" charset="-128"/>
              </a:rPr>
              <a:t>上の位置</a:t>
            </a:r>
            <a:r>
              <a:rPr kumimoji="1" lang="en-US" altLang="ja-JP" sz="1100" dirty="0">
                <a:latin typeface="メイリオ" panose="020B0604030504040204" pitchFamily="50" charset="-128"/>
                <a:ea typeface="メイリオ" panose="020B0604030504040204" pitchFamily="50" charset="-128"/>
              </a:rPr>
              <a:t>*</a:t>
            </a:r>
            <a:r>
              <a:rPr kumimoji="1" lang="en-US" altLang="ja-JP" sz="1100" dirty="0" err="1">
                <a:latin typeface="メイリオ" panose="020B0604030504040204" pitchFamily="50" charset="-128"/>
                <a:ea typeface="メイリオ" panose="020B0604030504040204" pitchFamily="50" charset="-128"/>
              </a:rPr>
              <a:t>z+lt</a:t>
            </a:r>
            <a:endParaRPr kumimoji="1" lang="en-US" altLang="ja-JP" sz="1100" dirty="0">
              <a:latin typeface="メイリオ" panose="020B0604030504040204" pitchFamily="50" charset="-128"/>
              <a:ea typeface="メイリオ" panose="020B0604030504040204" pitchFamily="50" charset="-128"/>
            </a:endParaRPr>
          </a:p>
          <a:p>
            <a:r>
              <a:rPr lang="en-US" altLang="ja-JP" sz="1100" dirty="0" err="1">
                <a:latin typeface="メイリオ" panose="020B0604030504040204" pitchFamily="50" charset="-128"/>
                <a:ea typeface="メイリオ" panose="020B0604030504040204" pitchFamily="50" charset="-128"/>
              </a:rPr>
              <a:t>video_canvas</a:t>
            </a:r>
            <a:r>
              <a:rPr lang="ja-JP" altLang="en-US" sz="1100" dirty="0">
                <a:latin typeface="メイリオ" panose="020B0604030504040204" pitchFamily="50" charset="-128"/>
                <a:ea typeface="メイリオ" panose="020B0604030504040204" pitchFamily="50" charset="-128"/>
              </a:rPr>
              <a:t>上の距離</a:t>
            </a:r>
            <a:r>
              <a:rPr lang="en-US" altLang="ja-JP" sz="1100" dirty="0">
                <a:latin typeface="メイリオ" panose="020B0604030504040204" pitchFamily="50" charset="-128"/>
                <a:ea typeface="メイリオ" panose="020B0604030504040204" pitchFamily="50" charset="-128"/>
              </a:rPr>
              <a:t>=</a:t>
            </a:r>
            <a:r>
              <a:rPr lang="en-US" altLang="ja-JP" sz="1100" dirty="0" err="1">
                <a:latin typeface="メイリオ" panose="020B0604030504040204" pitchFamily="50" charset="-128"/>
                <a:ea typeface="メイリオ" panose="020B0604030504040204" pitchFamily="50" charset="-128"/>
              </a:rPr>
              <a:t>recog_canvas</a:t>
            </a:r>
            <a:r>
              <a:rPr lang="ja-JP" altLang="en-US" sz="1100" dirty="0">
                <a:latin typeface="メイリオ" panose="020B0604030504040204" pitchFamily="50" charset="-128"/>
                <a:ea typeface="メイリオ" panose="020B0604030504040204" pitchFamily="50" charset="-128"/>
              </a:rPr>
              <a:t>上の距離</a:t>
            </a:r>
            <a:endParaRPr lang="en-US" altLang="ja-JP" sz="1100" dirty="0">
              <a:latin typeface="メイリオ" panose="020B0604030504040204" pitchFamily="50" charset="-128"/>
              <a:ea typeface="メイリオ" panose="020B0604030504040204" pitchFamily="50" charset="-128"/>
            </a:endParaRPr>
          </a:p>
          <a:p>
            <a:endParaRPr kumimoji="1" lang="en-US" altLang="ja-JP" sz="1100" dirty="0">
              <a:latin typeface="メイリオ" panose="020B0604030504040204" pitchFamily="50" charset="-128"/>
              <a:ea typeface="メイリオ" panose="020B0604030504040204" pitchFamily="50" charset="-128"/>
            </a:endParaRPr>
          </a:p>
          <a:p>
            <a:r>
              <a:rPr lang="en-US" altLang="ja-JP" sz="1100" dirty="0">
                <a:latin typeface="メイリオ" panose="020B0604030504040204" pitchFamily="50" charset="-128"/>
                <a:ea typeface="メイリオ" panose="020B0604030504040204" pitchFamily="50" charset="-128"/>
              </a:rPr>
              <a:t>(</a:t>
            </a:r>
            <a:r>
              <a:rPr lang="en-US" altLang="ja-JP" sz="1100" dirty="0" err="1">
                <a:latin typeface="メイリオ" panose="020B0604030504040204" pitchFamily="50" charset="-128"/>
                <a:ea typeface="メイリオ" panose="020B0604030504040204" pitchFamily="50" charset="-128"/>
              </a:rPr>
              <a:t>video_canvas</a:t>
            </a:r>
            <a:r>
              <a:rPr lang="ja-JP" altLang="en-US" sz="1100" dirty="0">
                <a:latin typeface="メイリオ" panose="020B0604030504040204" pitchFamily="50" charset="-128"/>
                <a:ea typeface="メイリオ" panose="020B0604030504040204" pitchFamily="50" charset="-128"/>
              </a:rPr>
              <a:t>の仮想位置</a:t>
            </a:r>
            <a:r>
              <a:rPr lang="en-US" altLang="ja-JP" sz="1100" dirty="0">
                <a:latin typeface="メイリオ" panose="020B0604030504040204" pitchFamily="50" charset="-128"/>
                <a:ea typeface="メイリオ" panose="020B0604030504040204" pitchFamily="50" charset="-128"/>
              </a:rPr>
              <a:t>(</a:t>
            </a:r>
            <a:r>
              <a:rPr lang="en-US" altLang="ja-JP" sz="1100" dirty="0" err="1">
                <a:latin typeface="メイリオ" panose="020B0604030504040204" pitchFamily="50" charset="-128"/>
                <a:ea typeface="メイリオ" panose="020B0604030504040204" pitchFamily="50" charset="-128"/>
              </a:rPr>
              <a:t>wh</a:t>
            </a:r>
            <a:r>
              <a:rPr lang="en-US" altLang="ja-JP" sz="1100" dirty="0">
                <a:latin typeface="メイリオ" panose="020B0604030504040204" pitchFamily="50" charset="-128"/>
                <a:ea typeface="メイリオ" panose="020B0604030504040204" pitchFamily="50" charset="-128"/>
              </a:rPr>
              <a:t>)</a:t>
            </a:r>
            <a:r>
              <a:rPr lang="ja-JP" altLang="en-US" sz="1100" dirty="0">
                <a:latin typeface="メイリオ" panose="020B0604030504040204" pitchFamily="50" charset="-128"/>
                <a:ea typeface="メイリオ" panose="020B0604030504040204" pitchFamily="50" charset="-128"/>
              </a:rPr>
              <a:t>に描画すればよく、</a:t>
            </a:r>
            <a:r>
              <a:rPr lang="en-US" altLang="ja-JP" sz="1100" dirty="0" err="1">
                <a:latin typeface="メイリオ" panose="020B0604030504040204" pitchFamily="50" charset="-128"/>
                <a:ea typeface="メイリオ" panose="020B0604030504040204" pitchFamily="50" charset="-128"/>
              </a:rPr>
              <a:t>css</a:t>
            </a:r>
            <a:r>
              <a:rPr lang="ja-JP" altLang="en-US" sz="1100" dirty="0">
                <a:latin typeface="メイリオ" panose="020B0604030504040204" pitchFamily="50" charset="-128"/>
                <a:ea typeface="メイリオ" panose="020B0604030504040204" pitchFamily="50" charset="-128"/>
              </a:rPr>
              <a:t>サイズは関係ない</a:t>
            </a:r>
            <a:r>
              <a:rPr lang="en-US" altLang="ja-JP" sz="1100">
                <a:latin typeface="メイリオ" panose="020B0604030504040204" pitchFamily="50" charset="-128"/>
                <a:ea typeface="メイリオ" panose="020B0604030504040204" pitchFamily="50" charset="-128"/>
              </a:rPr>
              <a:t>)</a:t>
            </a:r>
            <a:endParaRPr kumimoji="1" lang="ja-JP" altLang="en-US" sz="11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003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D835E0-BB29-0557-1CFD-3CC65C343427}"/>
              </a:ext>
            </a:extLst>
          </p:cNvPr>
          <p:cNvSpPr txBox="1"/>
          <p:nvPr/>
        </p:nvSpPr>
        <p:spPr>
          <a:xfrm>
            <a:off x="0" y="-7926"/>
            <a:ext cx="2296199" cy="846386"/>
          </a:xfrm>
          <a:prstGeom prst="rect">
            <a:avLst/>
          </a:prstGeom>
          <a:noFill/>
        </p:spPr>
        <p:txBody>
          <a:bodyPr wrap="square" rtlCol="0">
            <a:spAutoFit/>
          </a:bodyPr>
          <a:lstStyle/>
          <a:p>
            <a:r>
              <a:rPr lang="en-US" altLang="ja-JP" sz="1600" b="1">
                <a:latin typeface="メイリオ" panose="020B0604030504040204" pitchFamily="50" charset="-128"/>
                <a:ea typeface="メイリオ" panose="020B0604030504040204" pitchFamily="50" charset="-128"/>
              </a:rPr>
              <a:t>zoom in/out</a:t>
            </a:r>
          </a:p>
          <a:p>
            <a:r>
              <a:rPr lang="ja-JP" altLang="en-US" sz="1100">
                <a:latin typeface="メイリオ" panose="020B0604030504040204" pitchFamily="50" charset="-128"/>
                <a:ea typeface="メイリオ" panose="020B0604030504040204" pitchFamily="50" charset="-128"/>
              </a:rPr>
              <a:t>移動は左上座標</a:t>
            </a:r>
            <a:r>
              <a:rPr lang="en-US" altLang="ja-JP" sz="1100">
                <a:latin typeface="メイリオ" panose="020B0604030504040204" pitchFamily="50" charset="-128"/>
                <a:ea typeface="メイリオ" panose="020B0604030504040204" pitchFamily="50" charset="-128"/>
              </a:rPr>
              <a:t>(lt1_0)</a:t>
            </a:r>
            <a:r>
              <a:rPr lang="ja-JP" altLang="en-US" sz="1100">
                <a:latin typeface="メイリオ" panose="020B0604030504040204" pitchFamily="50" charset="-128"/>
                <a:ea typeface="メイリオ" panose="020B0604030504040204" pitchFamily="50" charset="-128"/>
              </a:rPr>
              <a:t>が移動し、拡大縮小はピンの位置は変わらずに拡大縮小する。</a:t>
            </a:r>
            <a:endParaRPr lang="en-US" altLang="ja-JP" sz="1100">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240F0F98-2990-A538-AA64-59DB6A552435}"/>
              </a:ext>
            </a:extLst>
          </p:cNvPr>
          <p:cNvSpPr/>
          <p:nvPr/>
        </p:nvSpPr>
        <p:spPr>
          <a:xfrm>
            <a:off x="1682278" y="1303260"/>
            <a:ext cx="1507002" cy="114411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camera</a:t>
            </a:r>
            <a:endParaRPr kumimoji="1" lang="ja-JP" altLang="en-US"/>
          </a:p>
        </p:txBody>
      </p:sp>
      <p:sp>
        <p:nvSpPr>
          <p:cNvPr id="9" name="楕円 8">
            <a:extLst>
              <a:ext uri="{FF2B5EF4-FFF2-40B4-BE49-F238E27FC236}">
                <a16:creationId xmlns:a16="http://schemas.microsoft.com/office/drawing/2014/main" id="{B21A67F7-6E56-2382-C346-8D5FB69E6839}"/>
              </a:ext>
            </a:extLst>
          </p:cNvPr>
          <p:cNvSpPr/>
          <p:nvPr/>
        </p:nvSpPr>
        <p:spPr>
          <a:xfrm>
            <a:off x="2695314" y="2056324"/>
            <a:ext cx="174661" cy="174661"/>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E962A3E1-C688-BAEF-14D8-F607D40C53DC}"/>
              </a:ext>
            </a:extLst>
          </p:cNvPr>
          <p:cNvCxnSpPr>
            <a:cxnSpLocks/>
            <a:stCxn id="12" idx="1"/>
          </p:cNvCxnSpPr>
          <p:nvPr/>
        </p:nvCxnSpPr>
        <p:spPr>
          <a:xfrm flipH="1">
            <a:off x="2866239" y="1748990"/>
            <a:ext cx="537607" cy="256853"/>
          </a:xfrm>
          <a:prstGeom prst="straightConnector1">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A1116E44-A55F-8D12-3CB3-4C1DEFBD0A1D}"/>
              </a:ext>
            </a:extLst>
          </p:cNvPr>
          <p:cNvSpPr txBox="1"/>
          <p:nvPr/>
        </p:nvSpPr>
        <p:spPr>
          <a:xfrm>
            <a:off x="3403846" y="1564324"/>
            <a:ext cx="2002471" cy="369332"/>
          </a:xfrm>
          <a:prstGeom prst="rect">
            <a:avLst/>
          </a:prstGeom>
          <a:noFill/>
        </p:spPr>
        <p:txBody>
          <a:bodyPr wrap="none" rtlCol="0">
            <a:spAutoFit/>
          </a:bodyPr>
          <a:lstStyle/>
          <a:p>
            <a:r>
              <a:rPr lang="ja-JP" altLang="en-US">
                <a:latin typeface="メイリオ" panose="020B0604030504040204" pitchFamily="50" charset="-128"/>
                <a:ea typeface="メイリオ" panose="020B0604030504040204" pitchFamily="50" charset="-128"/>
              </a:rPr>
              <a:t>ピン</a:t>
            </a:r>
            <a:r>
              <a:rPr lang="en-US" altLang="ja-JP">
                <a:latin typeface="メイリオ" panose="020B0604030504040204" pitchFamily="50" charset="-128"/>
                <a:ea typeface="メイリオ" panose="020B0604030504040204" pitchFamily="50" charset="-128"/>
              </a:rPr>
              <a:t>(</a:t>
            </a:r>
            <a:r>
              <a:rPr lang="ja-JP" altLang="en-US">
                <a:latin typeface="メイリオ" panose="020B0604030504040204" pitchFamily="50" charset="-128"/>
                <a:ea typeface="メイリオ" panose="020B0604030504040204" pitchFamily="50" charset="-128"/>
              </a:rPr>
              <a:t>拡大の起点</a:t>
            </a:r>
            <a:r>
              <a:rPr lang="en-US" altLang="ja-JP">
                <a:latin typeface="メイリオ" panose="020B0604030504040204" pitchFamily="50" charset="-128"/>
                <a:ea typeface="メイリオ" panose="020B0604030504040204" pitchFamily="50" charset="-128"/>
              </a:rPr>
              <a:t>)</a:t>
            </a:r>
            <a:endParaRPr kumimoji="1" lang="ja-JP" altLang="en-US">
              <a:latin typeface="メイリオ" panose="020B0604030504040204" pitchFamily="50" charset="-128"/>
              <a:ea typeface="メイリオ" panose="020B0604030504040204" pitchFamily="50" charset="-128"/>
            </a:endParaRPr>
          </a:p>
        </p:txBody>
      </p:sp>
      <p:sp>
        <p:nvSpPr>
          <p:cNvPr id="15" name="正方形/長方形 14">
            <a:extLst>
              <a:ext uri="{FF2B5EF4-FFF2-40B4-BE49-F238E27FC236}">
                <a16:creationId xmlns:a16="http://schemas.microsoft.com/office/drawing/2014/main" id="{DE85B6A2-95E6-33D7-AB65-29C8E8DA5A3A}"/>
              </a:ext>
            </a:extLst>
          </p:cNvPr>
          <p:cNvSpPr/>
          <p:nvPr/>
        </p:nvSpPr>
        <p:spPr>
          <a:xfrm>
            <a:off x="689758" y="3299761"/>
            <a:ext cx="2808748" cy="2132401"/>
          </a:xfrm>
          <a:prstGeom prst="rect">
            <a:avLst/>
          </a:prstGeom>
          <a:solidFill>
            <a:srgbClr val="FFDB6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a:t>camera</a:t>
            </a:r>
            <a:endParaRPr kumimoji="1" lang="ja-JP" altLang="en-US"/>
          </a:p>
        </p:txBody>
      </p:sp>
      <p:sp>
        <p:nvSpPr>
          <p:cNvPr id="17" name="テキスト ボックス 16">
            <a:extLst>
              <a:ext uri="{FF2B5EF4-FFF2-40B4-BE49-F238E27FC236}">
                <a16:creationId xmlns:a16="http://schemas.microsoft.com/office/drawing/2014/main" id="{92C27145-9CDE-2A1B-E503-35674E0CFB74}"/>
              </a:ext>
            </a:extLst>
          </p:cNvPr>
          <p:cNvSpPr txBox="1"/>
          <p:nvPr/>
        </p:nvSpPr>
        <p:spPr>
          <a:xfrm>
            <a:off x="3943262" y="3117117"/>
            <a:ext cx="5389680" cy="2516073"/>
          </a:xfrm>
          <a:prstGeom prst="rect">
            <a:avLst/>
          </a:prstGeom>
          <a:noFill/>
        </p:spPr>
        <p:txBody>
          <a:bodyPr wrap="square" rtlCol="0">
            <a:spAutoFit/>
          </a:bodyPr>
          <a:lstStyle/>
          <a:p>
            <a:r>
              <a:rPr lang="ja-JP" altLang="en-US" sz="1400">
                <a:latin typeface="メイリオ" panose="020B0604030504040204" pitchFamily="50" charset="-128"/>
                <a:ea typeface="メイリオ" panose="020B0604030504040204" pitchFamily="50" charset="-128"/>
              </a:rPr>
              <a:t>倍率</a:t>
            </a:r>
            <a:r>
              <a:rPr lang="en-US" altLang="ja-JP" sz="1400">
                <a:latin typeface="メイリオ" panose="020B0604030504040204" pitchFamily="50" charset="-128"/>
                <a:ea typeface="メイリオ" panose="020B0604030504040204" pitchFamily="50" charset="-128"/>
              </a:rPr>
              <a:t>a0</a:t>
            </a:r>
            <a:r>
              <a:rPr lang="ja-JP" altLang="en-US" sz="1400">
                <a:latin typeface="メイリオ" panose="020B0604030504040204" pitchFamily="50" charset="-128"/>
                <a:ea typeface="メイリオ" panose="020B0604030504040204" pitchFamily="50" charset="-128"/>
              </a:rPr>
              <a:t>→</a:t>
            </a:r>
            <a:r>
              <a:rPr lang="en-US" altLang="ja-JP" sz="1400">
                <a:latin typeface="メイリオ" panose="020B0604030504040204" pitchFamily="50" charset="-128"/>
                <a:ea typeface="メイリオ" panose="020B0604030504040204" pitchFamily="50" charset="-128"/>
              </a:rPr>
              <a:t>a1</a:t>
            </a:r>
            <a:r>
              <a:rPr lang="ja-JP" altLang="en-US" sz="1400">
                <a:latin typeface="メイリオ" panose="020B0604030504040204" pitchFamily="50" charset="-128"/>
                <a:ea typeface="メイリオ" panose="020B0604030504040204" pitchFamily="50" charset="-128"/>
              </a:rPr>
              <a:t>へ変更</a:t>
            </a:r>
            <a:endParaRPr lang="en-US" altLang="ja-JP" sz="1400">
              <a:latin typeface="メイリオ" panose="020B0604030504040204" pitchFamily="50" charset="-128"/>
              <a:ea typeface="メイリオ" panose="020B0604030504040204" pitchFamily="50" charset="-128"/>
            </a:endParaRPr>
          </a:p>
          <a:p>
            <a:r>
              <a:rPr lang="en-US" altLang="ja-JP" sz="1400">
                <a:latin typeface="メイリオ" panose="020B0604030504040204" pitchFamily="50" charset="-128"/>
                <a:ea typeface="メイリオ" panose="020B0604030504040204" pitchFamily="50" charset="-128"/>
              </a:rPr>
              <a:t>1</a:t>
            </a:r>
            <a:r>
              <a:rPr lang="ja-JP" altLang="en-US" sz="1400">
                <a:latin typeface="メイリオ" panose="020B0604030504040204" pitchFamily="50" charset="-128"/>
                <a:ea typeface="メイリオ" panose="020B0604030504040204" pitchFamily="50" charset="-128"/>
              </a:rPr>
              <a:t>座標系の位置</a:t>
            </a:r>
            <a:endParaRPr lang="en-US" altLang="ja-JP" sz="1400">
              <a:latin typeface="メイリオ" panose="020B0604030504040204" pitchFamily="50" charset="-128"/>
              <a:ea typeface="メイリオ" panose="020B0604030504040204" pitchFamily="50" charset="-128"/>
            </a:endParaRPr>
          </a:p>
          <a:p>
            <a:r>
              <a:rPr lang="en-US" altLang="ja-JP" sz="1400">
                <a:latin typeface="メイリオ" panose="020B0604030504040204" pitchFamily="50" charset="-128"/>
                <a:ea typeface="メイリオ" panose="020B0604030504040204" pitchFamily="50" charset="-128"/>
              </a:rPr>
              <a:t>pin</a:t>
            </a:r>
            <a:r>
              <a:rPr lang="en-US" altLang="ja-JP" sz="1400" baseline="30000">
                <a:latin typeface="メイリオ" panose="020B0604030504040204" pitchFamily="50" charset="-128"/>
                <a:ea typeface="メイリオ" panose="020B0604030504040204" pitchFamily="50" charset="-128"/>
              </a:rPr>
              <a:t>1</a:t>
            </a:r>
            <a:r>
              <a:rPr lang="en-US" altLang="ja-JP" sz="1400">
                <a:latin typeface="メイリオ" panose="020B0604030504040204" pitchFamily="50" charset="-128"/>
                <a:ea typeface="メイリオ" panose="020B0604030504040204" pitchFamily="50" charset="-128"/>
              </a:rPr>
              <a:t>=</a:t>
            </a:r>
            <a:r>
              <a:rPr lang="ja-JP" altLang="en-US" sz="1400">
                <a:latin typeface="メイリオ" panose="020B0604030504040204" pitchFamily="50" charset="-128"/>
                <a:ea typeface="メイリオ" panose="020B0604030504040204" pitchFamily="50" charset="-128"/>
              </a:rPr>
              <a:t>タップ</a:t>
            </a:r>
            <a:r>
              <a:rPr lang="en-US" altLang="ja-JP" sz="1100">
                <a:latin typeface="メイリオ" panose="020B0604030504040204" pitchFamily="50" charset="-128"/>
                <a:ea typeface="メイリオ" panose="020B0604030504040204" pitchFamily="50" charset="-128"/>
              </a:rPr>
              <a:t>(</a:t>
            </a:r>
            <a:r>
              <a:rPr lang="ja-JP" altLang="en-US" sz="1100">
                <a:latin typeface="メイリオ" panose="020B0604030504040204" pitchFamily="50" charset="-128"/>
                <a:ea typeface="メイリオ" panose="020B0604030504040204" pitchFamily="50" charset="-128"/>
              </a:rPr>
              <a:t>タップイベントは</a:t>
            </a:r>
            <a:r>
              <a:rPr lang="en-US" altLang="ja-JP" sz="1100">
                <a:latin typeface="メイリオ" panose="020B0604030504040204" pitchFamily="50" charset="-128"/>
                <a:ea typeface="メイリオ" panose="020B0604030504040204" pitchFamily="50" charset="-128"/>
              </a:rPr>
              <a:t>1</a:t>
            </a:r>
            <a:r>
              <a:rPr lang="ja-JP" altLang="en-US" sz="1100">
                <a:latin typeface="メイリオ" panose="020B0604030504040204" pitchFamily="50" charset="-128"/>
                <a:ea typeface="メイリオ" panose="020B0604030504040204" pitchFamily="50" charset="-128"/>
              </a:rPr>
              <a:t>系座標で行う</a:t>
            </a:r>
            <a:r>
              <a:rPr lang="en-US" altLang="ja-JP" sz="1100">
                <a:latin typeface="メイリオ" panose="020B0604030504040204" pitchFamily="50" charset="-128"/>
                <a:ea typeface="メイリオ" panose="020B0604030504040204" pitchFamily="50" charset="-128"/>
              </a:rPr>
              <a:t>)</a:t>
            </a:r>
          </a:p>
          <a:p>
            <a:r>
              <a:rPr lang="en-US" altLang="ja-JP" sz="1400">
                <a:latin typeface="メイリオ" panose="020B0604030504040204" pitchFamily="50" charset="-128"/>
                <a:ea typeface="メイリオ" panose="020B0604030504040204" pitchFamily="50" charset="-128"/>
              </a:rPr>
              <a:t>pin</a:t>
            </a:r>
            <a:r>
              <a:rPr lang="en-US" altLang="ja-JP" sz="1400" baseline="30000">
                <a:latin typeface="メイリオ" panose="020B0604030504040204" pitchFamily="50" charset="-128"/>
                <a:ea typeface="メイリオ" panose="020B0604030504040204" pitchFamily="50" charset="-128"/>
              </a:rPr>
              <a:t>s0</a:t>
            </a:r>
            <a:r>
              <a:rPr lang="en-US" altLang="ja-JP" sz="1400">
                <a:latin typeface="メイリオ" panose="020B0604030504040204" pitchFamily="50" charset="-128"/>
                <a:ea typeface="メイリオ" panose="020B0604030504040204" pitchFamily="50" charset="-128"/>
              </a:rPr>
              <a:t>=pin</a:t>
            </a:r>
            <a:r>
              <a:rPr lang="en-US" altLang="ja-JP" sz="1400" baseline="30000">
                <a:latin typeface="メイリオ" panose="020B0604030504040204" pitchFamily="50" charset="-128"/>
                <a:ea typeface="メイリオ" panose="020B0604030504040204" pitchFamily="50" charset="-128"/>
              </a:rPr>
              <a:t>1</a:t>
            </a:r>
            <a:r>
              <a:rPr lang="en-US" altLang="ja-JP" sz="1400">
                <a:latin typeface="メイリオ" panose="020B0604030504040204" pitchFamily="50" charset="-128"/>
                <a:ea typeface="メイリオ" panose="020B0604030504040204" pitchFamily="50" charset="-128"/>
              </a:rPr>
              <a:t>*a0 </a:t>
            </a:r>
            <a:r>
              <a:rPr lang="en-US" altLang="ja-JP" sz="1100">
                <a:latin typeface="メイリオ" panose="020B0604030504040204" pitchFamily="50" charset="-128"/>
                <a:ea typeface="メイリオ" panose="020B0604030504040204" pitchFamily="50" charset="-128"/>
              </a:rPr>
              <a:t>(lt1</a:t>
            </a:r>
            <a:r>
              <a:rPr lang="en-US" altLang="ja-JP" sz="1100" baseline="30000">
                <a:latin typeface="メイリオ" panose="020B0604030504040204" pitchFamily="50" charset="-128"/>
                <a:ea typeface="メイリオ" panose="020B0604030504040204" pitchFamily="50" charset="-128"/>
              </a:rPr>
              <a:t>0</a:t>
            </a:r>
            <a:r>
              <a:rPr lang="ja-JP" altLang="en-US" sz="1100">
                <a:latin typeface="メイリオ" panose="020B0604030504040204" pitchFamily="50" charset="-128"/>
                <a:ea typeface="メイリオ" panose="020B0604030504040204" pitchFamily="50" charset="-128"/>
              </a:rPr>
              <a:t>は無視してスケールだけ</a:t>
            </a:r>
            <a:r>
              <a:rPr lang="en-US" altLang="ja-JP" sz="1100">
                <a:latin typeface="メイリオ" panose="020B0604030504040204" pitchFamily="50" charset="-128"/>
                <a:ea typeface="メイリオ" panose="020B0604030504040204" pitchFamily="50" charset="-128"/>
              </a:rPr>
              <a:t>0</a:t>
            </a:r>
            <a:r>
              <a:rPr lang="ja-JP" altLang="en-US" sz="1100">
                <a:latin typeface="メイリオ" panose="020B0604030504040204" pitchFamily="50" charset="-128"/>
                <a:ea typeface="メイリオ" panose="020B0604030504040204" pitchFamily="50" charset="-128"/>
              </a:rPr>
              <a:t>系にする</a:t>
            </a:r>
            <a:r>
              <a:rPr lang="en-US" altLang="ja-JP" sz="1100">
                <a:latin typeface="メイリオ" panose="020B0604030504040204" pitchFamily="50" charset="-128"/>
                <a:ea typeface="メイリオ" panose="020B0604030504040204" pitchFamily="50" charset="-128"/>
              </a:rPr>
              <a:t>)</a:t>
            </a:r>
          </a:p>
          <a:p>
            <a:r>
              <a:rPr lang="en-US" altLang="ja-JP" sz="1400">
                <a:latin typeface="メイリオ" panose="020B0604030504040204" pitchFamily="50" charset="-128"/>
                <a:ea typeface="メイリオ" panose="020B0604030504040204" pitchFamily="50" charset="-128"/>
              </a:rPr>
              <a:t>lt1</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 '=lt1</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+pin</a:t>
            </a:r>
            <a:r>
              <a:rPr lang="en-US" altLang="ja-JP" sz="1400" baseline="30000">
                <a:latin typeface="メイリオ" panose="020B0604030504040204" pitchFamily="50" charset="-128"/>
                <a:ea typeface="メイリオ" panose="020B0604030504040204" pitchFamily="50" charset="-128"/>
              </a:rPr>
              <a:t>s0</a:t>
            </a:r>
            <a:r>
              <a:rPr lang="en-US" altLang="ja-JP" sz="1400">
                <a:latin typeface="メイリオ" panose="020B0604030504040204" pitchFamily="50" charset="-128"/>
                <a:ea typeface="メイリオ" panose="020B0604030504040204" pitchFamily="50" charset="-128"/>
              </a:rPr>
              <a:t>*(1-a1/a0)</a:t>
            </a:r>
          </a:p>
          <a:p>
            <a:endParaRPr lang="en-US" altLang="ja-JP" sz="1400">
              <a:latin typeface="メイリオ" panose="020B0604030504040204" pitchFamily="50" charset="-128"/>
              <a:ea typeface="メイリオ" panose="020B0604030504040204" pitchFamily="50" charset="-128"/>
            </a:endParaRPr>
          </a:p>
          <a:p>
            <a:r>
              <a:rPr lang="ja-JP" altLang="en-US" sz="1400">
                <a:latin typeface="メイリオ" panose="020B0604030504040204" pitchFamily="50" charset="-128"/>
                <a:ea typeface="メイリオ" panose="020B0604030504040204" pitchFamily="50" charset="-128"/>
              </a:rPr>
              <a:t>移動 </a:t>
            </a:r>
            <a:r>
              <a:rPr lang="en-US" altLang="ja-JP" sz="1400">
                <a:latin typeface="メイリオ" panose="020B0604030504040204" pitchFamily="50" charset="-128"/>
                <a:ea typeface="メイリオ" panose="020B0604030504040204" pitchFamily="50" charset="-128"/>
              </a:rPr>
              <a:t>dp (1</a:t>
            </a:r>
            <a:r>
              <a:rPr lang="ja-JP" altLang="en-US" sz="1400">
                <a:latin typeface="メイリオ" panose="020B0604030504040204" pitchFamily="50" charset="-128"/>
                <a:ea typeface="メイリオ" panose="020B0604030504040204" pitchFamily="50" charset="-128"/>
              </a:rPr>
              <a:t>系上の移動距離</a:t>
            </a:r>
            <a:r>
              <a:rPr lang="en-US" altLang="ja-JP" sz="1400">
                <a:latin typeface="メイリオ" panose="020B0604030504040204" pitchFamily="50" charset="-128"/>
                <a:ea typeface="メイリオ" panose="020B0604030504040204" pitchFamily="50" charset="-128"/>
              </a:rPr>
              <a:t>)</a:t>
            </a:r>
          </a:p>
          <a:p>
            <a:r>
              <a:rPr lang="en-US" altLang="ja-JP" sz="1400">
                <a:latin typeface="メイリオ" panose="020B0604030504040204" pitchFamily="50" charset="-128"/>
                <a:ea typeface="メイリオ" panose="020B0604030504040204" pitchFamily="50" charset="-128"/>
              </a:rPr>
              <a:t>lt1</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 += lt1</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+dp*a</a:t>
            </a:r>
          </a:p>
          <a:p>
            <a:endParaRPr lang="en-US" altLang="ja-JP" sz="1400">
              <a:latin typeface="メイリオ" panose="020B0604030504040204" pitchFamily="50" charset="-128"/>
              <a:ea typeface="メイリオ" panose="020B0604030504040204" pitchFamily="50" charset="-128"/>
            </a:endParaRPr>
          </a:p>
          <a:p>
            <a:r>
              <a:rPr lang="en-US" altLang="ja-JP" sz="1050">
                <a:latin typeface="メイリオ" panose="020B0604030504040204" pitchFamily="50" charset="-128"/>
                <a:ea typeface="メイリオ" panose="020B0604030504040204" pitchFamily="50" charset="-128"/>
              </a:rPr>
              <a:t>※</a:t>
            </a:r>
            <a:r>
              <a:rPr lang="ja-JP" altLang="en-US" sz="1050">
                <a:latin typeface="メイリオ" panose="020B0604030504040204" pitchFamily="50" charset="-128"/>
                <a:ea typeface="メイリオ" panose="020B0604030504040204" pitchFamily="50" charset="-128"/>
              </a:rPr>
              <a:t>移動と拡大縮小を同時に行うと</a:t>
            </a:r>
            <a:r>
              <a:rPr lang="en-US" altLang="ja-JP" sz="1050">
                <a:latin typeface="メイリオ" panose="020B0604030504040204" pitchFamily="50" charset="-128"/>
                <a:ea typeface="メイリオ" panose="020B0604030504040204" pitchFamily="50" charset="-128"/>
              </a:rPr>
              <a:t>lt10</a:t>
            </a:r>
            <a:r>
              <a:rPr lang="ja-JP" altLang="en-US" sz="1050">
                <a:latin typeface="メイリオ" panose="020B0604030504040204" pitchFamily="50" charset="-128"/>
                <a:ea typeface="メイリオ" panose="020B0604030504040204" pitchFamily="50" charset="-128"/>
              </a:rPr>
              <a:t>は移動だけでなく拡大縮小でも移動する。</a:t>
            </a:r>
            <a:r>
              <a:rPr lang="en-US" altLang="ja-JP" sz="1050">
                <a:latin typeface="メイリオ" panose="020B0604030504040204" pitchFamily="50" charset="-128"/>
                <a:ea typeface="メイリオ" panose="020B0604030504040204" pitchFamily="50" charset="-128"/>
              </a:rPr>
              <a:t>hammer</a:t>
            </a:r>
            <a:r>
              <a:rPr lang="ja-JP" altLang="en-US" sz="1050">
                <a:latin typeface="メイリオ" panose="020B0604030504040204" pitchFamily="50" charset="-128"/>
                <a:ea typeface="メイリオ" panose="020B0604030504040204" pitchFamily="50" charset="-128"/>
              </a:rPr>
              <a:t>のイベントで</a:t>
            </a:r>
            <a:r>
              <a:rPr lang="en-US" altLang="ja-JP" sz="1050">
                <a:latin typeface="メイリオ" panose="020B0604030504040204" pitchFamily="50" charset="-128"/>
                <a:ea typeface="メイリオ" panose="020B0604030504040204" pitchFamily="50" charset="-128"/>
              </a:rPr>
              <a:t>pinchstart</a:t>
            </a:r>
            <a:r>
              <a:rPr lang="ja-JP" altLang="en-US" sz="1050">
                <a:latin typeface="メイリオ" panose="020B0604030504040204" pitchFamily="50" charset="-128"/>
                <a:ea typeface="メイリオ" panose="020B0604030504040204" pitchFamily="50" charset="-128"/>
              </a:rPr>
              <a:t>から累積の</a:t>
            </a:r>
            <a:r>
              <a:rPr lang="en-US" altLang="ja-JP" sz="1050">
                <a:latin typeface="メイリオ" panose="020B0604030504040204" pitchFamily="50" charset="-128"/>
                <a:ea typeface="メイリオ" panose="020B0604030504040204" pitchFamily="50" charset="-128"/>
              </a:rPr>
              <a:t>deltaXY</a:t>
            </a:r>
            <a:r>
              <a:rPr lang="ja-JP" altLang="en-US" sz="1050">
                <a:latin typeface="メイリオ" panose="020B0604030504040204" pitchFamily="50" charset="-128"/>
                <a:ea typeface="メイリオ" panose="020B0604030504040204" pitchFamily="50" charset="-128"/>
              </a:rPr>
              <a:t>を使用する場合、</a:t>
            </a:r>
            <a:r>
              <a:rPr lang="en-US" altLang="ja-JP" sz="1050">
                <a:latin typeface="メイリオ" panose="020B0604030504040204" pitchFamily="50" charset="-128"/>
                <a:ea typeface="メイリオ" panose="020B0604030504040204" pitchFamily="50" charset="-128"/>
              </a:rPr>
              <a:t>pinchstart</a:t>
            </a:r>
            <a:r>
              <a:rPr lang="ja-JP" altLang="en-US" sz="1050">
                <a:latin typeface="メイリオ" panose="020B0604030504040204" pitchFamily="50" charset="-128"/>
                <a:ea typeface="メイリオ" panose="020B0604030504040204" pitchFamily="50" charset="-128"/>
              </a:rPr>
              <a:t>時に保存した初期の位置を拡大縮小で移動した分だけ補正しないと正しく動作しない。</a:t>
            </a:r>
            <a:endParaRPr lang="en-US" altLang="ja-JP" sz="1050">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AF77AEB4-258A-50A9-BC80-238E17ADEFAD}"/>
              </a:ext>
            </a:extLst>
          </p:cNvPr>
          <p:cNvSpPr/>
          <p:nvPr/>
        </p:nvSpPr>
        <p:spPr>
          <a:xfrm>
            <a:off x="1847614" y="4036950"/>
            <a:ext cx="1507002" cy="1144116"/>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a:t>camera</a:t>
            </a:r>
            <a:endParaRPr kumimoji="1" lang="ja-JP" altLang="en-US"/>
          </a:p>
        </p:txBody>
      </p:sp>
      <p:sp>
        <p:nvSpPr>
          <p:cNvPr id="18" name="テキスト ボックス 17">
            <a:extLst>
              <a:ext uri="{FF2B5EF4-FFF2-40B4-BE49-F238E27FC236}">
                <a16:creationId xmlns:a16="http://schemas.microsoft.com/office/drawing/2014/main" id="{EB3E35C4-943A-04A0-F65D-72CF61EFE6A4}"/>
              </a:ext>
            </a:extLst>
          </p:cNvPr>
          <p:cNvSpPr txBox="1"/>
          <p:nvPr/>
        </p:nvSpPr>
        <p:spPr>
          <a:xfrm>
            <a:off x="3557867" y="1871060"/>
            <a:ext cx="1747594" cy="954107"/>
          </a:xfrm>
          <a:prstGeom prst="rect">
            <a:avLst/>
          </a:prstGeom>
          <a:noFill/>
        </p:spPr>
        <p:txBody>
          <a:bodyPr wrap="none" rtlCol="0">
            <a:spAutoFit/>
          </a:bodyPr>
          <a:lstStyle/>
          <a:p>
            <a:r>
              <a:rPr lang="en-US" altLang="ja-JP" sz="1400">
                <a:latin typeface="メイリオ" panose="020B0604030504040204" pitchFamily="50" charset="-128"/>
                <a:ea typeface="メイリオ" panose="020B0604030504040204" pitchFamily="50" charset="-128"/>
              </a:rPr>
              <a:t>0</a:t>
            </a:r>
            <a:r>
              <a:rPr lang="ja-JP" altLang="en-US" sz="1400">
                <a:latin typeface="メイリオ" panose="020B0604030504040204" pitchFamily="50" charset="-128"/>
                <a:ea typeface="メイリオ" panose="020B0604030504040204" pitchFamily="50" charset="-128"/>
              </a:rPr>
              <a:t>座標系の位置</a:t>
            </a:r>
            <a:endParaRPr lang="en-US" altLang="ja-JP" sz="1400">
              <a:latin typeface="メイリオ" panose="020B0604030504040204" pitchFamily="50" charset="-128"/>
              <a:ea typeface="メイリオ" panose="020B0604030504040204" pitchFamily="50" charset="-128"/>
            </a:endParaRPr>
          </a:p>
          <a:p>
            <a:r>
              <a:rPr lang="en-US" altLang="ja-JP" sz="1400">
                <a:latin typeface="メイリオ" panose="020B0604030504040204" pitchFamily="50" charset="-128"/>
                <a:ea typeface="メイリオ" panose="020B0604030504040204" pitchFamily="50" charset="-128"/>
              </a:rPr>
              <a:t>pin</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 = [x</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,y</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a:t>
            </a:r>
          </a:p>
          <a:p>
            <a:r>
              <a:rPr kumimoji="1" lang="en-US" altLang="ja-JP" sz="1400">
                <a:latin typeface="メイリオ" panose="020B0604030504040204" pitchFamily="50" charset="-128"/>
                <a:ea typeface="メイリオ" panose="020B0604030504040204" pitchFamily="50" charset="-128"/>
              </a:rPr>
              <a:t>lt0</a:t>
            </a:r>
            <a:r>
              <a:rPr kumimoji="1" lang="en-US" altLang="ja-JP" sz="1400" baseline="30000">
                <a:latin typeface="メイリオ" panose="020B0604030504040204" pitchFamily="50" charset="-128"/>
                <a:ea typeface="メイリオ" panose="020B0604030504040204" pitchFamily="50" charset="-128"/>
              </a:rPr>
              <a:t>0</a:t>
            </a:r>
            <a:r>
              <a:rPr kumimoji="1" lang="en-US" altLang="ja-JP" sz="1400">
                <a:latin typeface="メイリオ" panose="020B0604030504040204" pitchFamily="50" charset="-128"/>
                <a:ea typeface="メイリオ" panose="020B0604030504040204" pitchFamily="50" charset="-128"/>
              </a:rPr>
              <a:t> = [0,0]</a:t>
            </a:r>
          </a:p>
          <a:p>
            <a:r>
              <a:rPr lang="en-US" altLang="ja-JP" sz="1400">
                <a:latin typeface="メイリオ" panose="020B0604030504040204" pitchFamily="50" charset="-128"/>
                <a:ea typeface="メイリオ" panose="020B0604030504040204" pitchFamily="50" charset="-128"/>
              </a:rPr>
              <a:t>wh0</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 = [w0</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,h0</a:t>
            </a:r>
            <a:r>
              <a:rPr lang="en-US" altLang="ja-JP" sz="1400" baseline="30000">
                <a:latin typeface="メイリオ" panose="020B0604030504040204" pitchFamily="50" charset="-128"/>
                <a:ea typeface="メイリオ" panose="020B0604030504040204" pitchFamily="50" charset="-128"/>
              </a:rPr>
              <a:t>0</a:t>
            </a:r>
            <a:r>
              <a:rPr lang="en-US" altLang="ja-JP" sz="1400">
                <a:latin typeface="メイリオ" panose="020B0604030504040204" pitchFamily="50" charset="-128"/>
                <a:ea typeface="メイリオ" panose="020B0604030504040204" pitchFamily="50" charset="-128"/>
              </a:rPr>
              <a:t>]</a:t>
            </a:r>
            <a:endParaRPr kumimoji="1" lang="ja-JP" altLang="en-US" sz="1400">
              <a:latin typeface="メイリオ" panose="020B0604030504040204" pitchFamily="50" charset="-128"/>
              <a:ea typeface="メイリオ" panose="020B0604030504040204" pitchFamily="50" charset="-128"/>
            </a:endParaRPr>
          </a:p>
        </p:txBody>
      </p:sp>
      <p:sp>
        <p:nvSpPr>
          <p:cNvPr id="16" name="楕円 15">
            <a:extLst>
              <a:ext uri="{FF2B5EF4-FFF2-40B4-BE49-F238E27FC236}">
                <a16:creationId xmlns:a16="http://schemas.microsoft.com/office/drawing/2014/main" id="{87539CBB-DFB6-5206-C15C-8FBB6514EA27}"/>
              </a:ext>
            </a:extLst>
          </p:cNvPr>
          <p:cNvSpPr/>
          <p:nvPr/>
        </p:nvSpPr>
        <p:spPr>
          <a:xfrm>
            <a:off x="2837447" y="4775614"/>
            <a:ext cx="174661" cy="174661"/>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D7F847C-8877-5CF6-6804-085BBC1EE1D1}"/>
              </a:ext>
            </a:extLst>
          </p:cNvPr>
          <p:cNvSpPr txBox="1"/>
          <p:nvPr/>
        </p:nvSpPr>
        <p:spPr>
          <a:xfrm>
            <a:off x="1580294" y="787876"/>
            <a:ext cx="4269117" cy="369332"/>
          </a:xfrm>
          <a:prstGeom prst="rect">
            <a:avLst/>
          </a:prstGeom>
          <a:noFill/>
        </p:spPr>
        <p:txBody>
          <a:bodyPr wrap="none" rtlCol="0">
            <a:spAutoFit/>
          </a:bodyPr>
          <a:lstStyle/>
          <a:p>
            <a:r>
              <a:rPr lang="en-US" altLang="ja-JP">
                <a:latin typeface="メイリオ" panose="020B0604030504040204" pitchFamily="50" charset="-128"/>
                <a:ea typeface="メイリオ" panose="020B0604030504040204" pitchFamily="50" charset="-128"/>
              </a:rPr>
              <a:t>0</a:t>
            </a:r>
            <a:r>
              <a:rPr lang="ja-JP" altLang="en-US">
                <a:latin typeface="メイリオ" panose="020B0604030504040204" pitchFamily="50" charset="-128"/>
                <a:ea typeface="メイリオ" panose="020B0604030504040204" pitchFamily="50" charset="-128"/>
              </a:rPr>
              <a:t>座標系</a:t>
            </a:r>
            <a:r>
              <a:rPr lang="en-US" altLang="ja-JP" sz="1050">
                <a:latin typeface="メイリオ" panose="020B0604030504040204" pitchFamily="50" charset="-128"/>
                <a:ea typeface="メイリオ" panose="020B0604030504040204" pitchFamily="50" charset="-128"/>
              </a:rPr>
              <a:t>(</a:t>
            </a:r>
            <a:r>
              <a:rPr lang="ja-JP" altLang="en-US" sz="1050">
                <a:latin typeface="メイリオ" panose="020B0604030504040204" pitchFamily="50" charset="-128"/>
                <a:ea typeface="メイリオ" panose="020B0604030504040204" pitchFamily="50" charset="-128"/>
              </a:rPr>
              <a:t>画面の見える範囲</a:t>
            </a:r>
            <a:r>
              <a:rPr lang="en-US" altLang="ja-JP" sz="1050">
                <a:latin typeface="メイリオ" panose="020B0604030504040204" pitchFamily="50" charset="-128"/>
                <a:ea typeface="メイリオ" panose="020B0604030504040204" pitchFamily="50" charset="-128"/>
              </a:rPr>
              <a:t>, canvas.wh(css</a:t>
            </a:r>
            <a:r>
              <a:rPr lang="ja-JP" altLang="en-US" sz="1050">
                <a:latin typeface="メイリオ" panose="020B0604030504040204" pitchFamily="50" charset="-128"/>
                <a:ea typeface="メイリオ" panose="020B0604030504040204" pitchFamily="50" charset="-128"/>
              </a:rPr>
              <a:t>サイズではない</a:t>
            </a:r>
            <a:r>
              <a:rPr lang="en-US" altLang="ja-JP" sz="1050">
                <a:latin typeface="メイリオ" panose="020B0604030504040204" pitchFamily="50" charset="-128"/>
                <a:ea typeface="メイリオ" panose="020B0604030504040204" pitchFamily="50" charset="-128"/>
              </a:rPr>
              <a:t>))</a:t>
            </a:r>
            <a:endParaRPr kumimoji="1" lang="ja-JP" altLang="en-US">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948512EE-717D-38B5-53DC-00AE95B0371C}"/>
              </a:ext>
            </a:extLst>
          </p:cNvPr>
          <p:cNvSpPr txBox="1"/>
          <p:nvPr/>
        </p:nvSpPr>
        <p:spPr>
          <a:xfrm>
            <a:off x="685242" y="2859210"/>
            <a:ext cx="3587842" cy="369332"/>
          </a:xfrm>
          <a:prstGeom prst="rect">
            <a:avLst/>
          </a:prstGeom>
          <a:noFill/>
        </p:spPr>
        <p:txBody>
          <a:bodyPr wrap="none" rtlCol="0">
            <a:spAutoFit/>
          </a:bodyPr>
          <a:lstStyle/>
          <a:p>
            <a:r>
              <a:rPr lang="en-US" altLang="ja-JP">
                <a:latin typeface="メイリオ" panose="020B0604030504040204" pitchFamily="50" charset="-128"/>
                <a:ea typeface="メイリオ" panose="020B0604030504040204" pitchFamily="50" charset="-128"/>
              </a:rPr>
              <a:t>1</a:t>
            </a:r>
            <a:r>
              <a:rPr lang="ja-JP" altLang="en-US">
                <a:latin typeface="メイリオ" panose="020B0604030504040204" pitchFamily="50" charset="-128"/>
                <a:ea typeface="メイリオ" panose="020B0604030504040204" pitchFamily="50" charset="-128"/>
              </a:rPr>
              <a:t>座標系</a:t>
            </a:r>
            <a:r>
              <a:rPr lang="en-US" altLang="ja-JP" sz="1050">
                <a:latin typeface="メイリオ" panose="020B0604030504040204" pitchFamily="50" charset="-128"/>
                <a:ea typeface="メイリオ" panose="020B0604030504040204" pitchFamily="50" charset="-128"/>
              </a:rPr>
              <a:t>(0</a:t>
            </a:r>
            <a:r>
              <a:rPr lang="ja-JP" altLang="en-US" sz="1050">
                <a:latin typeface="メイリオ" panose="020B0604030504040204" pitchFamily="50" charset="-128"/>
                <a:ea typeface="メイリオ" panose="020B0604030504040204" pitchFamily="50" charset="-128"/>
              </a:rPr>
              <a:t>系の拡大縮小</a:t>
            </a:r>
            <a:r>
              <a:rPr lang="en-US" altLang="ja-JP" sz="1050">
                <a:latin typeface="メイリオ" panose="020B0604030504040204" pitchFamily="50" charset="-128"/>
                <a:ea typeface="メイリオ" panose="020B0604030504040204" pitchFamily="50" charset="-128"/>
              </a:rPr>
              <a:t>, </a:t>
            </a:r>
            <a:r>
              <a:rPr lang="ja-JP" altLang="en-US" sz="1050">
                <a:latin typeface="メイリオ" panose="020B0604030504040204" pitchFamily="50" charset="-128"/>
                <a:ea typeface="メイリオ" panose="020B0604030504040204" pitchFamily="50" charset="-128"/>
              </a:rPr>
              <a:t>中が薄まっている感じ</a:t>
            </a:r>
            <a:r>
              <a:rPr lang="en-US" altLang="ja-JP" sz="1050">
                <a:latin typeface="メイリオ" panose="020B0604030504040204" pitchFamily="50" charset="-128"/>
                <a:ea typeface="メイリオ" panose="020B0604030504040204" pitchFamily="50" charset="-128"/>
              </a:rPr>
              <a:t>)</a:t>
            </a:r>
            <a:endParaRPr kumimoji="1" lang="ja-JP" altLang="en-US">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98C647AA-04F5-5F26-8A90-DFE3DBA26210}"/>
              </a:ext>
            </a:extLst>
          </p:cNvPr>
          <p:cNvSpPr txBox="1"/>
          <p:nvPr/>
        </p:nvSpPr>
        <p:spPr>
          <a:xfrm>
            <a:off x="213621" y="6159867"/>
            <a:ext cx="5305235" cy="646331"/>
          </a:xfrm>
          <a:prstGeom prst="rect">
            <a:avLst/>
          </a:prstGeom>
          <a:noFill/>
        </p:spPr>
        <p:txBody>
          <a:bodyPr wrap="none" rtlCol="0">
            <a:spAutoFit/>
          </a:bodyPr>
          <a:lstStyle/>
          <a:p>
            <a:r>
              <a:rPr kumimoji="1" lang="en-US" altLang="ja-JP">
                <a:latin typeface="メイリオ" panose="020B0604030504040204" pitchFamily="50" charset="-128"/>
                <a:ea typeface="メイリオ" panose="020B0604030504040204" pitchFamily="50" charset="-128"/>
              </a:rPr>
              <a:t>zoom</a:t>
            </a:r>
            <a:r>
              <a:rPr kumimoji="1" lang="ja-JP" altLang="en-US">
                <a:latin typeface="メイリオ" panose="020B0604030504040204" pitchFamily="50" charset="-128"/>
                <a:ea typeface="メイリオ" panose="020B0604030504040204" pitchFamily="50" charset="-128"/>
              </a:rPr>
              <a:t>した</a:t>
            </a:r>
            <a:r>
              <a:rPr lang="en-US" altLang="ja-JP">
                <a:latin typeface="メイリオ" panose="020B0604030504040204" pitchFamily="50" charset="-128"/>
                <a:ea typeface="メイリオ" panose="020B0604030504040204" pitchFamily="50" charset="-128"/>
              </a:rPr>
              <a:t>video</a:t>
            </a:r>
            <a:r>
              <a:rPr lang="ja-JP" altLang="en-US">
                <a:latin typeface="メイリオ" panose="020B0604030504040204" pitchFamily="50" charset="-128"/>
                <a:ea typeface="メイリオ" panose="020B0604030504040204" pitchFamily="50" charset="-128"/>
              </a:rPr>
              <a:t>の</a:t>
            </a:r>
            <a:r>
              <a:rPr lang="en-US" altLang="ja-JP">
                <a:latin typeface="メイリオ" panose="020B0604030504040204" pitchFamily="50" charset="-128"/>
                <a:ea typeface="メイリオ" panose="020B0604030504040204" pitchFamily="50" charset="-128"/>
              </a:rPr>
              <a:t>camera canvas</a:t>
            </a:r>
            <a:r>
              <a:rPr lang="ja-JP" altLang="en-US">
                <a:latin typeface="メイリオ" panose="020B0604030504040204" pitchFamily="50" charset="-128"/>
                <a:ea typeface="メイリオ" panose="020B0604030504040204" pitchFamily="50" charset="-128"/>
              </a:rPr>
              <a:t>への描画は、</a:t>
            </a:r>
            <a:endParaRPr kumimoji="1" lang="en-US" altLang="ja-JP">
              <a:latin typeface="メイリオ" panose="020B0604030504040204" pitchFamily="50" charset="-128"/>
              <a:ea typeface="メイリオ" panose="020B0604030504040204" pitchFamily="50" charset="-128"/>
            </a:endParaRPr>
          </a:p>
          <a:p>
            <a:r>
              <a:rPr kumimoji="1" lang="en-US" altLang="ja-JP">
                <a:latin typeface="メイリオ" panose="020B0604030504040204" pitchFamily="50" charset="-128"/>
                <a:ea typeface="メイリオ" panose="020B0604030504040204" pitchFamily="50" charset="-128"/>
              </a:rPr>
              <a:t>drawImage(video,0,0,...wh0</a:t>
            </a:r>
            <a:r>
              <a:rPr kumimoji="1" lang="en-US" altLang="ja-JP" baseline="30000">
                <a:latin typeface="メイリオ" panose="020B0604030504040204" pitchFamily="50" charset="-128"/>
                <a:ea typeface="メイリオ" panose="020B0604030504040204" pitchFamily="50" charset="-128"/>
              </a:rPr>
              <a:t>0</a:t>
            </a:r>
            <a:r>
              <a:rPr kumimoji="1" lang="en-US" altLang="ja-JP">
                <a:latin typeface="メイリオ" panose="020B0604030504040204" pitchFamily="50" charset="-128"/>
                <a:ea typeface="メイリオ" panose="020B0604030504040204" pitchFamily="50" charset="-128"/>
              </a:rPr>
              <a:t>,...lt1</a:t>
            </a:r>
            <a:r>
              <a:rPr kumimoji="1" lang="en-US" altLang="ja-JP" baseline="30000">
                <a:latin typeface="メイリオ" panose="020B0604030504040204" pitchFamily="50" charset="-128"/>
                <a:ea typeface="メイリオ" panose="020B0604030504040204" pitchFamily="50" charset="-128"/>
              </a:rPr>
              <a:t>0</a:t>
            </a:r>
            <a:r>
              <a:rPr kumimoji="1" lang="en-US" altLang="ja-JP">
                <a:latin typeface="メイリオ" panose="020B0604030504040204" pitchFamily="50" charset="-128"/>
                <a:ea typeface="メイリオ" panose="020B0604030504040204" pitchFamily="50" charset="-128"/>
              </a:rPr>
              <a:t>,...wh1</a:t>
            </a:r>
            <a:r>
              <a:rPr kumimoji="1" lang="en-US" altLang="ja-JP" baseline="30000">
                <a:latin typeface="メイリオ" panose="020B0604030504040204" pitchFamily="50" charset="-128"/>
                <a:ea typeface="メイリオ" panose="020B0604030504040204" pitchFamily="50" charset="-128"/>
              </a:rPr>
              <a:t>1</a:t>
            </a:r>
            <a:r>
              <a:rPr kumimoji="1" lang="en-US" altLang="ja-JP">
                <a:latin typeface="メイリオ" panose="020B0604030504040204" pitchFamily="50" charset="-128"/>
                <a:ea typeface="メイリオ" panose="020B0604030504040204" pitchFamily="50" charset="-128"/>
              </a:rPr>
              <a:t>);</a:t>
            </a:r>
            <a:endParaRPr kumimoji="1" lang="ja-JP" altLang="en-US">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7AC51C76-D20F-E8B7-3BBA-DEC18615FA03}"/>
              </a:ext>
            </a:extLst>
          </p:cNvPr>
          <p:cNvSpPr txBox="1"/>
          <p:nvPr/>
        </p:nvSpPr>
        <p:spPr>
          <a:xfrm>
            <a:off x="1797406" y="3707756"/>
            <a:ext cx="1019831" cy="369332"/>
          </a:xfrm>
          <a:prstGeom prst="rect">
            <a:avLst/>
          </a:prstGeom>
          <a:noFill/>
        </p:spPr>
        <p:txBody>
          <a:bodyPr wrap="none" rtlCol="0">
            <a:spAutoFit/>
          </a:bodyPr>
          <a:lstStyle/>
          <a:p>
            <a:r>
              <a:rPr lang="en-US" altLang="ja-JP">
                <a:latin typeface="メイリオ" panose="020B0604030504040204" pitchFamily="50" charset="-128"/>
                <a:ea typeface="メイリオ" panose="020B0604030504040204" pitchFamily="50" charset="-128"/>
              </a:rPr>
              <a:t>0</a:t>
            </a:r>
            <a:r>
              <a:rPr lang="ja-JP" altLang="en-US">
                <a:latin typeface="メイリオ" panose="020B0604030504040204" pitchFamily="50" charset="-128"/>
                <a:ea typeface="メイリオ" panose="020B0604030504040204" pitchFamily="50" charset="-128"/>
              </a:rPr>
              <a:t>座標系</a:t>
            </a:r>
            <a:endParaRPr kumimoji="1" lang="ja-JP" altLang="en-US">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5E21D2F5-7385-AC82-9B56-F7A19DE6D024}"/>
              </a:ext>
            </a:extLst>
          </p:cNvPr>
          <p:cNvSpPr txBox="1"/>
          <p:nvPr/>
        </p:nvSpPr>
        <p:spPr>
          <a:xfrm>
            <a:off x="6845535" y="110080"/>
            <a:ext cx="5069019" cy="3647152"/>
          </a:xfrm>
          <a:prstGeom prst="rect">
            <a:avLst/>
          </a:prstGeom>
          <a:noFill/>
        </p:spPr>
        <p:txBody>
          <a:bodyPr wrap="square" rtlCol="0">
            <a:spAutoFit/>
          </a:bodyPr>
          <a:lstStyle/>
          <a:p>
            <a:r>
              <a:rPr lang="ja-JP" altLang="en-US" sz="1100">
                <a:latin typeface="メイリオ" panose="020B0604030504040204" pitchFamily="50" charset="-128"/>
                <a:ea typeface="メイリオ" panose="020B0604030504040204" pitchFamily="50" charset="-128"/>
              </a:rPr>
              <a:t>拡大縮小と移動の処理</a:t>
            </a:r>
            <a:endParaRPr lang="en-US" altLang="ja-JP" sz="1100">
              <a:latin typeface="メイリオ" panose="020B0604030504040204" pitchFamily="50" charset="-128"/>
              <a:ea typeface="メイリオ" panose="020B0604030504040204" pitchFamily="50" charset="-128"/>
            </a:endParaRPr>
          </a:p>
          <a:p>
            <a:r>
              <a:rPr kumimoji="1" lang="en-US" altLang="ja-JP" sz="1100">
                <a:latin typeface="メイリオ" panose="020B0604030504040204" pitchFamily="50" charset="-128"/>
                <a:ea typeface="メイリオ" panose="020B0604030504040204" pitchFamily="50" charset="-128"/>
              </a:rPr>
              <a:t>pinch</a:t>
            </a:r>
            <a:r>
              <a:rPr lang="en-US" altLang="ja-JP" sz="1100">
                <a:latin typeface="メイリオ" panose="020B0604030504040204" pitchFamily="50" charset="-128"/>
                <a:ea typeface="メイリオ" panose="020B0604030504040204" pitchFamily="50" charset="-128"/>
              </a:rPr>
              <a:t>start</a:t>
            </a:r>
            <a:r>
              <a:rPr lang="ja-JP" altLang="en-US" sz="1100">
                <a:latin typeface="メイリオ" panose="020B0604030504040204" pitchFamily="50" charset="-128"/>
                <a:ea typeface="メイリオ" panose="020B0604030504040204" pitchFamily="50" charset="-128"/>
              </a:rPr>
              <a:t>でピンを固定する。</a:t>
            </a:r>
            <a:endParaRPr lang="en-US" altLang="ja-JP" sz="1100">
              <a:latin typeface="メイリオ" panose="020B0604030504040204" pitchFamily="50" charset="-128"/>
              <a:ea typeface="メイリオ" panose="020B0604030504040204" pitchFamily="50" charset="-128"/>
            </a:endParaRPr>
          </a:p>
          <a:p>
            <a:r>
              <a:rPr kumimoji="1" lang="en-US" altLang="ja-JP" sz="1100">
                <a:latin typeface="メイリオ" panose="020B0604030504040204" pitchFamily="50" charset="-128"/>
                <a:ea typeface="メイリオ" panose="020B0604030504040204" pitchFamily="50" charset="-128"/>
              </a:rPr>
              <a:t>pinchmove</a:t>
            </a:r>
            <a:r>
              <a:rPr lang="ja-JP" altLang="en-US" sz="1100">
                <a:latin typeface="メイリオ" panose="020B0604030504040204" pitchFamily="50" charset="-128"/>
                <a:ea typeface="メイリオ" panose="020B0604030504040204" pitchFamily="50" charset="-128"/>
              </a:rPr>
              <a:t>の</a:t>
            </a:r>
            <a:r>
              <a:rPr lang="en-US" altLang="ja-JP" sz="1100">
                <a:latin typeface="メイリオ" panose="020B0604030504040204" pitchFamily="50" charset="-128"/>
                <a:ea typeface="メイリオ" panose="020B0604030504040204" pitchFamily="50" charset="-128"/>
              </a:rPr>
              <a:t>scale</a:t>
            </a:r>
            <a:r>
              <a:rPr lang="ja-JP" altLang="en-US" sz="1100">
                <a:latin typeface="メイリオ" panose="020B0604030504040204" pitchFamily="50" charset="-128"/>
                <a:ea typeface="メイリオ" panose="020B0604030504040204" pitchFamily="50" charset="-128"/>
              </a:rPr>
              <a:t>で拡大縮小、</a:t>
            </a:r>
            <a:r>
              <a:rPr lang="en-US" altLang="ja-JP" sz="1100">
                <a:latin typeface="メイリオ" panose="020B0604030504040204" pitchFamily="50" charset="-128"/>
                <a:ea typeface="メイリオ" panose="020B0604030504040204" pitchFamily="50" charset="-128"/>
              </a:rPr>
              <a:t>deltaXY</a:t>
            </a:r>
            <a:r>
              <a:rPr lang="ja-JP" altLang="en-US" sz="1100">
                <a:latin typeface="メイリオ" panose="020B0604030504040204" pitchFamily="50" charset="-128"/>
                <a:ea typeface="メイリオ" panose="020B0604030504040204" pitchFamily="50" charset="-128"/>
              </a:rPr>
              <a:t>で</a:t>
            </a:r>
            <a:r>
              <a:rPr lang="en-US" altLang="ja-JP" sz="1100">
                <a:latin typeface="メイリオ" panose="020B0604030504040204" pitchFamily="50" charset="-128"/>
                <a:ea typeface="メイリオ" panose="020B0604030504040204" pitchFamily="50" charset="-128"/>
              </a:rPr>
              <a:t>lt1_0</a:t>
            </a:r>
            <a:r>
              <a:rPr lang="ja-JP" altLang="en-US" sz="1100">
                <a:latin typeface="メイリオ" panose="020B0604030504040204" pitchFamily="50" charset="-128"/>
                <a:ea typeface="メイリオ" panose="020B0604030504040204" pitchFamily="50" charset="-128"/>
              </a:rPr>
              <a:t>を移動する。</a:t>
            </a:r>
            <a:endParaRPr kumimoji="1" lang="en-US" altLang="ja-JP" sz="1100">
              <a:latin typeface="メイリオ" panose="020B0604030504040204" pitchFamily="50" charset="-128"/>
              <a:ea typeface="メイリオ" panose="020B0604030504040204" pitchFamily="50" charset="-128"/>
            </a:endParaRPr>
          </a:p>
          <a:p>
            <a:r>
              <a:rPr kumimoji="1" lang="en-US" altLang="ja-JP" sz="1100">
                <a:latin typeface="メイリオ" panose="020B0604030504040204" pitchFamily="50" charset="-128"/>
                <a:ea typeface="メイリオ" panose="020B0604030504040204" pitchFamily="50" charset="-128"/>
              </a:rPr>
              <a:t>sale</a:t>
            </a:r>
            <a:r>
              <a:rPr kumimoji="1" lang="ja-JP" altLang="en-US" sz="1100">
                <a:latin typeface="メイリオ" panose="020B0604030504040204" pitchFamily="50" charset="-128"/>
                <a:ea typeface="メイリオ" panose="020B0604030504040204" pitchFamily="50" charset="-128"/>
              </a:rPr>
              <a:t>と</a:t>
            </a:r>
            <a:r>
              <a:rPr kumimoji="1" lang="en-US" altLang="ja-JP" sz="1100">
                <a:latin typeface="メイリオ" panose="020B0604030504040204" pitchFamily="50" charset="-128"/>
                <a:ea typeface="メイリオ" panose="020B0604030504040204" pitchFamily="50" charset="-128"/>
              </a:rPr>
              <a:t>deltaXY</a:t>
            </a:r>
            <a:r>
              <a:rPr kumimoji="1" lang="ja-JP" altLang="en-US" sz="1100">
                <a:latin typeface="メイリオ" panose="020B0604030504040204" pitchFamily="50" charset="-128"/>
                <a:ea typeface="メイリオ" panose="020B0604030504040204" pitchFamily="50" charset="-128"/>
              </a:rPr>
              <a:t>は</a:t>
            </a:r>
            <a:r>
              <a:rPr kumimoji="1" lang="en-US" altLang="ja-JP" sz="1100">
                <a:latin typeface="メイリオ" panose="020B0604030504040204" pitchFamily="50" charset="-128"/>
                <a:ea typeface="メイリオ" panose="020B0604030504040204" pitchFamily="50" charset="-128"/>
              </a:rPr>
              <a:t>pinchstart</a:t>
            </a:r>
            <a:r>
              <a:rPr kumimoji="1" lang="ja-JP" altLang="en-US" sz="1100">
                <a:latin typeface="メイリオ" panose="020B0604030504040204" pitchFamily="50" charset="-128"/>
                <a:ea typeface="メイリオ" panose="020B0604030504040204" pitchFamily="50" charset="-128"/>
              </a:rPr>
              <a:t>からの累積なので、</a:t>
            </a:r>
            <a:r>
              <a:rPr kumimoji="1" lang="en-US" altLang="ja-JP" sz="1100">
                <a:latin typeface="メイリオ" panose="020B0604030504040204" pitchFamily="50" charset="-128"/>
                <a:ea typeface="メイリオ" panose="020B0604030504040204" pitchFamily="50" charset="-128"/>
              </a:rPr>
              <a:t>pinchstart</a:t>
            </a:r>
            <a:r>
              <a:rPr kumimoji="1" lang="ja-JP" altLang="en-US" sz="1100">
                <a:latin typeface="メイリオ" panose="020B0604030504040204" pitchFamily="50" charset="-128"/>
                <a:ea typeface="メイリオ" panose="020B0604030504040204" pitchFamily="50" charset="-128"/>
              </a:rPr>
              <a:t>時に適切に値を保存しておく。</a:t>
            </a:r>
            <a:endParaRPr kumimoji="1" lang="en-US" altLang="ja-JP" sz="1100">
              <a:latin typeface="メイリオ" panose="020B0604030504040204" pitchFamily="50" charset="-128"/>
              <a:ea typeface="メイリオ" panose="020B0604030504040204" pitchFamily="50" charset="-128"/>
            </a:endParaRPr>
          </a:p>
          <a:p>
            <a:endParaRPr lang="en-US" altLang="ja-JP" sz="1100">
              <a:latin typeface="メイリオ" panose="020B0604030504040204" pitchFamily="50" charset="-128"/>
              <a:ea typeface="メイリオ" panose="020B0604030504040204" pitchFamily="50" charset="-128"/>
            </a:endParaRPr>
          </a:p>
          <a:p>
            <a:r>
              <a:rPr kumimoji="1" lang="ja-JP" altLang="en-US" sz="1100">
                <a:latin typeface="メイリオ" panose="020B0604030504040204" pitchFamily="50" charset="-128"/>
                <a:ea typeface="メイリオ" panose="020B0604030504040204" pitchFamily="50" charset="-128"/>
              </a:rPr>
              <a:t>拡大縮小移動後に各モジュールが描画する場合、</a:t>
            </a:r>
            <a:r>
              <a:rPr lang="en-US" altLang="ja-JP" sz="1100">
                <a:latin typeface="メイリオ" panose="020B0604030504040204" pitchFamily="50" charset="-128"/>
                <a:ea typeface="メイリオ" panose="020B0604030504040204" pitchFamily="50" charset="-128"/>
              </a:rPr>
              <a:t>1</a:t>
            </a:r>
            <a:r>
              <a:rPr lang="ja-JP" altLang="en-US" sz="1100">
                <a:latin typeface="メイリオ" panose="020B0604030504040204" pitchFamily="50" charset="-128"/>
                <a:ea typeface="メイリオ" panose="020B0604030504040204" pitchFamily="50" charset="-128"/>
              </a:rPr>
              <a:t>系に描画して</a:t>
            </a:r>
            <a:r>
              <a:rPr lang="en-US" altLang="ja-JP" sz="1100">
                <a:latin typeface="メイリオ" panose="020B0604030504040204" pitchFamily="50" charset="-128"/>
                <a:ea typeface="メイリオ" panose="020B0604030504040204" pitchFamily="50" charset="-128"/>
              </a:rPr>
              <a:t>0</a:t>
            </a:r>
            <a:r>
              <a:rPr lang="ja-JP" altLang="en-US" sz="1100">
                <a:latin typeface="メイリオ" panose="020B0604030504040204" pitchFamily="50" charset="-128"/>
                <a:ea typeface="メイリオ" panose="020B0604030504040204" pitchFamily="50" charset="-128"/>
              </a:rPr>
              <a:t>系の枠の部分が見えるようにする。</a:t>
            </a:r>
            <a:endParaRPr lang="en-US" altLang="ja-JP" sz="1100">
              <a:latin typeface="メイリオ" panose="020B0604030504040204" pitchFamily="50" charset="-128"/>
              <a:ea typeface="メイリオ" panose="020B0604030504040204" pitchFamily="50" charset="-128"/>
            </a:endParaRPr>
          </a:p>
          <a:p>
            <a:r>
              <a:rPr lang="ja-JP" altLang="en-US" sz="1100">
                <a:latin typeface="メイリオ" panose="020B0604030504040204" pitchFamily="50" charset="-128"/>
                <a:ea typeface="メイリオ" panose="020B0604030504040204" pitchFamily="50" charset="-128"/>
              </a:rPr>
              <a:t>描画したい位置 </a:t>
            </a:r>
            <a:r>
              <a:rPr lang="en-US" altLang="ja-JP" sz="1100">
                <a:latin typeface="メイリオ" panose="020B0604030504040204" pitchFamily="50" charset="-128"/>
                <a:ea typeface="メイリオ" panose="020B0604030504040204" pitchFamily="50" charset="-128"/>
              </a:rPr>
              <a:t>x</a:t>
            </a:r>
            <a:r>
              <a:rPr lang="en-US" altLang="ja-JP" sz="1100" baseline="30000">
                <a:latin typeface="メイリオ" panose="020B0604030504040204" pitchFamily="50" charset="-128"/>
                <a:ea typeface="メイリオ" panose="020B0604030504040204" pitchFamily="50" charset="-128"/>
              </a:rPr>
              <a:t>1</a:t>
            </a:r>
            <a:r>
              <a:rPr lang="en-US" altLang="ja-JP" sz="1100">
                <a:latin typeface="メイリオ" panose="020B0604030504040204" pitchFamily="50" charset="-128"/>
                <a:ea typeface="メイリオ" panose="020B0604030504040204" pitchFamily="50" charset="-128"/>
              </a:rPr>
              <a:t>,y</a:t>
            </a:r>
            <a:r>
              <a:rPr lang="en-US" altLang="ja-JP" sz="1100" baseline="30000">
                <a:latin typeface="メイリオ" panose="020B0604030504040204" pitchFamily="50" charset="-128"/>
                <a:ea typeface="メイリオ" panose="020B0604030504040204" pitchFamily="50" charset="-128"/>
              </a:rPr>
              <a:t>1</a:t>
            </a:r>
          </a:p>
          <a:p>
            <a:r>
              <a:rPr lang="en-US" altLang="ja-JP" sz="1100">
                <a:latin typeface="メイリオ" panose="020B0604030504040204" pitchFamily="50" charset="-128"/>
                <a:ea typeface="メイリオ" panose="020B0604030504040204" pitchFamily="50" charset="-128"/>
              </a:rPr>
              <a:t>x</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=x</a:t>
            </a:r>
            <a:r>
              <a:rPr lang="en-US" altLang="ja-JP" sz="1100" baseline="30000">
                <a:latin typeface="メイリオ" panose="020B0604030504040204" pitchFamily="50" charset="-128"/>
                <a:ea typeface="メイリオ" panose="020B0604030504040204" pitchFamily="50" charset="-128"/>
              </a:rPr>
              <a:t>1</a:t>
            </a:r>
            <a:r>
              <a:rPr lang="en-US" altLang="ja-JP" sz="1100">
                <a:latin typeface="メイリオ" panose="020B0604030504040204" pitchFamily="50" charset="-128"/>
                <a:ea typeface="メイリオ" panose="020B0604030504040204" pitchFamily="50" charset="-128"/>
              </a:rPr>
              <a:t>*a+lt1</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[0]</a:t>
            </a:r>
          </a:p>
          <a:p>
            <a:r>
              <a:rPr lang="en-US" altLang="ja-JP" sz="1100">
                <a:latin typeface="メイリオ" panose="020B0604030504040204" pitchFamily="50" charset="-128"/>
                <a:ea typeface="メイリオ" panose="020B0604030504040204" pitchFamily="50" charset="-128"/>
              </a:rPr>
              <a:t>y</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=y</a:t>
            </a:r>
            <a:r>
              <a:rPr lang="en-US" altLang="ja-JP" sz="1100" baseline="30000">
                <a:latin typeface="メイリオ" panose="020B0604030504040204" pitchFamily="50" charset="-128"/>
                <a:ea typeface="メイリオ" panose="020B0604030504040204" pitchFamily="50" charset="-128"/>
              </a:rPr>
              <a:t>1</a:t>
            </a:r>
            <a:r>
              <a:rPr lang="en-US" altLang="ja-JP" sz="1100">
                <a:latin typeface="メイリオ" panose="020B0604030504040204" pitchFamily="50" charset="-128"/>
                <a:ea typeface="メイリオ" panose="020B0604030504040204" pitchFamily="50" charset="-128"/>
              </a:rPr>
              <a:t>*a+lt1</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[1]</a:t>
            </a:r>
          </a:p>
          <a:p>
            <a:r>
              <a:rPr lang="ja-JP" altLang="en-US" sz="1100">
                <a:latin typeface="メイリオ" panose="020B0604030504040204" pitchFamily="50" charset="-128"/>
                <a:ea typeface="メイリオ" panose="020B0604030504040204" pitchFamily="50" charset="-128"/>
              </a:rPr>
              <a:t>例</a:t>
            </a:r>
            <a:r>
              <a:rPr lang="en-US" altLang="ja-JP" sz="1100">
                <a:latin typeface="メイリオ" panose="020B0604030504040204" pitchFamily="50" charset="-128"/>
                <a:ea typeface="メイリオ" panose="020B0604030504040204" pitchFamily="50" charset="-128"/>
              </a:rPr>
              <a:t>: 0</a:t>
            </a:r>
            <a:r>
              <a:rPr lang="ja-JP" altLang="en-US" sz="1100">
                <a:latin typeface="メイリオ" panose="020B0604030504040204" pitchFamily="50" charset="-128"/>
                <a:ea typeface="メイリオ" panose="020B0604030504040204" pitchFamily="50" charset="-128"/>
              </a:rPr>
              <a:t>系</a:t>
            </a:r>
            <a:r>
              <a:rPr lang="en-US" altLang="ja-JP" sz="1100">
                <a:latin typeface="メイリオ" panose="020B0604030504040204" pitchFamily="50" charset="-128"/>
                <a:ea typeface="メイリオ" panose="020B0604030504040204" pitchFamily="50" charset="-128"/>
              </a:rPr>
              <a:t>ctx.lineTo(x</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,y</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a:t>
            </a:r>
          </a:p>
          <a:p>
            <a:endParaRPr lang="en-US" altLang="ja-JP" sz="1100">
              <a:latin typeface="メイリオ" panose="020B0604030504040204" pitchFamily="50" charset="-128"/>
              <a:ea typeface="メイリオ" panose="020B0604030504040204" pitchFamily="50" charset="-128"/>
            </a:endParaRPr>
          </a:p>
          <a:p>
            <a:r>
              <a:rPr lang="ja-JP" altLang="en-US" sz="1100">
                <a:latin typeface="メイリオ" panose="020B0604030504040204" pitchFamily="50" charset="-128"/>
                <a:ea typeface="メイリオ" panose="020B0604030504040204" pitchFamily="50" charset="-128"/>
              </a:rPr>
              <a:t>タッチは、</a:t>
            </a:r>
            <a:r>
              <a:rPr lang="en-US" altLang="ja-JP" sz="1100">
                <a:latin typeface="メイリオ" panose="020B0604030504040204" pitchFamily="50" charset="-128"/>
                <a:ea typeface="メイリオ" panose="020B0604030504040204" pitchFamily="50" charset="-128"/>
              </a:rPr>
              <a:t>0</a:t>
            </a:r>
            <a:r>
              <a:rPr lang="ja-JP" altLang="en-US" sz="1100">
                <a:latin typeface="メイリオ" panose="020B0604030504040204" pitchFamily="50" charset="-128"/>
                <a:ea typeface="メイリオ" panose="020B0604030504040204" pitchFamily="50" charset="-128"/>
              </a:rPr>
              <a:t>系上でタッチされ</a:t>
            </a:r>
            <a:r>
              <a:rPr lang="en-US" altLang="ja-JP" sz="1100">
                <a:latin typeface="メイリオ" panose="020B0604030504040204" pitchFamily="50" charset="-128"/>
                <a:ea typeface="メイリオ" panose="020B0604030504040204" pitchFamily="50" charset="-128"/>
              </a:rPr>
              <a:t>1</a:t>
            </a:r>
            <a:r>
              <a:rPr lang="ja-JP" altLang="en-US" sz="1100">
                <a:latin typeface="メイリオ" panose="020B0604030504040204" pitchFamily="50" charset="-128"/>
                <a:ea typeface="メイリオ" panose="020B0604030504040204" pitchFamily="50" charset="-128"/>
              </a:rPr>
              <a:t>系の位置が分かる</a:t>
            </a:r>
            <a:endParaRPr lang="en-US" altLang="ja-JP" sz="1100">
              <a:latin typeface="メイリオ" panose="020B0604030504040204" pitchFamily="50" charset="-128"/>
              <a:ea typeface="メイリオ" panose="020B0604030504040204" pitchFamily="50" charset="-128"/>
            </a:endParaRPr>
          </a:p>
          <a:p>
            <a:endParaRPr lang="en-US" altLang="ja-JP" sz="1100">
              <a:latin typeface="メイリオ" panose="020B0604030504040204" pitchFamily="50" charset="-128"/>
              <a:ea typeface="メイリオ" panose="020B0604030504040204" pitchFamily="50" charset="-128"/>
            </a:endParaRPr>
          </a:p>
          <a:p>
            <a:r>
              <a:rPr lang="ja-JP" altLang="en-US" sz="1100">
                <a:latin typeface="メイリオ" panose="020B0604030504040204" pitchFamily="50" charset="-128"/>
                <a:ea typeface="メイリオ" panose="020B0604030504040204" pitchFamily="50" charset="-128"/>
              </a:rPr>
              <a:t>タッチした場所</a:t>
            </a:r>
            <a:r>
              <a:rPr lang="en-US" altLang="ja-JP" sz="1100">
                <a:latin typeface="メイリオ" panose="020B0604030504040204" pitchFamily="50" charset="-128"/>
                <a:ea typeface="メイリオ" panose="020B0604030504040204" pitchFamily="50" charset="-128"/>
              </a:rPr>
              <a:t> x0,y0</a:t>
            </a:r>
          </a:p>
          <a:p>
            <a:r>
              <a:rPr lang="en-US" altLang="ja-JP" sz="1100">
                <a:latin typeface="メイリオ" panose="020B0604030504040204" pitchFamily="50" charset="-128"/>
                <a:ea typeface="メイリオ" panose="020B0604030504040204" pitchFamily="50" charset="-128"/>
              </a:rPr>
              <a:t>css</a:t>
            </a:r>
          </a:p>
          <a:p>
            <a:r>
              <a:rPr lang="en-US" altLang="ja-JP" sz="1100">
                <a:latin typeface="メイリオ" panose="020B0604030504040204" pitchFamily="50" charset="-128"/>
                <a:ea typeface="メイリオ" panose="020B0604030504040204" pitchFamily="50" charset="-128"/>
              </a:rPr>
              <a:t>1</a:t>
            </a:r>
            <a:r>
              <a:rPr lang="ja-JP" altLang="en-US" sz="1100">
                <a:latin typeface="メイリオ" panose="020B0604030504040204" pitchFamily="50" charset="-128"/>
                <a:ea typeface="メイリオ" panose="020B0604030504040204" pitchFamily="50" charset="-128"/>
              </a:rPr>
              <a:t>系上の位置</a:t>
            </a:r>
            <a:endParaRPr lang="en-US" altLang="ja-JP" sz="1100">
              <a:latin typeface="メイリオ" panose="020B0604030504040204" pitchFamily="50" charset="-128"/>
              <a:ea typeface="メイリオ" panose="020B0604030504040204" pitchFamily="50" charset="-128"/>
            </a:endParaRPr>
          </a:p>
          <a:p>
            <a:r>
              <a:rPr lang="en-US" altLang="ja-JP" sz="1100">
                <a:latin typeface="メイリオ" panose="020B0604030504040204" pitchFamily="50" charset="-128"/>
                <a:ea typeface="メイリオ" panose="020B0604030504040204" pitchFamily="50" charset="-128"/>
              </a:rPr>
              <a:t>x</a:t>
            </a:r>
            <a:r>
              <a:rPr lang="en-US" altLang="ja-JP" sz="1100" baseline="30000">
                <a:latin typeface="メイリオ" panose="020B0604030504040204" pitchFamily="50" charset="-128"/>
                <a:ea typeface="メイリオ" panose="020B0604030504040204" pitchFamily="50" charset="-128"/>
              </a:rPr>
              <a:t>1</a:t>
            </a:r>
            <a:r>
              <a:rPr lang="en-US" altLang="ja-JP" sz="1100">
                <a:latin typeface="メイリオ" panose="020B0604030504040204" pitchFamily="50" charset="-128"/>
                <a:ea typeface="メイリオ" panose="020B0604030504040204" pitchFamily="50" charset="-128"/>
              </a:rPr>
              <a:t>=(x</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-lt1</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[0])/a</a:t>
            </a:r>
          </a:p>
          <a:p>
            <a:r>
              <a:rPr lang="en-US" altLang="ja-JP" sz="1100">
                <a:latin typeface="メイリオ" panose="020B0604030504040204" pitchFamily="50" charset="-128"/>
                <a:ea typeface="メイリオ" panose="020B0604030504040204" pitchFamily="50" charset="-128"/>
              </a:rPr>
              <a:t>y</a:t>
            </a:r>
            <a:r>
              <a:rPr lang="en-US" altLang="ja-JP" sz="1100" baseline="30000">
                <a:latin typeface="メイリオ" panose="020B0604030504040204" pitchFamily="50" charset="-128"/>
                <a:ea typeface="メイリオ" panose="020B0604030504040204" pitchFamily="50" charset="-128"/>
              </a:rPr>
              <a:t>1</a:t>
            </a:r>
            <a:r>
              <a:rPr lang="en-US" altLang="ja-JP" sz="1100">
                <a:latin typeface="メイリオ" panose="020B0604030504040204" pitchFamily="50" charset="-128"/>
                <a:ea typeface="メイリオ" panose="020B0604030504040204" pitchFamily="50" charset="-128"/>
              </a:rPr>
              <a:t>=(y</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-lt1</a:t>
            </a:r>
            <a:r>
              <a:rPr lang="en-US" altLang="ja-JP" sz="1100" baseline="30000">
                <a:latin typeface="メイリオ" panose="020B0604030504040204" pitchFamily="50" charset="-128"/>
                <a:ea typeface="メイリオ" panose="020B0604030504040204" pitchFamily="50" charset="-128"/>
              </a:rPr>
              <a:t>0</a:t>
            </a:r>
            <a:r>
              <a:rPr lang="en-US" altLang="ja-JP" sz="1100">
                <a:latin typeface="メイリオ" panose="020B0604030504040204" pitchFamily="50" charset="-128"/>
                <a:ea typeface="メイリオ" panose="020B0604030504040204" pitchFamily="50" charset="-128"/>
              </a:rPr>
              <a:t>[1])/a</a:t>
            </a:r>
          </a:p>
          <a:p>
            <a:endParaRPr lang="en-US" altLang="ja-JP" sz="110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5D21E6BA-0D21-7392-675E-E7238270F984}"/>
              </a:ext>
            </a:extLst>
          </p:cNvPr>
          <p:cNvSpPr txBox="1"/>
          <p:nvPr/>
        </p:nvSpPr>
        <p:spPr>
          <a:xfrm>
            <a:off x="1331016" y="1268816"/>
            <a:ext cx="377026" cy="276999"/>
          </a:xfrm>
          <a:prstGeom prst="rect">
            <a:avLst/>
          </a:prstGeom>
          <a:noFill/>
        </p:spPr>
        <p:txBody>
          <a:bodyPr wrap="none" rtlCol="0">
            <a:spAutoFit/>
          </a:bodyPr>
          <a:lstStyle/>
          <a:p>
            <a:r>
              <a:rPr kumimoji="1" lang="en-US" altLang="ja-JP" sz="1200">
                <a:latin typeface="メイリオ" panose="020B0604030504040204" pitchFamily="50" charset="-128"/>
                <a:ea typeface="メイリオ" panose="020B0604030504040204" pitchFamily="50" charset="-128"/>
              </a:rPr>
              <a:t>lt0</a:t>
            </a:r>
            <a:endParaRPr kumimoji="1" lang="ja-JP" altLang="en-US" sz="120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530959B-F152-7E48-A150-1724D783C9B5}"/>
              </a:ext>
            </a:extLst>
          </p:cNvPr>
          <p:cNvSpPr txBox="1"/>
          <p:nvPr/>
        </p:nvSpPr>
        <p:spPr>
          <a:xfrm>
            <a:off x="277446" y="3373258"/>
            <a:ext cx="377026" cy="276999"/>
          </a:xfrm>
          <a:prstGeom prst="rect">
            <a:avLst/>
          </a:prstGeom>
          <a:noFill/>
        </p:spPr>
        <p:txBody>
          <a:bodyPr wrap="none" rtlCol="0">
            <a:spAutoFit/>
          </a:bodyPr>
          <a:lstStyle/>
          <a:p>
            <a:r>
              <a:rPr kumimoji="1" lang="en-US" altLang="ja-JP" sz="1200">
                <a:latin typeface="メイリオ" panose="020B0604030504040204" pitchFamily="50" charset="-128"/>
                <a:ea typeface="メイリオ" panose="020B0604030504040204" pitchFamily="50" charset="-128"/>
              </a:rPr>
              <a:t>lt1</a:t>
            </a:r>
          </a:p>
        </p:txBody>
      </p:sp>
      <p:sp>
        <p:nvSpPr>
          <p:cNvPr id="10" name="テキスト ボックス 9">
            <a:extLst>
              <a:ext uri="{FF2B5EF4-FFF2-40B4-BE49-F238E27FC236}">
                <a16:creationId xmlns:a16="http://schemas.microsoft.com/office/drawing/2014/main" id="{556B7F3F-E6CC-BFD0-FCB2-0B112F7CB2F9}"/>
              </a:ext>
            </a:extLst>
          </p:cNvPr>
          <p:cNvSpPr txBox="1"/>
          <p:nvPr/>
        </p:nvSpPr>
        <p:spPr>
          <a:xfrm>
            <a:off x="2422785" y="1092982"/>
            <a:ext cx="409086" cy="276999"/>
          </a:xfrm>
          <a:prstGeom prst="rect">
            <a:avLst/>
          </a:prstGeom>
          <a:noFill/>
        </p:spPr>
        <p:txBody>
          <a:bodyPr wrap="none" rtlCol="0">
            <a:spAutoFit/>
          </a:bodyPr>
          <a:lstStyle/>
          <a:p>
            <a:r>
              <a:rPr lang="en-US" altLang="ja-JP" sz="1200">
                <a:latin typeface="メイリオ" panose="020B0604030504040204" pitchFamily="50" charset="-128"/>
                <a:ea typeface="メイリオ" panose="020B0604030504040204" pitchFamily="50" charset="-128"/>
              </a:rPr>
              <a:t>w0</a:t>
            </a:r>
            <a:endParaRPr kumimoji="1" lang="ja-JP" altLang="en-US" sz="120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512138BF-1ACD-1F03-040B-1AC217B519D9}"/>
              </a:ext>
            </a:extLst>
          </p:cNvPr>
          <p:cNvSpPr txBox="1"/>
          <p:nvPr/>
        </p:nvSpPr>
        <p:spPr>
          <a:xfrm>
            <a:off x="1299914" y="1858377"/>
            <a:ext cx="375424" cy="276999"/>
          </a:xfrm>
          <a:prstGeom prst="rect">
            <a:avLst/>
          </a:prstGeom>
          <a:noFill/>
        </p:spPr>
        <p:txBody>
          <a:bodyPr wrap="none" rtlCol="0">
            <a:spAutoFit/>
          </a:bodyPr>
          <a:lstStyle/>
          <a:p>
            <a:r>
              <a:rPr kumimoji="1" lang="en-US" altLang="ja-JP" sz="1200">
                <a:latin typeface="メイリオ" panose="020B0604030504040204" pitchFamily="50" charset="-128"/>
                <a:ea typeface="メイリオ" panose="020B0604030504040204" pitchFamily="50" charset="-128"/>
              </a:rPr>
              <a:t>h0</a:t>
            </a:r>
            <a:endParaRPr kumimoji="1" lang="ja-JP" altLang="en-US" sz="120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60A9A842-9229-D320-39D7-054A4EF34620}"/>
              </a:ext>
            </a:extLst>
          </p:cNvPr>
          <p:cNvSpPr txBox="1"/>
          <p:nvPr/>
        </p:nvSpPr>
        <p:spPr>
          <a:xfrm>
            <a:off x="2287040" y="3262558"/>
            <a:ext cx="409086" cy="276999"/>
          </a:xfrm>
          <a:prstGeom prst="rect">
            <a:avLst/>
          </a:prstGeom>
          <a:noFill/>
        </p:spPr>
        <p:txBody>
          <a:bodyPr wrap="none" rtlCol="0">
            <a:spAutoFit/>
          </a:bodyPr>
          <a:lstStyle/>
          <a:p>
            <a:r>
              <a:rPr lang="en-US" altLang="ja-JP" sz="1200">
                <a:latin typeface="メイリオ" panose="020B0604030504040204" pitchFamily="50" charset="-128"/>
                <a:ea typeface="メイリオ" panose="020B0604030504040204" pitchFamily="50" charset="-128"/>
              </a:rPr>
              <a:t>w1</a:t>
            </a:r>
            <a:endParaRPr kumimoji="1" lang="ja-JP" altLang="en-US" sz="120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6C8BFAA-909E-65AF-BED2-F945279C72F3}"/>
              </a:ext>
            </a:extLst>
          </p:cNvPr>
          <p:cNvSpPr txBox="1"/>
          <p:nvPr/>
        </p:nvSpPr>
        <p:spPr>
          <a:xfrm>
            <a:off x="291126" y="4268199"/>
            <a:ext cx="375424" cy="276999"/>
          </a:xfrm>
          <a:prstGeom prst="rect">
            <a:avLst/>
          </a:prstGeom>
          <a:noFill/>
        </p:spPr>
        <p:txBody>
          <a:bodyPr wrap="none" rtlCol="0">
            <a:spAutoFit/>
          </a:bodyPr>
          <a:lstStyle/>
          <a:p>
            <a:r>
              <a:rPr lang="en-US" altLang="ja-JP" sz="1200">
                <a:latin typeface="メイリオ" panose="020B0604030504040204" pitchFamily="50" charset="-128"/>
                <a:ea typeface="メイリオ" panose="020B0604030504040204" pitchFamily="50" charset="-128"/>
              </a:rPr>
              <a:t>h1</a:t>
            </a:r>
            <a:endParaRPr kumimoji="1" lang="ja-JP" altLang="en-US" sz="120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A6B6F4A5-E205-F906-1225-3DBA8BF1DD22}"/>
              </a:ext>
            </a:extLst>
          </p:cNvPr>
          <p:cNvSpPr txBox="1"/>
          <p:nvPr/>
        </p:nvSpPr>
        <p:spPr>
          <a:xfrm>
            <a:off x="1515640" y="3848784"/>
            <a:ext cx="377026" cy="276999"/>
          </a:xfrm>
          <a:prstGeom prst="rect">
            <a:avLst/>
          </a:prstGeom>
          <a:noFill/>
        </p:spPr>
        <p:txBody>
          <a:bodyPr wrap="none" rtlCol="0">
            <a:spAutoFit/>
          </a:bodyPr>
          <a:lstStyle/>
          <a:p>
            <a:r>
              <a:rPr kumimoji="1" lang="en-US" altLang="ja-JP" sz="1200">
                <a:latin typeface="メイリオ" panose="020B0604030504040204" pitchFamily="50" charset="-128"/>
                <a:ea typeface="メイリオ" panose="020B0604030504040204" pitchFamily="50" charset="-128"/>
              </a:rPr>
              <a:t>lt0</a:t>
            </a:r>
          </a:p>
        </p:txBody>
      </p:sp>
      <p:cxnSp>
        <p:nvCxnSpPr>
          <p:cNvPr id="25" name="直線矢印コネクタ 24">
            <a:extLst>
              <a:ext uri="{FF2B5EF4-FFF2-40B4-BE49-F238E27FC236}">
                <a16:creationId xmlns:a16="http://schemas.microsoft.com/office/drawing/2014/main" id="{C2EDF812-99F6-EEF0-0112-ECBAD1DA1013}"/>
              </a:ext>
            </a:extLst>
          </p:cNvPr>
          <p:cNvCxnSpPr>
            <a:cxnSpLocks/>
          </p:cNvCxnSpPr>
          <p:nvPr/>
        </p:nvCxnSpPr>
        <p:spPr>
          <a:xfrm>
            <a:off x="1009613" y="1298514"/>
            <a:ext cx="3235431" cy="0"/>
          </a:xfrm>
          <a:prstGeom prst="straightConnector1">
            <a:avLst/>
          </a:prstGeom>
          <a:ln>
            <a:solidFill>
              <a:srgbClr val="0070C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7" name="直線矢印コネクタ 26">
            <a:extLst>
              <a:ext uri="{FF2B5EF4-FFF2-40B4-BE49-F238E27FC236}">
                <a16:creationId xmlns:a16="http://schemas.microsoft.com/office/drawing/2014/main" id="{CCEB41D0-4C1B-73FE-92A2-6C57F62D80AB}"/>
              </a:ext>
            </a:extLst>
          </p:cNvPr>
          <p:cNvCxnSpPr>
            <a:cxnSpLocks/>
          </p:cNvCxnSpPr>
          <p:nvPr/>
        </p:nvCxnSpPr>
        <p:spPr>
          <a:xfrm flipH="1">
            <a:off x="1663805" y="1112529"/>
            <a:ext cx="4593" cy="1667128"/>
          </a:xfrm>
          <a:prstGeom prst="straightConnector1">
            <a:avLst/>
          </a:prstGeom>
          <a:ln>
            <a:solidFill>
              <a:srgbClr val="0070C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32">
            <a:extLst>
              <a:ext uri="{FF2B5EF4-FFF2-40B4-BE49-F238E27FC236}">
                <a16:creationId xmlns:a16="http://schemas.microsoft.com/office/drawing/2014/main" id="{29E7267E-07FD-E474-8B7F-8E511D610299}"/>
              </a:ext>
            </a:extLst>
          </p:cNvPr>
          <p:cNvCxnSpPr>
            <a:cxnSpLocks/>
          </p:cNvCxnSpPr>
          <p:nvPr/>
        </p:nvCxnSpPr>
        <p:spPr>
          <a:xfrm>
            <a:off x="433540" y="3288541"/>
            <a:ext cx="3235431" cy="0"/>
          </a:xfrm>
          <a:prstGeom prst="straightConnector1">
            <a:avLst/>
          </a:prstGeom>
          <a:ln>
            <a:solidFill>
              <a:srgbClr val="5DBAFF"/>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62073E70-1823-4867-8724-AD5C2BE17F58}"/>
              </a:ext>
            </a:extLst>
          </p:cNvPr>
          <p:cNvCxnSpPr>
            <a:cxnSpLocks/>
          </p:cNvCxnSpPr>
          <p:nvPr/>
        </p:nvCxnSpPr>
        <p:spPr>
          <a:xfrm flipH="1">
            <a:off x="675100" y="3093320"/>
            <a:ext cx="1592" cy="2771771"/>
          </a:xfrm>
          <a:prstGeom prst="straightConnector1">
            <a:avLst/>
          </a:prstGeom>
          <a:ln>
            <a:solidFill>
              <a:srgbClr val="5DBAFF"/>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36" name="テキスト ボックス 35">
            <a:extLst>
              <a:ext uri="{FF2B5EF4-FFF2-40B4-BE49-F238E27FC236}">
                <a16:creationId xmlns:a16="http://schemas.microsoft.com/office/drawing/2014/main" id="{C9469AB9-7BBF-0A57-98BD-CE21D96A89F6}"/>
              </a:ext>
            </a:extLst>
          </p:cNvPr>
          <p:cNvSpPr txBox="1"/>
          <p:nvPr/>
        </p:nvSpPr>
        <p:spPr>
          <a:xfrm>
            <a:off x="2491583" y="126054"/>
            <a:ext cx="2903359" cy="369332"/>
          </a:xfrm>
          <a:prstGeom prst="rect">
            <a:avLst/>
          </a:prstGeom>
          <a:noFill/>
        </p:spPr>
        <p:txBody>
          <a:bodyPr wrap="none" rtlCol="0">
            <a:spAutoFit/>
          </a:bodyPr>
          <a:lstStyle/>
          <a:p>
            <a:r>
              <a:rPr lang="en-US" altLang="ja-JP">
                <a:latin typeface="メイリオ" panose="020B0604030504040204" pitchFamily="50" charset="-128"/>
                <a:ea typeface="メイリオ" panose="020B0604030504040204" pitchFamily="50" charset="-128"/>
              </a:rPr>
              <a:t>※a0</a:t>
            </a:r>
            <a:r>
              <a:rPr lang="en-US" altLang="ja-JP" baseline="30000">
                <a:latin typeface="メイリオ" panose="020B0604030504040204" pitchFamily="50" charset="-128"/>
                <a:ea typeface="メイリオ" panose="020B0604030504040204" pitchFamily="50" charset="-128"/>
              </a:rPr>
              <a:t>0</a:t>
            </a:r>
            <a:r>
              <a:rPr lang="en-US" altLang="ja-JP">
                <a:latin typeface="メイリオ" panose="020B0604030504040204" pitchFamily="50" charset="-128"/>
                <a:ea typeface="メイリオ" panose="020B0604030504040204" pitchFamily="50" charset="-128"/>
              </a:rPr>
              <a:t> 0</a:t>
            </a:r>
            <a:r>
              <a:rPr lang="ja-JP" altLang="en-US">
                <a:latin typeface="メイリオ" panose="020B0604030504040204" pitchFamily="50" charset="-128"/>
                <a:ea typeface="メイリオ" panose="020B0604030504040204" pitchFamily="50" charset="-128"/>
              </a:rPr>
              <a:t>座標系の</a:t>
            </a:r>
            <a:r>
              <a:rPr lang="en-US" altLang="ja-JP">
                <a:latin typeface="メイリオ" panose="020B0604030504040204" pitchFamily="50" charset="-128"/>
                <a:ea typeface="メイリオ" panose="020B0604030504040204" pitchFamily="50" charset="-128"/>
              </a:rPr>
              <a:t>a0</a:t>
            </a:r>
            <a:r>
              <a:rPr lang="ja-JP" altLang="en-US">
                <a:latin typeface="メイリオ" panose="020B0604030504040204" pitchFamily="50" charset="-128"/>
                <a:ea typeface="メイリオ" panose="020B0604030504040204" pitchFamily="50" charset="-128"/>
              </a:rPr>
              <a:t>の位置</a:t>
            </a:r>
            <a:endParaRPr kumimoji="1" lang="ja-JP" altLang="en-US">
              <a:latin typeface="メイリオ" panose="020B0604030504040204" pitchFamily="50" charset="-128"/>
              <a:ea typeface="メイリオ" panose="020B0604030504040204" pitchFamily="50" charset="-128"/>
            </a:endParaRPr>
          </a:p>
        </p:txBody>
      </p:sp>
      <p:cxnSp>
        <p:nvCxnSpPr>
          <p:cNvPr id="26" name="直線矢印コネクタ 25">
            <a:extLst>
              <a:ext uri="{FF2B5EF4-FFF2-40B4-BE49-F238E27FC236}">
                <a16:creationId xmlns:a16="http://schemas.microsoft.com/office/drawing/2014/main" id="{C83797E5-22F3-5136-F511-06781244AFD6}"/>
              </a:ext>
            </a:extLst>
          </p:cNvPr>
          <p:cNvCxnSpPr/>
          <p:nvPr/>
        </p:nvCxnSpPr>
        <p:spPr>
          <a:xfrm>
            <a:off x="685242" y="5013775"/>
            <a:ext cx="2235758" cy="0"/>
          </a:xfrm>
          <a:prstGeom prst="straightConnector1">
            <a:avLst/>
          </a:prstGeom>
          <a:ln>
            <a:solidFill>
              <a:srgbClr val="5DBAFF"/>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825367FE-D8EF-00FB-16C0-FE7F6BC72319}"/>
              </a:ext>
            </a:extLst>
          </p:cNvPr>
          <p:cNvSpPr txBox="1"/>
          <p:nvPr/>
        </p:nvSpPr>
        <p:spPr>
          <a:xfrm>
            <a:off x="1176398" y="4768193"/>
            <a:ext cx="522900" cy="307777"/>
          </a:xfrm>
          <a:prstGeom prst="rect">
            <a:avLst/>
          </a:prstGeom>
          <a:noFill/>
        </p:spPr>
        <p:txBody>
          <a:bodyPr wrap="none" rtlCol="0">
            <a:spAutoFit/>
          </a:bodyPr>
          <a:lstStyle/>
          <a:p>
            <a:r>
              <a:rPr kumimoji="1" lang="en-US" altLang="ja-JP" sz="1400">
                <a:latin typeface="メイリオ" panose="020B0604030504040204" pitchFamily="50" charset="-128"/>
                <a:ea typeface="メイリオ" panose="020B0604030504040204" pitchFamily="50" charset="-128"/>
              </a:rPr>
              <a:t>pin</a:t>
            </a:r>
            <a:r>
              <a:rPr kumimoji="1" lang="en-US" altLang="ja-JP" sz="1400" baseline="30000">
                <a:latin typeface="メイリオ" panose="020B0604030504040204" pitchFamily="50" charset="-128"/>
                <a:ea typeface="メイリオ" panose="020B0604030504040204" pitchFamily="50" charset="-128"/>
              </a:rPr>
              <a:t>1</a:t>
            </a:r>
            <a:endParaRPr kumimoji="1" lang="ja-JP" altLang="en-US" sz="1400" baseline="30000">
              <a:latin typeface="メイリオ" panose="020B0604030504040204" pitchFamily="50" charset="-128"/>
              <a:ea typeface="メイリオ" panose="020B0604030504040204" pitchFamily="50" charset="-128"/>
            </a:endParaRPr>
          </a:p>
        </p:txBody>
      </p:sp>
      <p:cxnSp>
        <p:nvCxnSpPr>
          <p:cNvPr id="29" name="直線矢印コネクタ 28">
            <a:extLst>
              <a:ext uri="{FF2B5EF4-FFF2-40B4-BE49-F238E27FC236}">
                <a16:creationId xmlns:a16="http://schemas.microsoft.com/office/drawing/2014/main" id="{0051BDFC-1592-6074-1332-450FE9EA6531}"/>
              </a:ext>
            </a:extLst>
          </p:cNvPr>
          <p:cNvCxnSpPr/>
          <p:nvPr/>
        </p:nvCxnSpPr>
        <p:spPr>
          <a:xfrm>
            <a:off x="686586" y="5089975"/>
            <a:ext cx="2235758" cy="0"/>
          </a:xfrm>
          <a:prstGeom prst="straightConnector1">
            <a:avLst/>
          </a:prstGeom>
          <a:ln>
            <a:solidFill>
              <a:srgbClr val="0070C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テキスト ボックス 29">
            <a:extLst>
              <a:ext uri="{FF2B5EF4-FFF2-40B4-BE49-F238E27FC236}">
                <a16:creationId xmlns:a16="http://schemas.microsoft.com/office/drawing/2014/main" id="{4B6B3E7D-6D1F-90EA-61EC-5DF564CA231C}"/>
              </a:ext>
            </a:extLst>
          </p:cNvPr>
          <p:cNvSpPr txBox="1"/>
          <p:nvPr/>
        </p:nvSpPr>
        <p:spPr>
          <a:xfrm>
            <a:off x="1143397" y="5072235"/>
            <a:ext cx="1800173" cy="307777"/>
          </a:xfrm>
          <a:prstGeom prst="rect">
            <a:avLst/>
          </a:prstGeom>
          <a:noFill/>
        </p:spPr>
        <p:txBody>
          <a:bodyPr wrap="none" rtlCol="0">
            <a:spAutoFit/>
          </a:bodyPr>
          <a:lstStyle/>
          <a:p>
            <a:r>
              <a:rPr kumimoji="1" lang="en-US" altLang="ja-JP" sz="1400">
                <a:latin typeface="メイリオ" panose="020B0604030504040204" pitchFamily="50" charset="-128"/>
                <a:ea typeface="メイリオ" panose="020B0604030504040204" pitchFamily="50" charset="-128"/>
              </a:rPr>
              <a:t>pin</a:t>
            </a:r>
            <a:r>
              <a:rPr kumimoji="1" lang="en-US" altLang="ja-JP" sz="1400" baseline="30000">
                <a:latin typeface="メイリオ" panose="020B0604030504040204" pitchFamily="50" charset="-128"/>
                <a:ea typeface="メイリオ" panose="020B0604030504040204" pitchFamily="50" charset="-128"/>
              </a:rPr>
              <a:t>s0</a:t>
            </a:r>
            <a:r>
              <a:rPr kumimoji="1" lang="en-US" altLang="ja-JP" sz="800">
                <a:latin typeface="メイリオ" panose="020B0604030504040204" pitchFamily="50" charset="-128"/>
                <a:ea typeface="メイリオ" panose="020B0604030504040204" pitchFamily="50" charset="-128"/>
              </a:rPr>
              <a:t> (0</a:t>
            </a:r>
            <a:r>
              <a:rPr kumimoji="1" lang="ja-JP" altLang="en-US" sz="800">
                <a:latin typeface="メイリオ" panose="020B0604030504040204" pitchFamily="50" charset="-128"/>
                <a:ea typeface="メイリオ" panose="020B0604030504040204" pitchFamily="50" charset="-128"/>
              </a:rPr>
              <a:t>系の濃い座標での長さ</a:t>
            </a:r>
            <a:r>
              <a:rPr kumimoji="1" lang="en-US" altLang="ja-JP" sz="800">
                <a:latin typeface="メイリオ" panose="020B0604030504040204" pitchFamily="50" charset="-128"/>
                <a:ea typeface="メイリオ" panose="020B0604030504040204" pitchFamily="50" charset="-128"/>
              </a:rPr>
              <a:t>)</a:t>
            </a:r>
            <a:endParaRPr kumimoji="1" lang="ja-JP" altLang="en-US" sz="1400" baseline="30000">
              <a:latin typeface="メイリオ" panose="020B0604030504040204" pitchFamily="50" charset="-128"/>
              <a:ea typeface="メイリオ" panose="020B0604030504040204" pitchFamily="50" charset="-128"/>
            </a:endParaRPr>
          </a:p>
        </p:txBody>
      </p:sp>
      <p:cxnSp>
        <p:nvCxnSpPr>
          <p:cNvPr id="31" name="直線矢印コネクタ 30">
            <a:extLst>
              <a:ext uri="{FF2B5EF4-FFF2-40B4-BE49-F238E27FC236}">
                <a16:creationId xmlns:a16="http://schemas.microsoft.com/office/drawing/2014/main" id="{EF42CADB-2C34-B33F-75E1-5F4A2BAE1EC1}"/>
              </a:ext>
            </a:extLst>
          </p:cNvPr>
          <p:cNvCxnSpPr/>
          <p:nvPr/>
        </p:nvCxnSpPr>
        <p:spPr>
          <a:xfrm>
            <a:off x="679527" y="4633784"/>
            <a:ext cx="2235758" cy="0"/>
          </a:xfrm>
          <a:prstGeom prst="straightConnector1">
            <a:avLst/>
          </a:prstGeom>
          <a:ln>
            <a:solidFill>
              <a:srgbClr val="0070C0"/>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2" name="テキスト ボックス 31">
            <a:extLst>
              <a:ext uri="{FF2B5EF4-FFF2-40B4-BE49-F238E27FC236}">
                <a16:creationId xmlns:a16="http://schemas.microsoft.com/office/drawing/2014/main" id="{23316DF5-78C7-E99D-E6A2-746E96B7C7A7}"/>
              </a:ext>
            </a:extLst>
          </p:cNvPr>
          <p:cNvSpPr txBox="1"/>
          <p:nvPr/>
        </p:nvSpPr>
        <p:spPr>
          <a:xfrm>
            <a:off x="777014" y="4393212"/>
            <a:ext cx="556563" cy="307777"/>
          </a:xfrm>
          <a:prstGeom prst="rect">
            <a:avLst/>
          </a:prstGeom>
          <a:noFill/>
        </p:spPr>
        <p:txBody>
          <a:bodyPr wrap="none" rtlCol="0">
            <a:spAutoFit/>
          </a:bodyPr>
          <a:lstStyle/>
          <a:p>
            <a:r>
              <a:rPr kumimoji="1" lang="en-US" altLang="ja-JP" sz="1400">
                <a:latin typeface="メイリオ" panose="020B0604030504040204" pitchFamily="50" charset="-128"/>
                <a:ea typeface="メイリオ" panose="020B0604030504040204" pitchFamily="50" charset="-128"/>
              </a:rPr>
              <a:t>lt1</a:t>
            </a:r>
            <a:r>
              <a:rPr kumimoji="1" lang="en-US" altLang="ja-JP" sz="1400" baseline="30000">
                <a:latin typeface="メイリオ" panose="020B0604030504040204" pitchFamily="50" charset="-128"/>
                <a:ea typeface="メイリオ" panose="020B0604030504040204" pitchFamily="50" charset="-128"/>
              </a:rPr>
              <a:t>10</a:t>
            </a:r>
            <a:endParaRPr kumimoji="1" lang="ja-JP" altLang="en-US" sz="1400" baseline="30000">
              <a:latin typeface="メイリオ" panose="020B0604030504040204" pitchFamily="50" charset="-128"/>
              <a:ea typeface="メイリオ" panose="020B0604030504040204" pitchFamily="50" charset="-128"/>
            </a:endParaRPr>
          </a:p>
        </p:txBody>
      </p:sp>
      <p:cxnSp>
        <p:nvCxnSpPr>
          <p:cNvPr id="35" name="直線矢印コネクタ 34">
            <a:extLst>
              <a:ext uri="{FF2B5EF4-FFF2-40B4-BE49-F238E27FC236}">
                <a16:creationId xmlns:a16="http://schemas.microsoft.com/office/drawing/2014/main" id="{197D7ADD-DCE6-242B-E1DF-E5CB43C9FDC6}"/>
              </a:ext>
            </a:extLst>
          </p:cNvPr>
          <p:cNvCxnSpPr>
            <a:cxnSpLocks/>
          </p:cNvCxnSpPr>
          <p:nvPr/>
        </p:nvCxnSpPr>
        <p:spPr>
          <a:xfrm>
            <a:off x="329491" y="5358237"/>
            <a:ext cx="355751" cy="0"/>
          </a:xfrm>
          <a:prstGeom prst="straightConnector1">
            <a:avLst/>
          </a:prstGeom>
          <a:ln>
            <a:solidFill>
              <a:srgbClr val="0070C0"/>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8" name="テキスト ボックス 37">
            <a:extLst>
              <a:ext uri="{FF2B5EF4-FFF2-40B4-BE49-F238E27FC236}">
                <a16:creationId xmlns:a16="http://schemas.microsoft.com/office/drawing/2014/main" id="{7AD5D64C-20C1-C2E5-77CA-DBAE394EC032}"/>
              </a:ext>
            </a:extLst>
          </p:cNvPr>
          <p:cNvSpPr txBox="1"/>
          <p:nvPr/>
        </p:nvSpPr>
        <p:spPr>
          <a:xfrm>
            <a:off x="213621" y="5487805"/>
            <a:ext cx="2497800" cy="246221"/>
          </a:xfrm>
          <a:prstGeom prst="rect">
            <a:avLst/>
          </a:prstGeom>
          <a:noFill/>
        </p:spPr>
        <p:txBody>
          <a:bodyPr wrap="none" rtlCol="0">
            <a:spAutoFit/>
          </a:bodyPr>
          <a:lstStyle/>
          <a:p>
            <a:r>
              <a:rPr kumimoji="1" lang="en-US" altLang="ja-JP" sz="1000">
                <a:latin typeface="メイリオ" panose="020B0604030504040204" pitchFamily="50" charset="-128"/>
                <a:ea typeface="メイリオ" panose="020B0604030504040204" pitchFamily="50" charset="-128"/>
              </a:rPr>
              <a:t>pin</a:t>
            </a:r>
            <a:r>
              <a:rPr kumimoji="1" lang="en-US" altLang="ja-JP" sz="1400" baseline="30000">
                <a:latin typeface="メイリオ" panose="020B0604030504040204" pitchFamily="50" charset="-128"/>
                <a:ea typeface="メイリオ" panose="020B0604030504040204" pitchFamily="50" charset="-128"/>
              </a:rPr>
              <a:t>s0</a:t>
            </a:r>
            <a:r>
              <a:rPr kumimoji="1" lang="en-US" altLang="ja-JP" sz="800">
                <a:latin typeface="メイリオ" panose="020B0604030504040204" pitchFamily="50" charset="-128"/>
                <a:ea typeface="メイリオ" panose="020B0604030504040204" pitchFamily="50" charset="-128"/>
              </a:rPr>
              <a:t> </a:t>
            </a:r>
            <a:r>
              <a:rPr lang="en-US" altLang="ja-JP" sz="1000" b="0" i="0" u="none" strike="noStrike" kern="1200" baseline="0">
                <a:solidFill>
                  <a:srgbClr val="000000"/>
                </a:solidFill>
                <a:latin typeface="メイリオ" panose="020B0604030504040204" pitchFamily="50" charset="-128"/>
                <a:ea typeface="メイリオ" panose="020B0604030504040204" pitchFamily="50" charset="-128"/>
              </a:rPr>
              <a:t>*(1-a1/a0) </a:t>
            </a:r>
            <a:r>
              <a:rPr kumimoji="1" lang="en-US" altLang="ja-JP" sz="800">
                <a:latin typeface="メイリオ" panose="020B0604030504040204" pitchFamily="50" charset="-128"/>
                <a:ea typeface="メイリオ" panose="020B0604030504040204" pitchFamily="50" charset="-128"/>
              </a:rPr>
              <a:t>(</a:t>
            </a:r>
            <a:r>
              <a:rPr kumimoji="1" lang="ja-JP" altLang="en-US" sz="800">
                <a:latin typeface="メイリオ" panose="020B0604030504040204" pitchFamily="50" charset="-128"/>
                <a:ea typeface="メイリオ" panose="020B0604030504040204" pitchFamily="50" charset="-128"/>
              </a:rPr>
              <a:t>新しい</a:t>
            </a:r>
            <a:r>
              <a:rPr lang="ja-JP" altLang="en-US" sz="800">
                <a:latin typeface="メイリオ" panose="020B0604030504040204" pitchFamily="50" charset="-128"/>
                <a:ea typeface="メイリオ" panose="020B0604030504040204" pitchFamily="50" charset="-128"/>
              </a:rPr>
              <a:t>倍率で増えた部分</a:t>
            </a:r>
            <a:r>
              <a:rPr kumimoji="1" lang="en-US" altLang="ja-JP" sz="800">
                <a:latin typeface="メイリオ" panose="020B0604030504040204" pitchFamily="50" charset="-128"/>
                <a:ea typeface="メイリオ" panose="020B0604030504040204" pitchFamily="50" charset="-128"/>
              </a:rPr>
              <a:t>)</a:t>
            </a:r>
            <a:endParaRPr kumimoji="1" lang="ja-JP" altLang="en-US" sz="1400" baseline="3000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908987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1160</TotalTime>
  <Words>1625</Words>
  <Application>Microsoft Office PowerPoint</Application>
  <PresentationFormat>ワイド画面</PresentationFormat>
  <Paragraphs>159</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Nakada Toyohisa</dc:creator>
  <cp:lastModifiedBy>Nakada Toyohisa</cp:lastModifiedBy>
  <cp:revision>165</cp:revision>
  <dcterms:created xsi:type="dcterms:W3CDTF">2024-04-29T01:52:00Z</dcterms:created>
  <dcterms:modified xsi:type="dcterms:W3CDTF">2024-05-27T00:43:54Z</dcterms:modified>
</cp:coreProperties>
</file>