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2013/8/2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フローチャート: 処理 79"/>
          <p:cNvSpPr/>
          <p:nvPr/>
        </p:nvSpPr>
        <p:spPr>
          <a:xfrm>
            <a:off x="6370316" y="-46765"/>
            <a:ext cx="45719" cy="24482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フローチャート: 処理 78"/>
          <p:cNvSpPr/>
          <p:nvPr/>
        </p:nvSpPr>
        <p:spPr>
          <a:xfrm>
            <a:off x="1952709" y="2921"/>
            <a:ext cx="45719" cy="24482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80501" y="74929"/>
            <a:ext cx="1872208" cy="2376264"/>
          </a:xfrm>
          <a:prstGeom prst="roundRect">
            <a:avLst>
              <a:gd name="adj" fmla="val 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1998428" y="74929"/>
            <a:ext cx="1872208" cy="2376264"/>
          </a:xfrm>
          <a:prstGeom prst="roundRect">
            <a:avLst>
              <a:gd name="adj" fmla="val 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827584" y="1074040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222564" y="344959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2286460" y="1771274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4499992" y="51693"/>
            <a:ext cx="1872208" cy="2376264"/>
          </a:xfrm>
          <a:prstGeom prst="roundRect">
            <a:avLst>
              <a:gd name="adj" fmla="val 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5724128" y="321723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4788024" y="321723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5724128" y="1748038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4788024" y="1748038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6416035" y="50596"/>
            <a:ext cx="1872208" cy="2376264"/>
          </a:xfrm>
          <a:prstGeom prst="roundRect">
            <a:avLst>
              <a:gd name="adj" fmla="val 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6743889" y="31663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7672004" y="31663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7672004" y="1818949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6743889" y="1818949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6743889" y="74367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6743889" y="1400746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7672004" y="74367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7672004" y="1400746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6397982" y="2532212"/>
            <a:ext cx="1872208" cy="2376264"/>
          </a:xfrm>
          <a:prstGeom prst="roundRect">
            <a:avLst>
              <a:gd name="adj" fmla="val 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6540114" y="2798247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7810090" y="2798247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7810090" y="4300565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6540114" y="4300565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6540114" y="3225289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6540114" y="388236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810090" y="3225289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7810090" y="388236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6945994" y="279908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6945994" y="3226124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7404210" y="279908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7404210" y="3226124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6945994" y="4306244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6945994" y="388804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7404210" y="4306244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7404210" y="388804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/>
          <p:cNvSpPr/>
          <p:nvPr/>
        </p:nvSpPr>
        <p:spPr>
          <a:xfrm>
            <a:off x="4499992" y="2532212"/>
            <a:ext cx="1872208" cy="2376264"/>
          </a:xfrm>
          <a:prstGeom prst="roundRect">
            <a:avLst>
              <a:gd name="adj" fmla="val 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5247075" y="3531323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8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933993" y="116632"/>
            <a:ext cx="45719" cy="24482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80501" y="50596"/>
            <a:ext cx="1872208" cy="2586315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979712" y="50596"/>
            <a:ext cx="1872208" cy="2586315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827584" y="1133745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203848" y="348974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267744" y="1898830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80501" y="2708920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303350" y="2994975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67246" y="2994975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303350" y="4544831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67246" y="4544831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979712" y="2707822"/>
            <a:ext cx="1872208" cy="2586315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307566" y="298988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235681" y="298988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235681" y="461574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307566" y="461574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307566" y="3416925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307566" y="4197539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235681" y="3416925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235681" y="4197539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1979712" y="5428975"/>
            <a:ext cx="1872208" cy="257603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121844" y="5701856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391820" y="5701856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3391820" y="732619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2121844" y="732619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2121844" y="6128898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2121844" y="6907990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3391820" y="6128898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3391820" y="6907990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2527724" y="570269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2527724" y="612973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985940" y="570269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2985940" y="612973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2527724" y="733187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2527724" y="6913669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2985940" y="733187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2985940" y="6913669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80501" y="5428975"/>
            <a:ext cx="1872208" cy="257603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827584" y="6506940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29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>
          <a:xfrm>
            <a:off x="80501" y="51694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303350" y="337749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367246" y="337749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303350" y="1887605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367246" y="1887605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1979712" y="50596"/>
            <a:ext cx="1872208" cy="2586315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3203848" y="348974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2267744" y="1898830"/>
            <a:ext cx="378042" cy="3780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1980882" y="3067862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2308736" y="334992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3236851" y="3349922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3236851" y="497578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2308736" y="497578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2308736" y="3776964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2308736" y="4557578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3236851" y="3776964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3236851" y="4557578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/>
          <p:cNvSpPr/>
          <p:nvPr/>
        </p:nvSpPr>
        <p:spPr>
          <a:xfrm>
            <a:off x="80501" y="3067862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222633" y="334184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1492609" y="3341841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492609" y="4966178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222633" y="4966178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222633" y="376888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222633" y="4547975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1492609" y="3768883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1492609" y="4547975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628513" y="3342676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628513" y="3769718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086729" y="3342676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086729" y="3769718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628513" y="4971857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628513" y="4553654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1086729" y="4971857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1086729" y="4553654"/>
            <a:ext cx="314200" cy="314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52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80501" y="3067862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6600" b="1" dirty="0" smtClean="0">
                <a:solidFill>
                  <a:srgbClr val="FF0000"/>
                </a:solidFill>
              </a:rPr>
              <a:t>32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195736" y="3067862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6600" b="1" dirty="0" smtClean="0">
                <a:solidFill>
                  <a:srgbClr val="FF0000"/>
                </a:solidFill>
              </a:rPr>
              <a:t>64</a:t>
            </a:r>
            <a:endParaRPr kumimoji="1" lang="ja-JP" altLang="en-US" sz="6600" b="1" dirty="0">
              <a:solidFill>
                <a:srgbClr val="FF0000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4283968" y="3067862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0000"/>
                </a:solidFill>
              </a:rPr>
              <a:t>128</a:t>
            </a:r>
            <a:endParaRPr kumimoji="1" lang="ja-JP" altLang="en-US" sz="5400" b="1" dirty="0">
              <a:solidFill>
                <a:srgbClr val="FF0000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91710" y="116632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0" b="1" dirty="0" smtClean="0">
                <a:solidFill>
                  <a:schemeClr val="tx1"/>
                </a:solidFill>
              </a:rPr>
              <a:t>0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2411760" y="118919"/>
            <a:ext cx="1872208" cy="25852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0" b="1" dirty="0" smtClean="0">
                <a:solidFill>
                  <a:schemeClr val="tx1"/>
                </a:solidFill>
              </a:rPr>
              <a:t>1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3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316748" y="4968462"/>
            <a:ext cx="1605111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A, B, …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141284" y="4968462"/>
            <a:ext cx="1221047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r>
              <a:rPr lang="en-US" altLang="ja-JP" sz="1600" dirty="0" smtClean="0">
                <a:ea typeface="GungsuhChe" pitchFamily="49" charset="-127"/>
                <a:cs typeface="メイリオ" pitchFamily="50" charset="-128"/>
              </a:rPr>
              <a:t>01100001,</a:t>
            </a:r>
          </a:p>
          <a:p>
            <a:r>
              <a:rPr lang="en-US" altLang="ja-JP" sz="1600" dirty="0" smtClean="0">
                <a:ea typeface="GungsuhChe" pitchFamily="49" charset="-127"/>
                <a:cs typeface="メイリオ" pitchFamily="50" charset="-128"/>
              </a:rPr>
              <a:t>01100010,</a:t>
            </a:r>
          </a:p>
          <a:p>
            <a:r>
              <a:rPr lang="en-US" altLang="ja-JP" sz="1600" dirty="0" smtClean="0">
                <a:ea typeface="GungsuhChe" pitchFamily="49" charset="-127"/>
                <a:cs typeface="メイリオ" pitchFamily="50" charset="-128"/>
              </a:rPr>
              <a:t>…</a:t>
            </a:r>
            <a:endParaRPr lang="en-US" altLang="ja-JP" sz="1600" dirty="0">
              <a:ea typeface="GungsuhChe" pitchFamily="49" charset="-127"/>
              <a:cs typeface="メイリオ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59632" y="45718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アルファベット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75289" y="45718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進数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3044940" y="537321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5205180" y="533357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 : 代替処理 7"/>
          <p:cNvSpPr/>
          <p:nvPr/>
        </p:nvSpPr>
        <p:spPr>
          <a:xfrm>
            <a:off x="3988490" y="5085184"/>
            <a:ext cx="1152128" cy="57606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符号化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3635896" y="5976574"/>
            <a:ext cx="1800200" cy="692786"/>
          </a:xfrm>
          <a:prstGeom prst="wedgeRoundRectCallout">
            <a:avLst>
              <a:gd name="adj1" fmla="val 16606"/>
              <a:gd name="adj2" fmla="val -8667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itchFamily="50" charset="-128"/>
                <a:ea typeface="メイリオ" pitchFamily="50" charset="-128"/>
              </a:rPr>
              <a:t>みんな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が手順を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</a:rPr>
              <a:t>知って</a:t>
            </a:r>
            <a:r>
              <a:rPr kumimoji="1" lang="ja-JP" altLang="en-US" dirty="0">
                <a:latin typeface="メイリオ" pitchFamily="50" charset="-128"/>
                <a:ea typeface="メイリオ" pitchFamily="50" charset="-128"/>
              </a:rPr>
              <a:t>いる</a:t>
            </a:r>
          </a:p>
        </p:txBody>
      </p:sp>
    </p:spTree>
    <p:extLst>
      <p:ext uri="{BB962C8B-B14F-4D97-AF65-F5344CB8AC3E}">
        <p14:creationId xmlns:p14="http://schemas.microsoft.com/office/powerpoint/2010/main" val="182089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316748" y="4968462"/>
            <a:ext cx="1605111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A, B, …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141284" y="4968462"/>
            <a:ext cx="1221047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r>
              <a:rPr lang="en-US" altLang="ja-JP" sz="1600" dirty="0" smtClean="0">
                <a:ea typeface="GungsuhChe" pitchFamily="49" charset="-127"/>
                <a:cs typeface="メイリオ" pitchFamily="50" charset="-128"/>
              </a:rPr>
              <a:t>01100001,</a:t>
            </a:r>
          </a:p>
          <a:p>
            <a:r>
              <a:rPr lang="en-US" altLang="ja-JP" sz="1600" dirty="0" smtClean="0">
                <a:ea typeface="GungsuhChe" pitchFamily="49" charset="-127"/>
                <a:cs typeface="メイリオ" pitchFamily="50" charset="-128"/>
              </a:rPr>
              <a:t>01100010,</a:t>
            </a:r>
          </a:p>
          <a:p>
            <a:r>
              <a:rPr lang="en-US" altLang="ja-JP" sz="1600" dirty="0" smtClean="0">
                <a:ea typeface="GungsuhChe" pitchFamily="49" charset="-127"/>
                <a:cs typeface="メイリオ" pitchFamily="50" charset="-128"/>
              </a:rPr>
              <a:t>…</a:t>
            </a:r>
            <a:endParaRPr lang="en-US" altLang="ja-JP" sz="1600" dirty="0">
              <a:ea typeface="GungsuhChe" pitchFamily="49" charset="-127"/>
              <a:cs typeface="メイリオ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59632" y="45718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アルファベット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75289" y="45718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進数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3044940" y="537321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5205180" y="533357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 : 代替処理 7"/>
          <p:cNvSpPr/>
          <p:nvPr/>
        </p:nvSpPr>
        <p:spPr>
          <a:xfrm>
            <a:off x="3988490" y="5085184"/>
            <a:ext cx="1152128" cy="57606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復号化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3635896" y="5976574"/>
            <a:ext cx="1800200" cy="692786"/>
          </a:xfrm>
          <a:prstGeom prst="wedgeRoundRectCallout">
            <a:avLst>
              <a:gd name="adj1" fmla="val 16606"/>
              <a:gd name="adj2" fmla="val -8667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itchFamily="50" charset="-128"/>
                <a:ea typeface="メイリオ" pitchFamily="50" charset="-128"/>
              </a:rPr>
              <a:t>みんな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が手順を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</a:rPr>
              <a:t>知って</a:t>
            </a:r>
            <a:r>
              <a:rPr kumimoji="1" lang="ja-JP" altLang="en-US" dirty="0">
                <a:latin typeface="メイリオ" pitchFamily="50" charset="-128"/>
                <a:ea typeface="メイリオ" pitchFamily="50" charset="-128"/>
              </a:rPr>
              <a:t>いる</a:t>
            </a:r>
          </a:p>
        </p:txBody>
      </p:sp>
    </p:spTree>
    <p:extLst>
      <p:ext uri="{BB962C8B-B14F-4D97-AF65-F5344CB8AC3E}">
        <p14:creationId xmlns:p14="http://schemas.microsoft.com/office/powerpoint/2010/main" val="248756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3044940" y="554452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5205180" y="550488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 : 代替処理 7"/>
          <p:cNvSpPr/>
          <p:nvPr/>
        </p:nvSpPr>
        <p:spPr>
          <a:xfrm>
            <a:off x="3988490" y="5256494"/>
            <a:ext cx="1152128" cy="57606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暗号化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55776" y="3725596"/>
            <a:ext cx="4104456" cy="567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7030A0"/>
                </a:solidFill>
              </a:rPr>
              <a:t>Sl</a:t>
            </a:r>
            <a:r>
              <a:rPr lang="en-US" altLang="ja-JP" dirty="0" smtClean="0">
                <a:solidFill>
                  <a:srgbClr val="7030A0"/>
                </a:solidFill>
              </a:rPr>
              <a:t>\x9A</a:t>
            </a:r>
            <a:endParaRPr lang="en-US" altLang="ja-JP" dirty="0">
              <a:solidFill>
                <a:srgbClr val="7030A0"/>
              </a:solidFill>
            </a:endParaRPr>
          </a:p>
          <a:p>
            <a:pPr algn="ctr"/>
            <a:r>
              <a:rPr lang="en-US" altLang="ja-JP" dirty="0" smtClean="0"/>
              <a:t>(“01010011”, “01101100”, “10011010”)</a:t>
            </a:r>
            <a:endParaRPr lang="ja-JP" altLang="en-US" dirty="0"/>
          </a:p>
        </p:txBody>
      </p:sp>
      <p:pic>
        <p:nvPicPr>
          <p:cNvPr id="10" name="Picture 2" descr="C:\Users\Akiyama Toyokazu\AppData\Local\Microsoft\Windows\Temporary Internet Files\Content.IE5\98ZSRJKF\MC900322381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12976"/>
            <a:ext cx="648072" cy="43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4283968" y="3347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鍵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564554" y="4320390"/>
            <a:ext cx="0" cy="9541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吹き出し 14"/>
          <p:cNvSpPr/>
          <p:nvPr/>
        </p:nvSpPr>
        <p:spPr>
          <a:xfrm>
            <a:off x="3635896" y="6120590"/>
            <a:ext cx="1800200" cy="692786"/>
          </a:xfrm>
          <a:prstGeom prst="wedgeRoundRectCallout">
            <a:avLst>
              <a:gd name="adj1" fmla="val 16606"/>
              <a:gd name="adj2" fmla="val -8667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itchFamily="50" charset="-128"/>
                <a:ea typeface="メイリオ" pitchFamily="50" charset="-128"/>
              </a:rPr>
              <a:t>みんな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が手順を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</a:rPr>
              <a:t>知って</a:t>
            </a:r>
            <a:r>
              <a:rPr kumimoji="1" lang="ja-JP" altLang="en-US" dirty="0">
                <a:latin typeface="メイリオ" pitchFamily="50" charset="-128"/>
                <a:ea typeface="メイリオ" pitchFamily="50" charset="-128"/>
              </a:rPr>
              <a:t>いる</a:t>
            </a:r>
          </a:p>
        </p:txBody>
      </p:sp>
      <p:sp>
        <p:nvSpPr>
          <p:cNvPr id="16" name="角丸四角形吹き出し 15"/>
          <p:cNvSpPr/>
          <p:nvPr/>
        </p:nvSpPr>
        <p:spPr>
          <a:xfrm>
            <a:off x="2051720" y="2448182"/>
            <a:ext cx="2414242" cy="692786"/>
          </a:xfrm>
          <a:prstGeom prst="wedgeRoundRectCallout">
            <a:avLst>
              <a:gd name="adj1" fmla="val 42608"/>
              <a:gd name="adj2" fmla="val 9620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暗号化・復号化する</a:t>
            </a:r>
            <a:endParaRPr lang="en-US" altLang="ja-JP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人だけが知っている</a:t>
            </a:r>
            <a:endParaRPr lang="en-US" altLang="ja-JP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259632" y="4968462"/>
            <a:ext cx="1662227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ea typeface="メイリオ" pitchFamily="50" charset="-128"/>
                <a:cs typeface="メイリオ" pitchFamily="50" charset="-128"/>
              </a:rPr>
              <a:t>p</a:t>
            </a:r>
            <a:r>
              <a:rPr lang="en-US" altLang="ja-JP" dirty="0" smtClean="0">
                <a:solidFill>
                  <a:srgbClr val="FF0000"/>
                </a:solidFill>
                <a:ea typeface="メイリオ" pitchFamily="50" charset="-128"/>
                <a:cs typeface="メイリオ" pitchFamily="50" charset="-128"/>
              </a:rPr>
              <a:t>en</a:t>
            </a:r>
          </a:p>
          <a:p>
            <a:pPr algn="ctr"/>
            <a:r>
              <a:rPr lang="en-US" altLang="ja-JP" dirty="0" smtClean="0">
                <a:ea typeface="メイリオ" pitchFamily="50" charset="-128"/>
                <a:cs typeface="メイリオ" pitchFamily="50" charset="-128"/>
              </a:rPr>
              <a:t>(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"01110000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”,</a:t>
            </a:r>
          </a:p>
          <a:p>
            <a:pPr algn="ctr"/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 "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01100101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",</a:t>
            </a:r>
          </a:p>
          <a:p>
            <a:pPr algn="ctr"/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 "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01101110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</a:t>
            </a:r>
            <a:r>
              <a:rPr lang="en-US" altLang="ja-JP" dirty="0" smtClean="0">
                <a:ea typeface="メイリオ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6141284" y="4869160"/>
            <a:ext cx="1743084" cy="12048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ea typeface="GungsuhChe" pitchFamily="49" charset="-127"/>
                <a:cs typeface="メイリオ" pitchFamily="50" charset="-128"/>
              </a:rPr>
              <a:t>#\</a:t>
            </a:r>
            <a:r>
              <a:rPr lang="en-US" altLang="ja-JP" dirty="0" smtClean="0">
                <a:solidFill>
                  <a:srgbClr val="FF0000"/>
                </a:solidFill>
                <a:ea typeface="GungsuhChe" pitchFamily="49" charset="-127"/>
                <a:cs typeface="メイリオ" pitchFamily="50" charset="-128"/>
              </a:rPr>
              <a:t>t\xF4</a:t>
            </a:r>
            <a:endParaRPr lang="en-US" altLang="ja-JP" dirty="0">
              <a:solidFill>
                <a:srgbClr val="FF0000"/>
              </a:solidFill>
              <a:ea typeface="GungsuhChe" pitchFamily="49" charset="-127"/>
              <a:cs typeface="メイリオ" pitchFamily="50" charset="-128"/>
            </a:endParaRPr>
          </a:p>
          <a:p>
            <a:pPr algn="ctr"/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("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00100011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",</a:t>
            </a:r>
          </a:p>
          <a:p>
            <a:pPr algn="ctr"/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 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00001001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",</a:t>
            </a:r>
          </a:p>
          <a:p>
            <a:pPr algn="ctr"/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 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"11110100“)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69731" y="4581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平文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73332" y="45091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暗号文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77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259632" y="4968462"/>
            <a:ext cx="1662227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ea typeface="メイリオ" pitchFamily="50" charset="-128"/>
                <a:cs typeface="メイリオ" pitchFamily="50" charset="-128"/>
              </a:rPr>
              <a:t>p</a:t>
            </a:r>
            <a:r>
              <a:rPr lang="en-US" altLang="ja-JP" dirty="0" smtClean="0">
                <a:solidFill>
                  <a:srgbClr val="FF0000"/>
                </a:solidFill>
                <a:ea typeface="メイリオ" pitchFamily="50" charset="-128"/>
                <a:cs typeface="メイリオ" pitchFamily="50" charset="-128"/>
              </a:rPr>
              <a:t>en</a:t>
            </a:r>
          </a:p>
          <a:p>
            <a:pPr algn="ctr"/>
            <a:r>
              <a:rPr lang="en-US" altLang="ja-JP" dirty="0" smtClean="0">
                <a:ea typeface="メイリオ" pitchFamily="50" charset="-128"/>
                <a:cs typeface="メイリオ" pitchFamily="50" charset="-128"/>
              </a:rPr>
              <a:t>(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"01110000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”,</a:t>
            </a:r>
          </a:p>
          <a:p>
            <a:pPr algn="ctr"/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 "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01100101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",</a:t>
            </a:r>
          </a:p>
          <a:p>
            <a:pPr algn="ctr"/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 "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01101110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</a:t>
            </a:r>
            <a:r>
              <a:rPr lang="en-US" altLang="ja-JP" dirty="0" smtClean="0">
                <a:ea typeface="メイリオ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141284" y="4869160"/>
            <a:ext cx="1743084" cy="12048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ea typeface="GungsuhChe" pitchFamily="49" charset="-127"/>
                <a:cs typeface="メイリオ" pitchFamily="50" charset="-128"/>
              </a:rPr>
              <a:t>#\</a:t>
            </a:r>
            <a:r>
              <a:rPr lang="en-US" altLang="ja-JP" dirty="0" smtClean="0">
                <a:solidFill>
                  <a:srgbClr val="FF0000"/>
                </a:solidFill>
                <a:ea typeface="GungsuhChe" pitchFamily="49" charset="-127"/>
                <a:cs typeface="メイリオ" pitchFamily="50" charset="-128"/>
              </a:rPr>
              <a:t>t\xF4</a:t>
            </a:r>
            <a:endParaRPr lang="en-US" altLang="ja-JP" dirty="0">
              <a:solidFill>
                <a:srgbClr val="FF0000"/>
              </a:solidFill>
              <a:ea typeface="GungsuhChe" pitchFamily="49" charset="-127"/>
              <a:cs typeface="メイリオ" pitchFamily="50" charset="-128"/>
            </a:endParaRPr>
          </a:p>
          <a:p>
            <a:pPr algn="ctr"/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("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00100011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",</a:t>
            </a:r>
          </a:p>
          <a:p>
            <a:pPr algn="ctr"/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 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</a:t>
            </a:r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00001001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",</a:t>
            </a:r>
          </a:p>
          <a:p>
            <a:pPr algn="ctr"/>
            <a:r>
              <a:rPr lang="en-US" altLang="ja-JP" dirty="0">
                <a:ea typeface="GungsuhChe" pitchFamily="49" charset="-127"/>
                <a:cs typeface="メイリオ" pitchFamily="50" charset="-128"/>
              </a:rPr>
              <a:t> </a:t>
            </a:r>
            <a:r>
              <a:rPr lang="en-US" altLang="ja-JP" dirty="0" smtClean="0">
                <a:ea typeface="GungsuhChe" pitchFamily="49" charset="-127"/>
                <a:cs typeface="メイリオ" pitchFamily="50" charset="-128"/>
              </a:rPr>
              <a:t>"11110100“)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9731" y="4581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平文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73332" y="45091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暗号文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3044940" y="554452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5205180" y="550488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 : 代替処理 7"/>
          <p:cNvSpPr/>
          <p:nvPr/>
        </p:nvSpPr>
        <p:spPr>
          <a:xfrm>
            <a:off x="3988490" y="5256494"/>
            <a:ext cx="1152128" cy="57606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復号化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55776" y="3725596"/>
            <a:ext cx="4104456" cy="567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7030A0"/>
                </a:solidFill>
              </a:rPr>
              <a:t>Sl</a:t>
            </a:r>
            <a:r>
              <a:rPr lang="en-US" altLang="ja-JP" dirty="0" smtClean="0">
                <a:solidFill>
                  <a:srgbClr val="7030A0"/>
                </a:solidFill>
              </a:rPr>
              <a:t>\x9A</a:t>
            </a:r>
            <a:endParaRPr lang="en-US" altLang="ja-JP" dirty="0">
              <a:solidFill>
                <a:srgbClr val="7030A0"/>
              </a:solidFill>
            </a:endParaRPr>
          </a:p>
          <a:p>
            <a:pPr algn="ctr"/>
            <a:r>
              <a:rPr lang="en-US" altLang="ja-JP" dirty="0" smtClean="0"/>
              <a:t>(“01010011”, “01101100”, “10011010”)</a:t>
            </a:r>
            <a:endParaRPr lang="ja-JP" altLang="en-US" dirty="0"/>
          </a:p>
        </p:txBody>
      </p:sp>
      <p:pic>
        <p:nvPicPr>
          <p:cNvPr id="10" name="Picture 2" descr="C:\Users\Akiyama Toyokazu\AppData\Local\Microsoft\Windows\Temporary Internet Files\Content.IE5\98ZSRJKF\MC900322381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12976"/>
            <a:ext cx="648072" cy="43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4283968" y="3347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鍵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564554" y="4320390"/>
            <a:ext cx="0" cy="9541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吹き出し 14"/>
          <p:cNvSpPr/>
          <p:nvPr/>
        </p:nvSpPr>
        <p:spPr>
          <a:xfrm>
            <a:off x="3635896" y="6120590"/>
            <a:ext cx="1800200" cy="692786"/>
          </a:xfrm>
          <a:prstGeom prst="wedgeRoundRectCallout">
            <a:avLst>
              <a:gd name="adj1" fmla="val 16606"/>
              <a:gd name="adj2" fmla="val -8667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itchFamily="50" charset="-128"/>
                <a:ea typeface="メイリオ" pitchFamily="50" charset="-128"/>
              </a:rPr>
              <a:t>みんな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が手順を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</a:rPr>
              <a:t>知って</a:t>
            </a:r>
            <a:r>
              <a:rPr kumimoji="1" lang="ja-JP" altLang="en-US" dirty="0">
                <a:latin typeface="メイリオ" pitchFamily="50" charset="-128"/>
                <a:ea typeface="メイリオ" pitchFamily="50" charset="-128"/>
              </a:rPr>
              <a:t>いる</a:t>
            </a:r>
          </a:p>
        </p:txBody>
      </p:sp>
      <p:sp>
        <p:nvSpPr>
          <p:cNvPr id="17" name="角丸四角形吹き出し 16"/>
          <p:cNvSpPr/>
          <p:nvPr/>
        </p:nvSpPr>
        <p:spPr>
          <a:xfrm>
            <a:off x="2051720" y="2448182"/>
            <a:ext cx="2414242" cy="692786"/>
          </a:xfrm>
          <a:prstGeom prst="wedgeRoundRectCallout">
            <a:avLst>
              <a:gd name="adj1" fmla="val 42608"/>
              <a:gd name="adj2" fmla="val 9620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暗号化・復号化する</a:t>
            </a:r>
            <a:endParaRPr lang="en-US" altLang="ja-JP" dirty="0" smtClean="0"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</a:rPr>
              <a:t>人だけが知っている</a:t>
            </a:r>
            <a:endParaRPr lang="en-US" altLang="ja-JP" dirty="0" smtClean="0">
              <a:latin typeface="メイリオ" pitchFamily="50" charset="-128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354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5529314" y="2924942"/>
            <a:ext cx="3219151" cy="1557175"/>
            <a:chOff x="5508819" y="2325249"/>
            <a:chExt cx="3621545" cy="1751822"/>
          </a:xfrm>
        </p:grpSpPr>
        <p:sp>
          <p:nvSpPr>
            <p:cNvPr id="3" name="フローチャート : 代替処理 2"/>
            <p:cNvSpPr/>
            <p:nvPr/>
          </p:nvSpPr>
          <p:spPr>
            <a:xfrm>
              <a:off x="5508819" y="2325249"/>
              <a:ext cx="3621545" cy="1751822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4" name="フローチャート : 代替処理 3"/>
            <p:cNvSpPr/>
            <p:nvPr/>
          </p:nvSpPr>
          <p:spPr>
            <a:xfrm>
              <a:off x="7996237" y="2475696"/>
              <a:ext cx="943818" cy="578636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ja-JP" altLang="en-US" sz="14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ボブ</a:t>
              </a:r>
              <a:endPara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  <a:p>
              <a:pPr algn="ctr"/>
              <a:r>
                <a:rPr kumimoji="1" lang="ja-JP" altLang="en-US" sz="14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（受信者）</a:t>
              </a:r>
              <a:endParaRPr kumimoji="1"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996237" y="3354422"/>
              <a:ext cx="943818" cy="4796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平文</a:t>
              </a:r>
              <a:endPara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6" name="直線矢印コネクタ 5"/>
            <p:cNvCxnSpPr>
              <a:stCxn id="4" idx="2"/>
              <a:endCxn id="5" idx="0"/>
            </p:cNvCxnSpPr>
            <p:nvPr/>
          </p:nvCxnSpPr>
          <p:spPr>
            <a:xfrm>
              <a:off x="8468146" y="3054332"/>
              <a:ext cx="0" cy="30008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グループ化 6"/>
          <p:cNvGrpSpPr/>
          <p:nvPr/>
        </p:nvGrpSpPr>
        <p:grpSpPr>
          <a:xfrm>
            <a:off x="755574" y="2924942"/>
            <a:ext cx="3168353" cy="1557173"/>
            <a:chOff x="755574" y="2663913"/>
            <a:chExt cx="3168353" cy="1557173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55574" y="2663913"/>
              <a:ext cx="3168353" cy="1557173"/>
              <a:chOff x="796720" y="2469267"/>
              <a:chExt cx="3564399" cy="1751820"/>
            </a:xfrm>
          </p:grpSpPr>
          <p:sp>
            <p:nvSpPr>
              <p:cNvPr id="13" name="フローチャート : 代替処理 12"/>
              <p:cNvSpPr/>
              <p:nvPr/>
            </p:nvSpPr>
            <p:spPr>
              <a:xfrm>
                <a:off x="796720" y="2469267"/>
                <a:ext cx="3564399" cy="1751820"/>
              </a:xfrm>
              <a:prstGeom prst="flowChartAlternate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4" name="フローチャート : 代替処理 13"/>
              <p:cNvSpPr/>
              <p:nvPr/>
            </p:nvSpPr>
            <p:spPr>
              <a:xfrm>
                <a:off x="909878" y="2619714"/>
                <a:ext cx="939960" cy="578636"/>
              </a:xfrm>
              <a:prstGeom prst="flowChartAlternate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ja-JP" altLang="en-US" sz="1400" dirty="0" smtClean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アリス</a:t>
                </a:r>
                <a:endParaRPr kumimoji="1" lang="en-US" altLang="ja-JP" sz="14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  <a:p>
                <a:pPr algn="ctr"/>
                <a:r>
                  <a:rPr kumimoji="1" lang="ja-JP" altLang="en-US" sz="1400" dirty="0" smtClean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（送信者）</a:t>
                </a: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909878" y="3498436"/>
                <a:ext cx="939961" cy="4796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平</a:t>
                </a:r>
                <a:r>
                  <a:rPr lang="ja-JP" altLang="en-US" sz="1400" dirty="0" smtClean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文</a:t>
                </a:r>
                <a:endParaRPr kumimoji="1" lang="en-US" altLang="ja-JP" sz="14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cxnSp>
            <p:nvCxnSpPr>
              <p:cNvPr id="16" name="直線矢印コネクタ 15"/>
              <p:cNvCxnSpPr>
                <a:stCxn id="14" idx="2"/>
                <a:endCxn id="15" idx="0"/>
              </p:cNvCxnSpPr>
              <p:nvPr/>
            </p:nvCxnSpPr>
            <p:spPr>
              <a:xfrm>
                <a:off x="1379858" y="3198350"/>
                <a:ext cx="0" cy="3000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フローチャート : 代替処理 8"/>
            <p:cNvSpPr/>
            <p:nvPr/>
          </p:nvSpPr>
          <p:spPr>
            <a:xfrm>
              <a:off x="1969469" y="3606733"/>
              <a:ext cx="730323" cy="398331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ja-JP" altLang="en-US" sz="14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暗号化</a:t>
              </a:r>
              <a:endParaRPr kumimoji="1"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987824" y="3592731"/>
              <a:ext cx="835521" cy="4263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暗号文</a:t>
              </a:r>
              <a:endPara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11" name="直線矢印コネクタ 10"/>
            <p:cNvCxnSpPr>
              <a:endCxn id="9" idx="1"/>
            </p:cNvCxnSpPr>
            <p:nvPr/>
          </p:nvCxnSpPr>
          <p:spPr>
            <a:xfrm>
              <a:off x="1715665" y="3805898"/>
              <a:ext cx="25380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>
              <a:off x="2704034" y="3822276"/>
              <a:ext cx="25380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フローチャート : 代替処理 16"/>
          <p:cNvSpPr/>
          <p:nvPr/>
        </p:nvSpPr>
        <p:spPr>
          <a:xfrm>
            <a:off x="6750571" y="3884332"/>
            <a:ext cx="730323" cy="398331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復号化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1246" y="3870331"/>
            <a:ext cx="835521" cy="426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暗号文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矢印コネクタ 18"/>
          <p:cNvCxnSpPr>
            <a:stCxn id="18" idx="3"/>
            <a:endCxn id="17" idx="1"/>
          </p:cNvCxnSpPr>
          <p:nvPr/>
        </p:nvCxnSpPr>
        <p:spPr>
          <a:xfrm>
            <a:off x="6496767" y="4083498"/>
            <a:ext cx="25380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7485136" y="4083497"/>
            <a:ext cx="253804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851920" y="4083497"/>
            <a:ext cx="178308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/>
          <p:cNvGrpSpPr/>
          <p:nvPr/>
        </p:nvGrpSpPr>
        <p:grpSpPr>
          <a:xfrm>
            <a:off x="3948011" y="4082618"/>
            <a:ext cx="3863381" cy="2415723"/>
            <a:chOff x="3763374" y="4181628"/>
            <a:chExt cx="3863381" cy="2415723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3763374" y="4181628"/>
              <a:ext cx="3863381" cy="2415723"/>
              <a:chOff x="3052217" y="3670174"/>
              <a:chExt cx="4867856" cy="3043810"/>
            </a:xfrm>
          </p:grpSpPr>
          <p:grpSp>
            <p:nvGrpSpPr>
              <p:cNvPr id="25" name="グループ化 24"/>
              <p:cNvGrpSpPr/>
              <p:nvPr/>
            </p:nvGrpSpPr>
            <p:grpSpPr>
              <a:xfrm>
                <a:off x="3052217" y="3670174"/>
                <a:ext cx="1728192" cy="3043810"/>
                <a:chOff x="3052217" y="3670174"/>
                <a:chExt cx="1728192" cy="3043810"/>
              </a:xfrm>
            </p:grpSpPr>
            <p:grpSp>
              <p:nvGrpSpPr>
                <p:cNvPr id="27" name="グループ化 26"/>
                <p:cNvGrpSpPr/>
                <p:nvPr/>
              </p:nvGrpSpPr>
              <p:grpSpPr>
                <a:xfrm>
                  <a:off x="3052217" y="3670174"/>
                  <a:ext cx="1728192" cy="3043810"/>
                  <a:chOff x="3052217" y="3814190"/>
                  <a:chExt cx="1728192" cy="3043810"/>
                </a:xfrm>
              </p:grpSpPr>
              <p:sp>
                <p:nvSpPr>
                  <p:cNvPr id="29" name="フリーフォーム 28"/>
                  <p:cNvSpPr/>
                  <p:nvPr/>
                </p:nvSpPr>
                <p:spPr>
                  <a:xfrm>
                    <a:off x="3720520" y="3814190"/>
                    <a:ext cx="406816" cy="1047750"/>
                  </a:xfrm>
                  <a:custGeom>
                    <a:avLst/>
                    <a:gdLst>
                      <a:gd name="connsiteX0" fmla="*/ 119448 w 406816"/>
                      <a:gd name="connsiteY0" fmla="*/ 0 h 1047750"/>
                      <a:gd name="connsiteX1" fmla="*/ 405198 w 406816"/>
                      <a:gd name="connsiteY1" fmla="*/ 342900 h 1047750"/>
                      <a:gd name="connsiteX2" fmla="*/ 5148 w 406816"/>
                      <a:gd name="connsiteY2" fmla="*/ 723900 h 1047750"/>
                      <a:gd name="connsiteX3" fmla="*/ 214698 w 406816"/>
                      <a:gd name="connsiteY3" fmla="*/ 1047750 h 1047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06816" h="1047750">
                        <a:moveTo>
                          <a:pt x="119448" y="0"/>
                        </a:moveTo>
                        <a:cubicBezTo>
                          <a:pt x="271848" y="111125"/>
                          <a:pt x="424248" y="222250"/>
                          <a:pt x="405198" y="342900"/>
                        </a:cubicBezTo>
                        <a:cubicBezTo>
                          <a:pt x="386148" y="463550"/>
                          <a:pt x="36898" y="606425"/>
                          <a:pt x="5148" y="723900"/>
                        </a:cubicBezTo>
                        <a:cubicBezTo>
                          <a:pt x="-26602" y="841375"/>
                          <a:pt x="94048" y="944562"/>
                          <a:pt x="214698" y="1047750"/>
                        </a:cubicBezTo>
                      </a:path>
                    </a:pathLst>
                  </a:custGeom>
                  <a:ln w="381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" name="フローチャート : 代替処理 29"/>
                  <p:cNvSpPr/>
                  <p:nvPr/>
                </p:nvSpPr>
                <p:spPr>
                  <a:xfrm>
                    <a:off x="3052217" y="4869160"/>
                    <a:ext cx="1728192" cy="1988840"/>
                  </a:xfrm>
                  <a:prstGeom prst="flowChartAlternateProcess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latin typeface="メイリオ" pitchFamily="50" charset="-128"/>
                      <a:ea typeface="メイリオ" pitchFamily="50" charset="-128"/>
                      <a:cs typeface="メイリオ" pitchFamily="50" charset="-128"/>
                    </a:endParaRPr>
                  </a:p>
                </p:txBody>
              </p:sp>
              <p:sp>
                <p:nvSpPr>
                  <p:cNvPr id="31" name="フローチャート : 代替処理 30"/>
                  <p:cNvSpPr/>
                  <p:nvPr/>
                </p:nvSpPr>
                <p:spPr>
                  <a:xfrm>
                    <a:off x="3203848" y="6093296"/>
                    <a:ext cx="1440160" cy="648072"/>
                  </a:xfrm>
                  <a:prstGeom prst="flowChartAlternateProcess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rPr>
                      <a:t>イブ</a:t>
                    </a:r>
                    <a:endParaRPr kumimoji="1" lang="en-US" altLang="ja-JP" sz="1400" dirty="0" smtClean="0">
                      <a:latin typeface="メイリオ" pitchFamily="50" charset="-128"/>
                      <a:ea typeface="メイリオ" pitchFamily="50" charset="-128"/>
                      <a:cs typeface="メイリオ" pitchFamily="50" charset="-128"/>
                    </a:endParaRPr>
                  </a:p>
                  <a:p>
                    <a:pPr algn="ctr"/>
                    <a:r>
                      <a:rPr kumimoji="1" lang="ja-JP" alt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rPr>
                      <a:t>（盗聴者）</a:t>
                    </a:r>
                    <a:endParaRPr kumimoji="1" lang="ja-JP" altLang="en-US" sz="1400" dirty="0">
                      <a:latin typeface="メイリオ" pitchFamily="50" charset="-128"/>
                      <a:ea typeface="メイリオ" pitchFamily="50" charset="-128"/>
                      <a:cs typeface="メイリオ" pitchFamily="50" charset="-128"/>
                    </a:endParaRPr>
                  </a:p>
                </p:txBody>
              </p:sp>
            </p:grpSp>
            <p:cxnSp>
              <p:nvCxnSpPr>
                <p:cNvPr id="28" name="直線矢印コネクタ 27"/>
                <p:cNvCxnSpPr>
                  <a:endCxn id="31" idx="0"/>
                </p:cNvCxnSpPr>
                <p:nvPr/>
              </p:nvCxnSpPr>
              <p:spPr>
                <a:xfrm>
                  <a:off x="3923928" y="5498229"/>
                  <a:ext cx="0" cy="4510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4067945" y="4283804"/>
                <a:ext cx="3852128" cy="42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イブは暗号文しか盗聴できない</a:t>
                </a:r>
                <a:endParaRPr lang="en-US" altLang="ja-JP" sz="16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</p:grpSp>
        <p:sp>
          <p:nvSpPr>
            <p:cNvPr id="24" name="正方形/長方形 23"/>
            <p:cNvSpPr/>
            <p:nvPr/>
          </p:nvSpPr>
          <p:spPr>
            <a:xfrm>
              <a:off x="4031404" y="5205531"/>
              <a:ext cx="835521" cy="4263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暗号文</a:t>
              </a:r>
              <a:endParaRPr kumimoji="1"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56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188</Words>
  <Application>Microsoft Office PowerPoint</Application>
  <PresentationFormat>画面に合わせる (4:3)</PresentationFormat>
  <Paragraphs>69</Paragraphs>
  <Slides>9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akiyama</dc:creator>
  <cp:lastModifiedBy>Windows ユーザー</cp:lastModifiedBy>
  <cp:revision>46</cp:revision>
  <dcterms:created xsi:type="dcterms:W3CDTF">2013-05-05T21:12:07Z</dcterms:created>
  <dcterms:modified xsi:type="dcterms:W3CDTF">2013-08-02T14:15:46Z</dcterms:modified>
</cp:coreProperties>
</file>