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2013/7/31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フローチャート: 処理 79"/>
          <p:cNvSpPr/>
          <p:nvPr/>
        </p:nvSpPr>
        <p:spPr>
          <a:xfrm>
            <a:off x="6370316" y="-46765"/>
            <a:ext cx="45719" cy="24482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フローチャート: 処理 78"/>
          <p:cNvSpPr/>
          <p:nvPr/>
        </p:nvSpPr>
        <p:spPr>
          <a:xfrm>
            <a:off x="1952709" y="2921"/>
            <a:ext cx="45719" cy="24482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80501" y="74929"/>
            <a:ext cx="1872208" cy="2376264"/>
          </a:xfrm>
          <a:prstGeom prst="roundRect">
            <a:avLst>
              <a:gd name="adj" fmla="val 3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1998428" y="74929"/>
            <a:ext cx="1872208" cy="2376264"/>
          </a:xfrm>
          <a:prstGeom prst="roundRect">
            <a:avLst>
              <a:gd name="adj" fmla="val 3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827584" y="1074040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3222564" y="344959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2286460" y="1771274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4499992" y="51693"/>
            <a:ext cx="1872208" cy="2376264"/>
          </a:xfrm>
          <a:prstGeom prst="roundRect">
            <a:avLst>
              <a:gd name="adj" fmla="val 3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5724128" y="321723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4788024" y="321723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5724128" y="1748038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4788024" y="1748038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6416035" y="50596"/>
            <a:ext cx="1872208" cy="2376264"/>
          </a:xfrm>
          <a:prstGeom prst="roundRect">
            <a:avLst>
              <a:gd name="adj" fmla="val 3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6743889" y="316631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7672004" y="316631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7672004" y="1818949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6743889" y="1818949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6743889" y="743673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6743889" y="1400746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7672004" y="743673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7672004" y="1400746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6397982" y="2532212"/>
            <a:ext cx="1872208" cy="2376264"/>
          </a:xfrm>
          <a:prstGeom prst="roundRect">
            <a:avLst>
              <a:gd name="adj" fmla="val 3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6540114" y="2798247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7810090" y="2798247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7810090" y="4300565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6540114" y="4300565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6540114" y="3225289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6540114" y="3882362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7810090" y="3225289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7810090" y="3882362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6945994" y="2799082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6945994" y="3226124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7404210" y="2799082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7404210" y="3226124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6945994" y="4306244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6945994" y="3888041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7404210" y="4306244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7404210" y="3888041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角丸四角形 81"/>
          <p:cNvSpPr/>
          <p:nvPr/>
        </p:nvSpPr>
        <p:spPr>
          <a:xfrm>
            <a:off x="4499992" y="2532212"/>
            <a:ext cx="1872208" cy="2376264"/>
          </a:xfrm>
          <a:prstGeom prst="roundRect">
            <a:avLst>
              <a:gd name="adj" fmla="val 3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5247075" y="3531323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81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/>
          <p:cNvSpPr/>
          <p:nvPr/>
        </p:nvSpPr>
        <p:spPr>
          <a:xfrm>
            <a:off x="1933993" y="116632"/>
            <a:ext cx="45719" cy="24482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80501" y="50596"/>
            <a:ext cx="1872208" cy="2586315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979712" y="50596"/>
            <a:ext cx="1872208" cy="2586315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827584" y="1133745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203848" y="348974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267744" y="1898830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80501" y="2708920"/>
            <a:ext cx="1872208" cy="25852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303350" y="2994975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367246" y="2994975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303350" y="4544831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367246" y="4544831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979712" y="2707822"/>
            <a:ext cx="1872208" cy="2586315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307566" y="2989883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235681" y="2989883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3235681" y="4615742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307566" y="4615742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307566" y="3416925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307566" y="4197539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3235681" y="3416925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235681" y="4197539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979712" y="5428975"/>
            <a:ext cx="1872208" cy="2576039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2121844" y="5701856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3391820" y="5701856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3391820" y="7326193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2121844" y="7326193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2121844" y="6128898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2121844" y="6907990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3391820" y="6128898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3391820" y="6907990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2527724" y="5702691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2527724" y="6129733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985940" y="5702691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2985940" y="6129733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2527724" y="7331872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2527724" y="6913669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2985940" y="7331872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2985940" y="6913669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80501" y="5428975"/>
            <a:ext cx="1872208" cy="2576039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827584" y="6506940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29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>
          <a:xfrm>
            <a:off x="80501" y="51694"/>
            <a:ext cx="1872208" cy="25852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1303350" y="337749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367246" y="337749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303350" y="1887605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367246" y="1887605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1979712" y="50596"/>
            <a:ext cx="1872208" cy="2586315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3203848" y="348974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2267744" y="1898830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1980882" y="3067862"/>
            <a:ext cx="1872208" cy="25852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2308736" y="3349922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3236851" y="3349922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3236851" y="4975781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2308736" y="4975781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2308736" y="3776964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2308736" y="4557578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3236851" y="3776964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3236851" y="4557578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角丸四角形 64"/>
          <p:cNvSpPr/>
          <p:nvPr/>
        </p:nvSpPr>
        <p:spPr>
          <a:xfrm>
            <a:off x="80501" y="3067862"/>
            <a:ext cx="1872208" cy="25852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222633" y="3341841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1492609" y="3341841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492609" y="4966178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222633" y="4966178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222633" y="3768883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222633" y="4547975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1492609" y="3768883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1492609" y="4547975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628513" y="3342676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628513" y="3769718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1086729" y="3342676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1086729" y="3769718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628513" y="4971857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628513" y="4553654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1086729" y="4971857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1086729" y="4553654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52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80501" y="3067862"/>
            <a:ext cx="1872208" cy="25852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6600" b="1" dirty="0" smtClean="0">
                <a:solidFill>
                  <a:srgbClr val="FF0000"/>
                </a:solidFill>
              </a:rPr>
              <a:t>32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195736" y="3067862"/>
            <a:ext cx="1872208" cy="25852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6600" b="1" dirty="0" smtClean="0">
                <a:solidFill>
                  <a:srgbClr val="FF0000"/>
                </a:solidFill>
              </a:rPr>
              <a:t>64</a:t>
            </a:r>
            <a:endParaRPr kumimoji="1" lang="ja-JP" altLang="en-US" sz="6600" b="1" dirty="0">
              <a:solidFill>
                <a:srgbClr val="FF0000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4283968" y="3067862"/>
            <a:ext cx="1872208" cy="25852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0000"/>
                </a:solidFill>
              </a:rPr>
              <a:t>128</a:t>
            </a:r>
            <a:endParaRPr kumimoji="1" lang="ja-JP" altLang="en-US" sz="5400" b="1" dirty="0">
              <a:solidFill>
                <a:srgbClr val="FF0000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91710" y="116632"/>
            <a:ext cx="1872208" cy="25852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8000" b="1" dirty="0" smtClean="0">
                <a:solidFill>
                  <a:schemeClr val="tx1"/>
                </a:solidFill>
              </a:rPr>
              <a:t>0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2411760" y="118919"/>
            <a:ext cx="1872208" cy="25852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8000" b="1" dirty="0" smtClean="0">
                <a:solidFill>
                  <a:schemeClr val="tx1"/>
                </a:solidFill>
              </a:rPr>
              <a:t>1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53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316748" y="4968462"/>
            <a:ext cx="1605111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A, B, …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141284" y="4968462"/>
            <a:ext cx="1221047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r>
              <a:rPr lang="en-US" altLang="ja-JP" sz="1600" dirty="0" smtClean="0">
                <a:ea typeface="GungsuhChe" pitchFamily="49" charset="-127"/>
                <a:cs typeface="メイリオ" pitchFamily="50" charset="-128"/>
              </a:rPr>
              <a:t>01100001,</a:t>
            </a:r>
          </a:p>
          <a:p>
            <a:r>
              <a:rPr lang="en-US" altLang="ja-JP" sz="1600" dirty="0" smtClean="0">
                <a:ea typeface="GungsuhChe" pitchFamily="49" charset="-127"/>
                <a:cs typeface="メイリオ" pitchFamily="50" charset="-128"/>
              </a:rPr>
              <a:t>01100010,</a:t>
            </a:r>
          </a:p>
          <a:p>
            <a:r>
              <a:rPr lang="en-US" altLang="ja-JP" sz="1600" dirty="0" smtClean="0">
                <a:ea typeface="GungsuhChe" pitchFamily="49" charset="-127"/>
                <a:cs typeface="メイリオ" pitchFamily="50" charset="-128"/>
              </a:rPr>
              <a:t>…</a:t>
            </a:r>
            <a:endParaRPr lang="en-US" altLang="ja-JP" sz="1600" dirty="0">
              <a:ea typeface="GungsuhChe" pitchFamily="49" charset="-127"/>
              <a:cs typeface="メイリオ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59632" y="45718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アルファベット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75289" y="45718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進数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3044940" y="537321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5205180" y="533357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 : 代替処理 7"/>
          <p:cNvSpPr/>
          <p:nvPr/>
        </p:nvSpPr>
        <p:spPr>
          <a:xfrm>
            <a:off x="3988490" y="5085184"/>
            <a:ext cx="1152128" cy="57606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符号化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3635896" y="5976574"/>
            <a:ext cx="1800200" cy="692786"/>
          </a:xfrm>
          <a:prstGeom prst="wedgeRoundRectCallout">
            <a:avLst>
              <a:gd name="adj1" fmla="val 16606"/>
              <a:gd name="adj2" fmla="val -8667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itchFamily="50" charset="-128"/>
                <a:ea typeface="メイリオ" pitchFamily="50" charset="-128"/>
              </a:rPr>
              <a:t>みんな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</a:rPr>
              <a:t>が手順を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</a:rPr>
              <a:t>知って</a:t>
            </a:r>
            <a:r>
              <a:rPr kumimoji="1" lang="ja-JP" altLang="en-US" dirty="0">
                <a:latin typeface="メイリオ" pitchFamily="50" charset="-128"/>
                <a:ea typeface="メイリオ" pitchFamily="50" charset="-128"/>
              </a:rPr>
              <a:t>いる</a:t>
            </a:r>
          </a:p>
        </p:txBody>
      </p:sp>
    </p:spTree>
    <p:extLst>
      <p:ext uri="{BB962C8B-B14F-4D97-AF65-F5344CB8AC3E}">
        <p14:creationId xmlns:p14="http://schemas.microsoft.com/office/powerpoint/2010/main" val="182089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316748" y="4968462"/>
            <a:ext cx="1605111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A, B, …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141284" y="4968462"/>
            <a:ext cx="1221047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r>
              <a:rPr lang="en-US" altLang="ja-JP" sz="1600" dirty="0" smtClean="0">
                <a:ea typeface="GungsuhChe" pitchFamily="49" charset="-127"/>
                <a:cs typeface="メイリオ" pitchFamily="50" charset="-128"/>
              </a:rPr>
              <a:t>01100001,</a:t>
            </a:r>
          </a:p>
          <a:p>
            <a:r>
              <a:rPr lang="en-US" altLang="ja-JP" sz="1600" dirty="0" smtClean="0">
                <a:ea typeface="GungsuhChe" pitchFamily="49" charset="-127"/>
                <a:cs typeface="メイリオ" pitchFamily="50" charset="-128"/>
              </a:rPr>
              <a:t>01100010,</a:t>
            </a:r>
          </a:p>
          <a:p>
            <a:r>
              <a:rPr lang="en-US" altLang="ja-JP" sz="1600" dirty="0" smtClean="0">
                <a:ea typeface="GungsuhChe" pitchFamily="49" charset="-127"/>
                <a:cs typeface="メイリオ" pitchFamily="50" charset="-128"/>
              </a:rPr>
              <a:t>…</a:t>
            </a:r>
            <a:endParaRPr lang="en-US" altLang="ja-JP" sz="1600" dirty="0">
              <a:ea typeface="GungsuhChe" pitchFamily="49" charset="-127"/>
              <a:cs typeface="メイリオ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59632" y="45718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アルファベット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75289" y="45718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進数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3044940" y="537321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5205180" y="533357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 : 代替処理 7"/>
          <p:cNvSpPr/>
          <p:nvPr/>
        </p:nvSpPr>
        <p:spPr>
          <a:xfrm>
            <a:off x="3988490" y="5085184"/>
            <a:ext cx="1152128" cy="57606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復号化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3635896" y="5976574"/>
            <a:ext cx="1800200" cy="692786"/>
          </a:xfrm>
          <a:prstGeom prst="wedgeRoundRectCallout">
            <a:avLst>
              <a:gd name="adj1" fmla="val 16606"/>
              <a:gd name="adj2" fmla="val -8667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itchFamily="50" charset="-128"/>
                <a:ea typeface="メイリオ" pitchFamily="50" charset="-128"/>
              </a:rPr>
              <a:t>みんな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</a:rPr>
              <a:t>が手順を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</a:rPr>
              <a:t>知って</a:t>
            </a:r>
            <a:r>
              <a:rPr kumimoji="1" lang="ja-JP" altLang="en-US" dirty="0">
                <a:latin typeface="メイリオ" pitchFamily="50" charset="-128"/>
                <a:ea typeface="メイリオ" pitchFamily="50" charset="-128"/>
              </a:rPr>
              <a:t>いる</a:t>
            </a:r>
          </a:p>
        </p:txBody>
      </p:sp>
    </p:spTree>
    <p:extLst>
      <p:ext uri="{BB962C8B-B14F-4D97-AF65-F5344CB8AC3E}">
        <p14:creationId xmlns:p14="http://schemas.microsoft.com/office/powerpoint/2010/main" val="248756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/>
          <p:nvPr/>
        </p:nvCxnSpPr>
        <p:spPr>
          <a:xfrm>
            <a:off x="3044940" y="554452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5205180" y="550488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 : 代替処理 7"/>
          <p:cNvSpPr/>
          <p:nvPr/>
        </p:nvSpPr>
        <p:spPr>
          <a:xfrm>
            <a:off x="3988490" y="5256494"/>
            <a:ext cx="1152128" cy="57606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暗号化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555776" y="3725596"/>
            <a:ext cx="4104456" cy="567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7030A0"/>
                </a:solidFill>
              </a:rPr>
              <a:t>Sl</a:t>
            </a:r>
            <a:r>
              <a:rPr lang="en-US" altLang="ja-JP" dirty="0" smtClean="0">
                <a:solidFill>
                  <a:srgbClr val="7030A0"/>
                </a:solidFill>
              </a:rPr>
              <a:t>\x9A</a:t>
            </a:r>
            <a:endParaRPr lang="en-US" altLang="ja-JP" dirty="0">
              <a:solidFill>
                <a:srgbClr val="7030A0"/>
              </a:solidFill>
            </a:endParaRPr>
          </a:p>
          <a:p>
            <a:pPr algn="ctr"/>
            <a:r>
              <a:rPr lang="en-US" altLang="ja-JP" dirty="0" smtClean="0"/>
              <a:t>(“01010011”, “01101100”, “10011010”)</a:t>
            </a:r>
            <a:endParaRPr lang="ja-JP" altLang="en-US" dirty="0"/>
          </a:p>
        </p:txBody>
      </p:sp>
      <p:pic>
        <p:nvPicPr>
          <p:cNvPr id="10" name="Picture 2" descr="C:\Users\Akiyama Toyokazu\AppData\Local\Microsoft\Windows\Temporary Internet Files\Content.IE5\98ZSRJKF\MC900322381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12976"/>
            <a:ext cx="648072" cy="43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4283968" y="3347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鍵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564554" y="4320390"/>
            <a:ext cx="0" cy="9541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吹き出し 14"/>
          <p:cNvSpPr/>
          <p:nvPr/>
        </p:nvSpPr>
        <p:spPr>
          <a:xfrm>
            <a:off x="3635896" y="6120590"/>
            <a:ext cx="1800200" cy="692786"/>
          </a:xfrm>
          <a:prstGeom prst="wedgeRoundRectCallout">
            <a:avLst>
              <a:gd name="adj1" fmla="val 16606"/>
              <a:gd name="adj2" fmla="val -8667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itchFamily="50" charset="-128"/>
                <a:ea typeface="メイリオ" pitchFamily="50" charset="-128"/>
              </a:rPr>
              <a:t>みんな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</a:rPr>
              <a:t>が手順を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</a:rPr>
              <a:t>知って</a:t>
            </a:r>
            <a:r>
              <a:rPr kumimoji="1" lang="ja-JP" altLang="en-US" dirty="0">
                <a:latin typeface="メイリオ" pitchFamily="50" charset="-128"/>
                <a:ea typeface="メイリオ" pitchFamily="50" charset="-128"/>
              </a:rPr>
              <a:t>いる</a:t>
            </a:r>
          </a:p>
        </p:txBody>
      </p:sp>
      <p:sp>
        <p:nvSpPr>
          <p:cNvPr id="16" name="角丸四角形吹き出し 15"/>
          <p:cNvSpPr/>
          <p:nvPr/>
        </p:nvSpPr>
        <p:spPr>
          <a:xfrm>
            <a:off x="2051720" y="2448182"/>
            <a:ext cx="2414242" cy="692786"/>
          </a:xfrm>
          <a:prstGeom prst="wedgeRoundRectCallout">
            <a:avLst>
              <a:gd name="adj1" fmla="val 42608"/>
              <a:gd name="adj2" fmla="val 9620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</a:rPr>
              <a:t>暗号化・復号化する</a:t>
            </a:r>
            <a:endParaRPr lang="en-US" altLang="ja-JP" dirty="0" smtClean="0"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</a:rPr>
              <a:t>人だけが知っている</a:t>
            </a:r>
            <a:endParaRPr lang="en-US" altLang="ja-JP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259632" y="4968462"/>
            <a:ext cx="1662227" cy="1152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  <a:ea typeface="メイリオ" pitchFamily="50" charset="-128"/>
                <a:cs typeface="メイリオ" pitchFamily="50" charset="-128"/>
              </a:rPr>
              <a:t>p</a:t>
            </a:r>
            <a:r>
              <a:rPr lang="en-US" altLang="ja-JP" dirty="0" smtClean="0">
                <a:solidFill>
                  <a:srgbClr val="FF0000"/>
                </a:solidFill>
                <a:ea typeface="メイリオ" pitchFamily="50" charset="-128"/>
                <a:cs typeface="メイリオ" pitchFamily="50" charset="-128"/>
              </a:rPr>
              <a:t>en</a:t>
            </a:r>
          </a:p>
          <a:p>
            <a:pPr algn="ctr"/>
            <a:r>
              <a:rPr lang="en-US" altLang="ja-JP" dirty="0" smtClean="0">
                <a:ea typeface="メイリオ" pitchFamily="50" charset="-128"/>
                <a:cs typeface="メイリオ" pitchFamily="50" charset="-128"/>
              </a:rPr>
              <a:t>(</a:t>
            </a:r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"01110000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”,</a:t>
            </a:r>
          </a:p>
          <a:p>
            <a:pPr algn="ctr"/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 "</a:t>
            </a:r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01100101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",</a:t>
            </a:r>
          </a:p>
          <a:p>
            <a:pPr algn="ctr"/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 "</a:t>
            </a:r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01101110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</a:t>
            </a:r>
            <a:r>
              <a:rPr lang="en-US" altLang="ja-JP" dirty="0" smtClean="0">
                <a:ea typeface="メイリオ" pitchFamily="50" charset="-128"/>
                <a:cs typeface="メイリオ" pitchFamily="50" charset="-128"/>
              </a:rPr>
              <a:t>)</a:t>
            </a:r>
            <a:endParaRPr lang="en-US" altLang="ja-JP" dirty="0" smtClean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141284" y="4869160"/>
            <a:ext cx="1743084" cy="12048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  <a:ea typeface="GungsuhChe" pitchFamily="49" charset="-127"/>
                <a:cs typeface="メイリオ" pitchFamily="50" charset="-128"/>
              </a:rPr>
              <a:t>#\</a:t>
            </a:r>
            <a:r>
              <a:rPr lang="en-US" altLang="ja-JP" dirty="0" smtClean="0">
                <a:solidFill>
                  <a:srgbClr val="FF0000"/>
                </a:solidFill>
                <a:ea typeface="GungsuhChe" pitchFamily="49" charset="-127"/>
                <a:cs typeface="メイリオ" pitchFamily="50" charset="-128"/>
              </a:rPr>
              <a:t>t\xF4</a:t>
            </a:r>
            <a:endParaRPr lang="en-US" altLang="ja-JP" dirty="0">
              <a:solidFill>
                <a:srgbClr val="FF0000"/>
              </a:solidFill>
              <a:ea typeface="GungsuhChe" pitchFamily="49" charset="-127"/>
              <a:cs typeface="メイリオ" pitchFamily="50" charset="-128"/>
            </a:endParaRPr>
          </a:p>
          <a:p>
            <a:pPr algn="ctr"/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("</a:t>
            </a:r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00100011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",</a:t>
            </a:r>
          </a:p>
          <a:p>
            <a:pPr algn="ctr"/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 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</a:t>
            </a:r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00001001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",</a:t>
            </a:r>
          </a:p>
          <a:p>
            <a:pPr algn="ctr"/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 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"11110100“)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769731" y="4581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平文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573332" y="45091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暗号文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577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259632" y="4968462"/>
            <a:ext cx="1662227" cy="1152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  <a:ea typeface="メイリオ" pitchFamily="50" charset="-128"/>
                <a:cs typeface="メイリオ" pitchFamily="50" charset="-128"/>
              </a:rPr>
              <a:t>p</a:t>
            </a:r>
            <a:r>
              <a:rPr lang="en-US" altLang="ja-JP" dirty="0" smtClean="0">
                <a:solidFill>
                  <a:srgbClr val="FF0000"/>
                </a:solidFill>
                <a:ea typeface="メイリオ" pitchFamily="50" charset="-128"/>
                <a:cs typeface="メイリオ" pitchFamily="50" charset="-128"/>
              </a:rPr>
              <a:t>en</a:t>
            </a:r>
          </a:p>
          <a:p>
            <a:pPr algn="ctr"/>
            <a:r>
              <a:rPr lang="en-US" altLang="ja-JP" dirty="0" smtClean="0">
                <a:ea typeface="メイリオ" pitchFamily="50" charset="-128"/>
                <a:cs typeface="メイリオ" pitchFamily="50" charset="-128"/>
              </a:rPr>
              <a:t>(</a:t>
            </a:r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"01110000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”,</a:t>
            </a:r>
          </a:p>
          <a:p>
            <a:pPr algn="ctr"/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 "</a:t>
            </a:r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01100101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",</a:t>
            </a:r>
          </a:p>
          <a:p>
            <a:pPr algn="ctr"/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 "</a:t>
            </a:r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01101110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</a:t>
            </a:r>
            <a:r>
              <a:rPr lang="en-US" altLang="ja-JP" dirty="0" smtClean="0">
                <a:ea typeface="メイリオ" pitchFamily="50" charset="-128"/>
                <a:cs typeface="メイリオ" pitchFamily="50" charset="-128"/>
              </a:rPr>
              <a:t>)</a:t>
            </a:r>
            <a:endParaRPr lang="en-US" altLang="ja-JP" dirty="0" smtClean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141284" y="4869160"/>
            <a:ext cx="1743084" cy="12048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  <a:ea typeface="GungsuhChe" pitchFamily="49" charset="-127"/>
                <a:cs typeface="メイリオ" pitchFamily="50" charset="-128"/>
              </a:rPr>
              <a:t>#\</a:t>
            </a:r>
            <a:r>
              <a:rPr lang="en-US" altLang="ja-JP" dirty="0" smtClean="0">
                <a:solidFill>
                  <a:srgbClr val="FF0000"/>
                </a:solidFill>
                <a:ea typeface="GungsuhChe" pitchFamily="49" charset="-127"/>
                <a:cs typeface="メイリオ" pitchFamily="50" charset="-128"/>
              </a:rPr>
              <a:t>t\xF4</a:t>
            </a:r>
            <a:endParaRPr lang="en-US" altLang="ja-JP" dirty="0">
              <a:solidFill>
                <a:srgbClr val="FF0000"/>
              </a:solidFill>
              <a:ea typeface="GungsuhChe" pitchFamily="49" charset="-127"/>
              <a:cs typeface="メイリオ" pitchFamily="50" charset="-128"/>
            </a:endParaRPr>
          </a:p>
          <a:p>
            <a:pPr algn="ctr"/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("</a:t>
            </a:r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00100011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",</a:t>
            </a:r>
          </a:p>
          <a:p>
            <a:pPr algn="ctr"/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 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</a:t>
            </a:r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00001001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",</a:t>
            </a:r>
          </a:p>
          <a:p>
            <a:pPr algn="ctr"/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 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"11110100“)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69731" y="4581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平文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73332" y="45091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暗号文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3044940" y="554452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5205180" y="550488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 : 代替処理 7"/>
          <p:cNvSpPr/>
          <p:nvPr/>
        </p:nvSpPr>
        <p:spPr>
          <a:xfrm>
            <a:off x="3988490" y="5256494"/>
            <a:ext cx="1152128" cy="57606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復号化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555776" y="3725596"/>
            <a:ext cx="4104456" cy="567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7030A0"/>
                </a:solidFill>
              </a:rPr>
              <a:t>Sl</a:t>
            </a:r>
            <a:r>
              <a:rPr lang="en-US" altLang="ja-JP" dirty="0" smtClean="0">
                <a:solidFill>
                  <a:srgbClr val="7030A0"/>
                </a:solidFill>
              </a:rPr>
              <a:t>\x9A</a:t>
            </a:r>
            <a:endParaRPr lang="en-US" altLang="ja-JP" dirty="0">
              <a:solidFill>
                <a:srgbClr val="7030A0"/>
              </a:solidFill>
            </a:endParaRPr>
          </a:p>
          <a:p>
            <a:pPr algn="ctr"/>
            <a:r>
              <a:rPr lang="en-US" altLang="ja-JP" dirty="0" smtClean="0"/>
              <a:t>(“01010011”, “01101100”, “10011010”)</a:t>
            </a:r>
            <a:endParaRPr lang="ja-JP" altLang="en-US" dirty="0"/>
          </a:p>
        </p:txBody>
      </p:sp>
      <p:pic>
        <p:nvPicPr>
          <p:cNvPr id="10" name="Picture 2" descr="C:\Users\Akiyama Toyokazu\AppData\Local\Microsoft\Windows\Temporary Internet Files\Content.IE5\98ZSRJKF\MC900322381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12976"/>
            <a:ext cx="648072" cy="43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4283968" y="3347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鍵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564554" y="4320390"/>
            <a:ext cx="0" cy="9541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吹き出し 14"/>
          <p:cNvSpPr/>
          <p:nvPr/>
        </p:nvSpPr>
        <p:spPr>
          <a:xfrm>
            <a:off x="3635896" y="6120590"/>
            <a:ext cx="1800200" cy="692786"/>
          </a:xfrm>
          <a:prstGeom prst="wedgeRoundRectCallout">
            <a:avLst>
              <a:gd name="adj1" fmla="val 16606"/>
              <a:gd name="adj2" fmla="val -8667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itchFamily="50" charset="-128"/>
                <a:ea typeface="メイリオ" pitchFamily="50" charset="-128"/>
              </a:rPr>
              <a:t>みんな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</a:rPr>
              <a:t>が手順を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</a:rPr>
              <a:t>知って</a:t>
            </a:r>
            <a:r>
              <a:rPr kumimoji="1" lang="ja-JP" altLang="en-US" dirty="0">
                <a:latin typeface="メイリオ" pitchFamily="50" charset="-128"/>
                <a:ea typeface="メイリオ" pitchFamily="50" charset="-128"/>
              </a:rPr>
              <a:t>いる</a:t>
            </a:r>
          </a:p>
        </p:txBody>
      </p:sp>
      <p:sp>
        <p:nvSpPr>
          <p:cNvPr id="17" name="角丸四角形吹き出し 16"/>
          <p:cNvSpPr/>
          <p:nvPr/>
        </p:nvSpPr>
        <p:spPr>
          <a:xfrm>
            <a:off x="2051720" y="2448182"/>
            <a:ext cx="2414242" cy="692786"/>
          </a:xfrm>
          <a:prstGeom prst="wedgeRoundRectCallout">
            <a:avLst>
              <a:gd name="adj1" fmla="val 42608"/>
              <a:gd name="adj2" fmla="val 9620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</a:rPr>
              <a:t>暗号化・復号化する</a:t>
            </a:r>
            <a:endParaRPr lang="en-US" altLang="ja-JP" dirty="0" smtClean="0"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</a:rPr>
              <a:t>人だけが知っている</a:t>
            </a:r>
            <a:endParaRPr lang="en-US" altLang="ja-JP" dirty="0" smtClean="0">
              <a:latin typeface="メイリオ" pitchFamily="50" charset="-128"/>
              <a:ea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354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157</Words>
  <Application>Microsoft Office PowerPoint</Application>
  <PresentationFormat>画面に合わせる (4:3)</PresentationFormat>
  <Paragraphs>55</Paragraphs>
  <Slides>8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akiyama</dc:creator>
  <cp:lastModifiedBy>Windows ユーザー</cp:lastModifiedBy>
  <cp:revision>45</cp:revision>
  <dcterms:created xsi:type="dcterms:W3CDTF">2013-05-05T21:12:07Z</dcterms:created>
  <dcterms:modified xsi:type="dcterms:W3CDTF">2013-08-02T02:57:40Z</dcterms:modified>
</cp:coreProperties>
</file>