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74" r:id="rId10"/>
    <p:sldId id="275" r:id="rId11"/>
    <p:sldId id="276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b2QFAGxsHYI0P67lfV9IzPK2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F98D2-0386-4072-A852-099F08F673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9D5512-C2DE-4182-803F-77E4A1DEC9E4}">
      <dgm:prSet/>
      <dgm:spPr/>
      <dgm:t>
        <a:bodyPr/>
        <a:lstStyle/>
        <a:p>
          <a:r>
            <a:rPr lang="en-US" dirty="0"/>
            <a:t>Analyze the numerical attributes Birth Rate, Fertility Rate, Infant Mortality, Life Expectancy, Maternal Mortality Ratio, Physician per thousand, Density, Population, Labor Participation, Unemployment Rate, Urban Population</a:t>
          </a:r>
        </a:p>
      </dgm:t>
    </dgm:pt>
    <dgm:pt modelId="{49AC3B1F-3B39-4BBE-A102-02259414382F}" type="parTrans" cxnId="{98294ACE-9EF1-40F2-BC5A-5BB9AF034AB7}">
      <dgm:prSet/>
      <dgm:spPr/>
      <dgm:t>
        <a:bodyPr/>
        <a:lstStyle/>
        <a:p>
          <a:endParaRPr lang="en-US"/>
        </a:p>
      </dgm:t>
    </dgm:pt>
    <dgm:pt modelId="{8C5F6E9B-2006-4CFC-93AD-964AE7CF211C}" type="sibTrans" cxnId="{98294ACE-9EF1-40F2-BC5A-5BB9AF034AB7}">
      <dgm:prSet/>
      <dgm:spPr/>
      <dgm:t>
        <a:bodyPr/>
        <a:lstStyle/>
        <a:p>
          <a:endParaRPr lang="en-US"/>
        </a:p>
      </dgm:t>
    </dgm:pt>
    <dgm:pt modelId="{6AAD2161-327A-4A29-A646-EBBD5D1B323F}">
      <dgm:prSet/>
      <dgm:spPr/>
      <dgm:t>
        <a:bodyPr/>
        <a:lstStyle/>
        <a:p>
          <a:r>
            <a:rPr lang="en-US" dirty="0"/>
            <a:t>Understand the behavior of the data through cluster analysis, and </a:t>
          </a:r>
          <a:r>
            <a:rPr lang="en-US" dirty="0" err="1"/>
            <a:t>KMeans</a:t>
          </a:r>
          <a:endParaRPr lang="en-US" dirty="0"/>
        </a:p>
      </dgm:t>
    </dgm:pt>
    <dgm:pt modelId="{4ACC6CDF-CBEB-4956-95B8-84CB7EAD736D}" type="parTrans" cxnId="{5ACE3B7E-5AE4-4BD9-A7CE-3F0310D2D6D0}">
      <dgm:prSet/>
      <dgm:spPr/>
      <dgm:t>
        <a:bodyPr/>
        <a:lstStyle/>
        <a:p>
          <a:endParaRPr lang="en-US"/>
        </a:p>
      </dgm:t>
    </dgm:pt>
    <dgm:pt modelId="{AF8160FD-D463-4F80-8074-291F95C1E076}" type="sibTrans" cxnId="{5ACE3B7E-5AE4-4BD9-A7CE-3F0310D2D6D0}">
      <dgm:prSet/>
      <dgm:spPr/>
      <dgm:t>
        <a:bodyPr/>
        <a:lstStyle/>
        <a:p>
          <a:endParaRPr lang="en-US"/>
        </a:p>
      </dgm:t>
    </dgm:pt>
    <dgm:pt modelId="{B4F375A8-6D2B-4B4C-9484-7CD78810CD9C}" type="pres">
      <dgm:prSet presAssocID="{6B4F98D2-0386-4072-A852-099F08F673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177B2A-D59D-4F53-AA6A-F80303A63206}" type="pres">
      <dgm:prSet presAssocID="{409D5512-C2DE-4182-803F-77E4A1DEC9E4}" presName="hierRoot1" presStyleCnt="0"/>
      <dgm:spPr/>
    </dgm:pt>
    <dgm:pt modelId="{1A5FB73F-E67D-49FC-AB9B-349AB1754B99}" type="pres">
      <dgm:prSet presAssocID="{409D5512-C2DE-4182-803F-77E4A1DEC9E4}" presName="composite" presStyleCnt="0"/>
      <dgm:spPr/>
    </dgm:pt>
    <dgm:pt modelId="{6EEF3FF0-287A-4FE6-B030-4810A3C75E35}" type="pres">
      <dgm:prSet presAssocID="{409D5512-C2DE-4182-803F-77E4A1DEC9E4}" presName="background" presStyleLbl="node0" presStyleIdx="0" presStyleCnt="2"/>
      <dgm:spPr/>
    </dgm:pt>
    <dgm:pt modelId="{F83DCABD-681B-4022-9EA0-864DEC227C1E}" type="pres">
      <dgm:prSet presAssocID="{409D5512-C2DE-4182-803F-77E4A1DEC9E4}" presName="text" presStyleLbl="fgAcc0" presStyleIdx="0" presStyleCnt="2">
        <dgm:presLayoutVars>
          <dgm:chPref val="3"/>
        </dgm:presLayoutVars>
      </dgm:prSet>
      <dgm:spPr/>
    </dgm:pt>
    <dgm:pt modelId="{629BFA6D-B1C7-4AFB-A32E-FB209256509B}" type="pres">
      <dgm:prSet presAssocID="{409D5512-C2DE-4182-803F-77E4A1DEC9E4}" presName="hierChild2" presStyleCnt="0"/>
      <dgm:spPr/>
    </dgm:pt>
    <dgm:pt modelId="{D88850C4-0407-4622-AA95-2DCA6025D1D6}" type="pres">
      <dgm:prSet presAssocID="{6AAD2161-327A-4A29-A646-EBBD5D1B323F}" presName="hierRoot1" presStyleCnt="0"/>
      <dgm:spPr/>
    </dgm:pt>
    <dgm:pt modelId="{7B037F74-8A46-483E-87C2-07FA984267C0}" type="pres">
      <dgm:prSet presAssocID="{6AAD2161-327A-4A29-A646-EBBD5D1B323F}" presName="composite" presStyleCnt="0"/>
      <dgm:spPr/>
    </dgm:pt>
    <dgm:pt modelId="{CE1AF3F9-504A-469E-839F-EFE648ADC388}" type="pres">
      <dgm:prSet presAssocID="{6AAD2161-327A-4A29-A646-EBBD5D1B323F}" presName="background" presStyleLbl="node0" presStyleIdx="1" presStyleCnt="2"/>
      <dgm:spPr/>
    </dgm:pt>
    <dgm:pt modelId="{1F3940BF-DFA0-400D-A072-6106D16B73CC}" type="pres">
      <dgm:prSet presAssocID="{6AAD2161-327A-4A29-A646-EBBD5D1B323F}" presName="text" presStyleLbl="fgAcc0" presStyleIdx="1" presStyleCnt="2">
        <dgm:presLayoutVars>
          <dgm:chPref val="3"/>
        </dgm:presLayoutVars>
      </dgm:prSet>
      <dgm:spPr/>
    </dgm:pt>
    <dgm:pt modelId="{5D4D87CD-C679-4D24-BCCD-3323ECFFB3AF}" type="pres">
      <dgm:prSet presAssocID="{6AAD2161-327A-4A29-A646-EBBD5D1B323F}" presName="hierChild2" presStyleCnt="0"/>
      <dgm:spPr/>
    </dgm:pt>
  </dgm:ptLst>
  <dgm:cxnLst>
    <dgm:cxn modelId="{B7EB8417-7ECD-43BB-99BC-B1CBFA28BD01}" type="presOf" srcId="{409D5512-C2DE-4182-803F-77E4A1DEC9E4}" destId="{F83DCABD-681B-4022-9EA0-864DEC227C1E}" srcOrd="0" destOrd="0" presId="urn:microsoft.com/office/officeart/2005/8/layout/hierarchy1"/>
    <dgm:cxn modelId="{539BE766-6D4D-4ED2-B78C-FEA8C90C9B95}" type="presOf" srcId="{6B4F98D2-0386-4072-A852-099F08F67383}" destId="{B4F375A8-6D2B-4B4C-9484-7CD78810CD9C}" srcOrd="0" destOrd="0" presId="urn:microsoft.com/office/officeart/2005/8/layout/hierarchy1"/>
    <dgm:cxn modelId="{5ACE3B7E-5AE4-4BD9-A7CE-3F0310D2D6D0}" srcId="{6B4F98D2-0386-4072-A852-099F08F67383}" destId="{6AAD2161-327A-4A29-A646-EBBD5D1B323F}" srcOrd="1" destOrd="0" parTransId="{4ACC6CDF-CBEB-4956-95B8-84CB7EAD736D}" sibTransId="{AF8160FD-D463-4F80-8074-291F95C1E076}"/>
    <dgm:cxn modelId="{F7B2BA86-08B9-4811-98FA-95207B89AB15}" type="presOf" srcId="{6AAD2161-327A-4A29-A646-EBBD5D1B323F}" destId="{1F3940BF-DFA0-400D-A072-6106D16B73CC}" srcOrd="0" destOrd="0" presId="urn:microsoft.com/office/officeart/2005/8/layout/hierarchy1"/>
    <dgm:cxn modelId="{98294ACE-9EF1-40F2-BC5A-5BB9AF034AB7}" srcId="{6B4F98D2-0386-4072-A852-099F08F67383}" destId="{409D5512-C2DE-4182-803F-77E4A1DEC9E4}" srcOrd="0" destOrd="0" parTransId="{49AC3B1F-3B39-4BBE-A102-02259414382F}" sibTransId="{8C5F6E9B-2006-4CFC-93AD-964AE7CF211C}"/>
    <dgm:cxn modelId="{F2CD5A32-58AC-42D6-AF5D-A755ED286988}" type="presParOf" srcId="{B4F375A8-6D2B-4B4C-9484-7CD78810CD9C}" destId="{C1177B2A-D59D-4F53-AA6A-F80303A63206}" srcOrd="0" destOrd="0" presId="urn:microsoft.com/office/officeart/2005/8/layout/hierarchy1"/>
    <dgm:cxn modelId="{4196EE10-3037-4B14-9DB1-3B3319D479D6}" type="presParOf" srcId="{C1177B2A-D59D-4F53-AA6A-F80303A63206}" destId="{1A5FB73F-E67D-49FC-AB9B-349AB1754B99}" srcOrd="0" destOrd="0" presId="urn:microsoft.com/office/officeart/2005/8/layout/hierarchy1"/>
    <dgm:cxn modelId="{87843B60-40EF-4C4B-A4BB-2009D6AA14FA}" type="presParOf" srcId="{1A5FB73F-E67D-49FC-AB9B-349AB1754B99}" destId="{6EEF3FF0-287A-4FE6-B030-4810A3C75E35}" srcOrd="0" destOrd="0" presId="urn:microsoft.com/office/officeart/2005/8/layout/hierarchy1"/>
    <dgm:cxn modelId="{CA567385-49C4-4C99-8284-4F6CA921E29C}" type="presParOf" srcId="{1A5FB73F-E67D-49FC-AB9B-349AB1754B99}" destId="{F83DCABD-681B-4022-9EA0-864DEC227C1E}" srcOrd="1" destOrd="0" presId="urn:microsoft.com/office/officeart/2005/8/layout/hierarchy1"/>
    <dgm:cxn modelId="{A0D6F32D-EEE6-458D-A10C-D178EE198E83}" type="presParOf" srcId="{C1177B2A-D59D-4F53-AA6A-F80303A63206}" destId="{629BFA6D-B1C7-4AFB-A32E-FB209256509B}" srcOrd="1" destOrd="0" presId="urn:microsoft.com/office/officeart/2005/8/layout/hierarchy1"/>
    <dgm:cxn modelId="{60A732EC-CC37-4173-8B9C-081EC266BF6D}" type="presParOf" srcId="{B4F375A8-6D2B-4B4C-9484-7CD78810CD9C}" destId="{D88850C4-0407-4622-AA95-2DCA6025D1D6}" srcOrd="1" destOrd="0" presId="urn:microsoft.com/office/officeart/2005/8/layout/hierarchy1"/>
    <dgm:cxn modelId="{4A261647-7A8F-4205-B7BE-788635358644}" type="presParOf" srcId="{D88850C4-0407-4622-AA95-2DCA6025D1D6}" destId="{7B037F74-8A46-483E-87C2-07FA984267C0}" srcOrd="0" destOrd="0" presId="urn:microsoft.com/office/officeart/2005/8/layout/hierarchy1"/>
    <dgm:cxn modelId="{05C92804-2FD9-4582-B370-D9139CED66BC}" type="presParOf" srcId="{7B037F74-8A46-483E-87C2-07FA984267C0}" destId="{CE1AF3F9-504A-469E-839F-EFE648ADC388}" srcOrd="0" destOrd="0" presId="urn:microsoft.com/office/officeart/2005/8/layout/hierarchy1"/>
    <dgm:cxn modelId="{8AFB17ED-2089-4E7F-B015-E5C1C47389DB}" type="presParOf" srcId="{7B037F74-8A46-483E-87C2-07FA984267C0}" destId="{1F3940BF-DFA0-400D-A072-6106D16B73CC}" srcOrd="1" destOrd="0" presId="urn:microsoft.com/office/officeart/2005/8/layout/hierarchy1"/>
    <dgm:cxn modelId="{198C3C67-47FA-47D1-ACDA-4ADBF8C2BE42}" type="presParOf" srcId="{D88850C4-0407-4622-AA95-2DCA6025D1D6}" destId="{5D4D87CD-C679-4D24-BCCD-3323ECFFB3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5BFEC6-BCF4-41E9-8B34-F3357342C09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B75F3-8306-44E8-9B94-19972DD6C420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Apriori</a:t>
          </a:r>
          <a:r>
            <a:rPr lang="en-US" b="0" i="0" dirty="0"/>
            <a:t> algorithm applies only to transactional data which is not applicable for the population data.</a:t>
          </a:r>
          <a:endParaRPr lang="en-US" dirty="0"/>
        </a:p>
      </dgm:t>
    </dgm:pt>
    <dgm:pt modelId="{2E33FC83-6C08-450F-8711-CA8936359F74}" type="parTrans" cxnId="{9C21E911-7AC6-4765-9B0C-D8129F0CDAF0}">
      <dgm:prSet/>
      <dgm:spPr/>
      <dgm:t>
        <a:bodyPr/>
        <a:lstStyle/>
        <a:p>
          <a:endParaRPr lang="en-US"/>
        </a:p>
      </dgm:t>
    </dgm:pt>
    <dgm:pt modelId="{31E5C2CA-AED5-4D9E-BE75-0016C6F28B1D}" type="sibTrans" cxnId="{9C21E911-7AC6-4765-9B0C-D8129F0CDAF0}">
      <dgm:prSet/>
      <dgm:spPr/>
      <dgm:t>
        <a:bodyPr/>
        <a:lstStyle/>
        <a:p>
          <a:endParaRPr lang="en-US"/>
        </a:p>
      </dgm:t>
    </dgm:pt>
    <dgm:pt modelId="{8C0FE48A-8DEE-4FCF-8306-9830EB59AB5B}">
      <dgm:prSet/>
      <dgm:spPr/>
      <dgm:t>
        <a:bodyPr/>
        <a:lstStyle/>
        <a:p>
          <a:r>
            <a:rPr lang="en-US" b="0" i="0"/>
            <a:t>K-means is an effective algorithm to categorize the data and derive the relationship among the attributes. </a:t>
          </a:r>
          <a:endParaRPr lang="en-US"/>
        </a:p>
      </dgm:t>
    </dgm:pt>
    <dgm:pt modelId="{F610CECB-1EF3-463E-882B-F1F4BD8F97F6}" type="parTrans" cxnId="{24B019B9-E0DF-49CE-883F-E7750EA70A30}">
      <dgm:prSet/>
      <dgm:spPr/>
      <dgm:t>
        <a:bodyPr/>
        <a:lstStyle/>
        <a:p>
          <a:endParaRPr lang="en-US"/>
        </a:p>
      </dgm:t>
    </dgm:pt>
    <dgm:pt modelId="{9AE060DC-BC9D-454E-86BB-85E30F2C1AD8}" type="sibTrans" cxnId="{24B019B9-E0DF-49CE-883F-E7750EA70A30}">
      <dgm:prSet/>
      <dgm:spPr/>
      <dgm:t>
        <a:bodyPr/>
        <a:lstStyle/>
        <a:p>
          <a:endParaRPr lang="en-US"/>
        </a:p>
      </dgm:t>
    </dgm:pt>
    <dgm:pt modelId="{7F746ADD-BB65-444B-83A6-8C1120637173}" type="pres">
      <dgm:prSet presAssocID="{985BFEC6-BCF4-41E9-8B34-F3357342C0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1D91C0-4893-4ABD-8781-060424169859}" type="pres">
      <dgm:prSet presAssocID="{016B75F3-8306-44E8-9B94-19972DD6C420}" presName="hierRoot1" presStyleCnt="0"/>
      <dgm:spPr/>
    </dgm:pt>
    <dgm:pt modelId="{F8F01929-1BC6-4816-B1E5-EA1FA780527B}" type="pres">
      <dgm:prSet presAssocID="{016B75F3-8306-44E8-9B94-19972DD6C420}" presName="composite" presStyleCnt="0"/>
      <dgm:spPr/>
    </dgm:pt>
    <dgm:pt modelId="{FC7479D3-0A10-4B67-825E-91C38D393517}" type="pres">
      <dgm:prSet presAssocID="{016B75F3-8306-44E8-9B94-19972DD6C420}" presName="background" presStyleLbl="node0" presStyleIdx="0" presStyleCnt="2"/>
      <dgm:spPr/>
    </dgm:pt>
    <dgm:pt modelId="{8EF0D3CC-C528-4537-AC30-9801767EE7D3}" type="pres">
      <dgm:prSet presAssocID="{016B75F3-8306-44E8-9B94-19972DD6C420}" presName="text" presStyleLbl="fgAcc0" presStyleIdx="0" presStyleCnt="2">
        <dgm:presLayoutVars>
          <dgm:chPref val="3"/>
        </dgm:presLayoutVars>
      </dgm:prSet>
      <dgm:spPr/>
    </dgm:pt>
    <dgm:pt modelId="{02A0EA15-74A4-4766-81B4-6AE43596BDE5}" type="pres">
      <dgm:prSet presAssocID="{016B75F3-8306-44E8-9B94-19972DD6C420}" presName="hierChild2" presStyleCnt="0"/>
      <dgm:spPr/>
    </dgm:pt>
    <dgm:pt modelId="{A4B9692D-87A3-4A80-AC29-ECC1B1A49B04}" type="pres">
      <dgm:prSet presAssocID="{8C0FE48A-8DEE-4FCF-8306-9830EB59AB5B}" presName="hierRoot1" presStyleCnt="0"/>
      <dgm:spPr/>
    </dgm:pt>
    <dgm:pt modelId="{66135BE0-44F5-49E9-8539-FEC2FFDB15ED}" type="pres">
      <dgm:prSet presAssocID="{8C0FE48A-8DEE-4FCF-8306-9830EB59AB5B}" presName="composite" presStyleCnt="0"/>
      <dgm:spPr/>
    </dgm:pt>
    <dgm:pt modelId="{62194E27-3277-4FD1-B173-95B16EB201C5}" type="pres">
      <dgm:prSet presAssocID="{8C0FE48A-8DEE-4FCF-8306-9830EB59AB5B}" presName="background" presStyleLbl="node0" presStyleIdx="1" presStyleCnt="2"/>
      <dgm:spPr/>
    </dgm:pt>
    <dgm:pt modelId="{A03C8381-D6B7-4EC0-96BA-5F232958586F}" type="pres">
      <dgm:prSet presAssocID="{8C0FE48A-8DEE-4FCF-8306-9830EB59AB5B}" presName="text" presStyleLbl="fgAcc0" presStyleIdx="1" presStyleCnt="2">
        <dgm:presLayoutVars>
          <dgm:chPref val="3"/>
        </dgm:presLayoutVars>
      </dgm:prSet>
      <dgm:spPr/>
    </dgm:pt>
    <dgm:pt modelId="{76C89DCF-7021-4056-AD49-7CF66A4AE7EA}" type="pres">
      <dgm:prSet presAssocID="{8C0FE48A-8DEE-4FCF-8306-9830EB59AB5B}" presName="hierChild2" presStyleCnt="0"/>
      <dgm:spPr/>
    </dgm:pt>
  </dgm:ptLst>
  <dgm:cxnLst>
    <dgm:cxn modelId="{9C21E911-7AC6-4765-9B0C-D8129F0CDAF0}" srcId="{985BFEC6-BCF4-41E9-8B34-F3357342C093}" destId="{016B75F3-8306-44E8-9B94-19972DD6C420}" srcOrd="0" destOrd="0" parTransId="{2E33FC83-6C08-450F-8711-CA8936359F74}" sibTransId="{31E5C2CA-AED5-4D9E-BE75-0016C6F28B1D}"/>
    <dgm:cxn modelId="{B0772492-6101-485D-9D7B-9D44B0A85076}" type="presOf" srcId="{8C0FE48A-8DEE-4FCF-8306-9830EB59AB5B}" destId="{A03C8381-D6B7-4EC0-96BA-5F232958586F}" srcOrd="0" destOrd="0" presId="urn:microsoft.com/office/officeart/2005/8/layout/hierarchy1"/>
    <dgm:cxn modelId="{24B019B9-E0DF-49CE-883F-E7750EA70A30}" srcId="{985BFEC6-BCF4-41E9-8B34-F3357342C093}" destId="{8C0FE48A-8DEE-4FCF-8306-9830EB59AB5B}" srcOrd="1" destOrd="0" parTransId="{F610CECB-1EF3-463E-882B-F1F4BD8F97F6}" sibTransId="{9AE060DC-BC9D-454E-86BB-85E30F2C1AD8}"/>
    <dgm:cxn modelId="{8720C1C5-89FF-4948-9948-02338E141FCD}" type="presOf" srcId="{016B75F3-8306-44E8-9B94-19972DD6C420}" destId="{8EF0D3CC-C528-4537-AC30-9801767EE7D3}" srcOrd="0" destOrd="0" presId="urn:microsoft.com/office/officeart/2005/8/layout/hierarchy1"/>
    <dgm:cxn modelId="{5E12DDD2-1E54-48E3-B930-1BCBF578EEF5}" type="presOf" srcId="{985BFEC6-BCF4-41E9-8B34-F3357342C093}" destId="{7F746ADD-BB65-444B-83A6-8C1120637173}" srcOrd="0" destOrd="0" presId="urn:microsoft.com/office/officeart/2005/8/layout/hierarchy1"/>
    <dgm:cxn modelId="{99BA19F4-4D4C-4B86-A426-D1A47C192A09}" type="presParOf" srcId="{7F746ADD-BB65-444B-83A6-8C1120637173}" destId="{8C1D91C0-4893-4ABD-8781-060424169859}" srcOrd="0" destOrd="0" presId="urn:microsoft.com/office/officeart/2005/8/layout/hierarchy1"/>
    <dgm:cxn modelId="{EC456AD4-7278-4C70-A37C-20A8F4A89CA9}" type="presParOf" srcId="{8C1D91C0-4893-4ABD-8781-060424169859}" destId="{F8F01929-1BC6-4816-B1E5-EA1FA780527B}" srcOrd="0" destOrd="0" presId="urn:microsoft.com/office/officeart/2005/8/layout/hierarchy1"/>
    <dgm:cxn modelId="{2A335F0E-48A9-46D4-9E24-80A51A235E5B}" type="presParOf" srcId="{F8F01929-1BC6-4816-B1E5-EA1FA780527B}" destId="{FC7479D3-0A10-4B67-825E-91C38D393517}" srcOrd="0" destOrd="0" presId="urn:microsoft.com/office/officeart/2005/8/layout/hierarchy1"/>
    <dgm:cxn modelId="{14F3A269-62E9-41C6-9C93-BCAE7BB4CAC0}" type="presParOf" srcId="{F8F01929-1BC6-4816-B1E5-EA1FA780527B}" destId="{8EF0D3CC-C528-4537-AC30-9801767EE7D3}" srcOrd="1" destOrd="0" presId="urn:microsoft.com/office/officeart/2005/8/layout/hierarchy1"/>
    <dgm:cxn modelId="{35E0AA5D-A013-4D6A-AC07-666DE7C1CE9B}" type="presParOf" srcId="{8C1D91C0-4893-4ABD-8781-060424169859}" destId="{02A0EA15-74A4-4766-81B4-6AE43596BDE5}" srcOrd="1" destOrd="0" presId="urn:microsoft.com/office/officeart/2005/8/layout/hierarchy1"/>
    <dgm:cxn modelId="{9E634A44-CA0E-4256-A1C1-B73636ADEB69}" type="presParOf" srcId="{7F746ADD-BB65-444B-83A6-8C1120637173}" destId="{A4B9692D-87A3-4A80-AC29-ECC1B1A49B04}" srcOrd="1" destOrd="0" presId="urn:microsoft.com/office/officeart/2005/8/layout/hierarchy1"/>
    <dgm:cxn modelId="{A5641165-51B7-4503-8D62-9598880092C1}" type="presParOf" srcId="{A4B9692D-87A3-4A80-AC29-ECC1B1A49B04}" destId="{66135BE0-44F5-49E9-8539-FEC2FFDB15ED}" srcOrd="0" destOrd="0" presId="urn:microsoft.com/office/officeart/2005/8/layout/hierarchy1"/>
    <dgm:cxn modelId="{D6A7F310-0029-4692-B5FD-11F14DA41ED3}" type="presParOf" srcId="{66135BE0-44F5-49E9-8539-FEC2FFDB15ED}" destId="{62194E27-3277-4FD1-B173-95B16EB201C5}" srcOrd="0" destOrd="0" presId="urn:microsoft.com/office/officeart/2005/8/layout/hierarchy1"/>
    <dgm:cxn modelId="{58AF994F-8DDB-4EDE-BBA2-0B93A171F19F}" type="presParOf" srcId="{66135BE0-44F5-49E9-8539-FEC2FFDB15ED}" destId="{A03C8381-D6B7-4EC0-96BA-5F232958586F}" srcOrd="1" destOrd="0" presId="urn:microsoft.com/office/officeart/2005/8/layout/hierarchy1"/>
    <dgm:cxn modelId="{33DECB34-F38E-4FE3-872A-00D7125D7638}" type="presParOf" srcId="{A4B9692D-87A3-4A80-AC29-ECC1B1A49B04}" destId="{76C89DCF-7021-4056-AD49-7CF66A4AE7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F3FF0-287A-4FE6-B030-4810A3C75E35}">
      <dsp:nvSpPr>
        <dsp:cNvPr id="0" name=""/>
        <dsp:cNvSpPr/>
      </dsp:nvSpPr>
      <dsp:spPr>
        <a:xfrm>
          <a:off x="395864" y="744"/>
          <a:ext cx="2324203" cy="14758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CABD-681B-4022-9EA0-864DEC227C1E}">
      <dsp:nvSpPr>
        <dsp:cNvPr id="0" name=""/>
        <dsp:cNvSpPr/>
      </dsp:nvSpPr>
      <dsp:spPr>
        <a:xfrm>
          <a:off x="654109" y="246077"/>
          <a:ext cx="2324203" cy="1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 the numerical attributes Birth Rate, Fertility Rate, Infant Mortality, Life Expectancy, Maternal Mortality Ratio, Physician per thousand, Density, Population, Labor Participation, Unemployment Rate, Urban Population</a:t>
          </a:r>
        </a:p>
      </dsp:txBody>
      <dsp:txXfrm>
        <a:off x="697336" y="289304"/>
        <a:ext cx="2237749" cy="1389415"/>
      </dsp:txXfrm>
    </dsp:sp>
    <dsp:sp modelId="{CE1AF3F9-504A-469E-839F-EFE648ADC388}">
      <dsp:nvSpPr>
        <dsp:cNvPr id="0" name=""/>
        <dsp:cNvSpPr/>
      </dsp:nvSpPr>
      <dsp:spPr>
        <a:xfrm>
          <a:off x="3236557" y="744"/>
          <a:ext cx="2324203" cy="14758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940BF-DFA0-400D-A072-6106D16B73CC}">
      <dsp:nvSpPr>
        <dsp:cNvPr id="0" name=""/>
        <dsp:cNvSpPr/>
      </dsp:nvSpPr>
      <dsp:spPr>
        <a:xfrm>
          <a:off x="3494802" y="246077"/>
          <a:ext cx="2324203" cy="1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the behavior of the data through cluster analysis, and </a:t>
          </a:r>
          <a:r>
            <a:rPr lang="en-US" sz="1200" kern="1200" dirty="0" err="1"/>
            <a:t>KMeans</a:t>
          </a:r>
          <a:endParaRPr lang="en-US" sz="1200" kern="1200" dirty="0"/>
        </a:p>
      </dsp:txBody>
      <dsp:txXfrm>
        <a:off x="3538029" y="289304"/>
        <a:ext cx="2237749" cy="138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479D3-0A10-4B67-825E-91C38D39351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F0D3CC-C528-4537-AC30-9801767EE7D3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The </a:t>
          </a:r>
          <a:r>
            <a:rPr lang="en-US" sz="3100" b="0" i="0" kern="1200" dirty="0" err="1"/>
            <a:t>Apriori</a:t>
          </a:r>
          <a:r>
            <a:rPr lang="en-US" sz="3100" b="0" i="0" kern="1200" dirty="0"/>
            <a:t> algorithm applies only to transactional data which is not applicable for the population data.</a:t>
          </a:r>
          <a:endParaRPr lang="en-US" sz="3100" kern="1200" dirty="0"/>
        </a:p>
      </dsp:txBody>
      <dsp:txXfrm>
        <a:off x="585701" y="1066737"/>
        <a:ext cx="4337991" cy="2693452"/>
      </dsp:txXfrm>
    </dsp:sp>
    <dsp:sp modelId="{62194E27-3277-4FD1-B173-95B16EB201C5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C8381-D6B7-4EC0-96BA-5F232958586F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K-means is an effective algorithm to categorize the data and derive the relationship among the attributes. </a:t>
          </a:r>
          <a:endParaRPr lang="en-US" sz="3100" kern="120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845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532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96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13" y="1016000"/>
            <a:ext cx="7607300" cy="1225550"/>
          </a:xfrm>
          <a:prstGeom prst="rect">
            <a:avLst/>
          </a:prstGeom>
        </p:spPr>
      </p:pic>
      <p:pic>
        <p:nvPicPr>
          <p:cNvPr id="2" name="Picture 1" descr="A map of the world with many colored dots&#10;&#10;Description automatically generated">
            <a:extLst>
              <a:ext uri="{FF2B5EF4-FFF2-40B4-BE49-F238E27FC236}">
                <a16:creationId xmlns:a16="http://schemas.microsoft.com/office/drawing/2014/main" id="{404035D6-AA87-10E0-7F8D-40FEB8A6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13" y="2300288"/>
            <a:ext cx="7607300" cy="3609975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825851" y="2023110"/>
            <a:ext cx="2911682" cy="284607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Descriptive Data Mining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World Data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Ang Dorje Sherpa</a:t>
            </a:r>
            <a:endParaRPr lang="en-US"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200" i="0">
                <a:latin typeface="Times New Roman"/>
                <a:ea typeface="Times New Roman"/>
                <a:cs typeface="Times New Roman"/>
                <a:sym typeface="Times New Roman"/>
              </a:rPr>
              <a:t>Cristian C Noriega M</a:t>
            </a:r>
            <a:endParaRPr lang="en-US"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200" i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Omotoyosi Ezekiel</a:t>
            </a:r>
            <a:endParaRPr lang="en-US" sz="120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Arshdeep Singh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 Method                (Clustering Analysis)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9759-61C3-3572-6A4E-8478936C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0" y="2365285"/>
            <a:ext cx="5131928" cy="3938756"/>
          </a:xfrm>
          <a:prstGeom prst="rect">
            <a:avLst/>
          </a:prstGeom>
        </p:spPr>
      </p:pic>
      <p:pic>
        <p:nvPicPr>
          <p:cNvPr id="5" name="Picture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68CD6C7C-5F1E-0B0A-0131-0873E384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51" y="2365285"/>
            <a:ext cx="5606768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BEBE0488-D3CF-95AF-3B7F-C5F0A317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Conclusion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1" name="TextBox 2">
            <a:extLst>
              <a:ext uri="{FF2B5EF4-FFF2-40B4-BE49-F238E27FC236}">
                <a16:creationId xmlns:a16="http://schemas.microsoft.com/office/drawing/2014/main" id="{8D3855EE-EE4E-10FF-535B-46D5B8E6D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2980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94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Google Shape;217;p12"/>
          <p:cNvSpPr txBox="1"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References 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[1] A. Sss, “Global Country Information Dataset 2023,” Kaggle, https://www.kaggle.com/datasets/nelgiriyewithana/countries-of-the-world-2023 (accessed Oct. 1, 2023). </a:t>
            </a: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[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] A. Sss, “Continent list for 2021 Olympics in Tokyo dataset,” Kaggle, https://www.kaggle.com/datasets/arvinthsss/continent-list-for-2021-olympics-in-tokyo-dataset (accessed Oct. 4, 2023). </a:t>
            </a:r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[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] “Folium#,” Folium - Folium 0.1.dev1+g9ab63f7 documentation, https://python-visualization.github.io/folium/latest/ (accessed Oct. 3, 2023).</a:t>
            </a:r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Google Shape;218;p12"/>
          <p:cNvSpPr txBox="1"/>
          <p:nvPr/>
        </p:nvSpPr>
        <p:spPr>
          <a:xfrm>
            <a:off x="736283" y="4304614"/>
            <a:ext cx="843311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17526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6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42;p4">
            <a:extLst>
              <a:ext uri="{FF2B5EF4-FFF2-40B4-BE49-F238E27FC236}">
                <a16:creationId xmlns:a16="http://schemas.microsoft.com/office/drawing/2014/main" id="{909AAE6B-A317-BEFA-1F92-EBFC333B8EAD}"/>
              </a:ext>
            </a:extLst>
          </p:cNvPr>
          <p:cNvSpPr txBox="1">
            <a:spLocks/>
          </p:cNvSpPr>
          <p:nvPr/>
        </p:nvSpPr>
        <p:spPr>
          <a:xfrm>
            <a:off x="630936" y="4440365"/>
            <a:ext cx="4245864" cy="17226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World data &amp; continent data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A71EB-64AB-3540-CCC3-EFD8DFB6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36" y="320040"/>
            <a:ext cx="3191080" cy="3927031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oogle Shape;108;p3">
            <a:extLst>
              <a:ext uri="{FF2B5EF4-FFF2-40B4-BE49-F238E27FC236}">
                <a16:creationId xmlns:a16="http://schemas.microsoft.com/office/drawing/2014/main" id="{86BB309C-0AEC-47D1-D8DE-1768D342882E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6254496" y="915765"/>
            <a:ext cx="5471160" cy="273558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7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7598B-15A3-4F75-82AF-4056A12C8798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Data contains data related population, land area, Birth rate, etc. for 185 countries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Data and continent data are merged.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descriptive data mining, the world data is analyzed to understand relationships between numerical attributes.</a:t>
            </a:r>
          </a:p>
        </p:txBody>
      </p:sp>
    </p:spTree>
    <p:extLst>
      <p:ext uri="{BB962C8B-B14F-4D97-AF65-F5344CB8AC3E}">
        <p14:creationId xmlns:p14="http://schemas.microsoft.com/office/powerpoint/2010/main" val="16642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42;p4">
            <a:extLst>
              <a:ext uri="{FF2B5EF4-FFF2-40B4-BE49-F238E27FC236}">
                <a16:creationId xmlns:a16="http://schemas.microsoft.com/office/drawing/2014/main" id="{F6E2EAC0-EB66-1FEC-9456-A35E2B3FAD98}"/>
              </a:ext>
            </a:extLst>
          </p:cNvPr>
          <p:cNvSpPr txBox="1">
            <a:spLocks/>
          </p:cNvSpPr>
          <p:nvPr/>
        </p:nvSpPr>
        <p:spPr>
          <a:xfrm>
            <a:off x="630936" y="4440365"/>
            <a:ext cx="4245864" cy="17226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Goals of analysis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oogle Shape;169;g28854c3fd41_0_50">
            <a:extLst>
              <a:ext uri="{FF2B5EF4-FFF2-40B4-BE49-F238E27FC236}">
                <a16:creationId xmlns:a16="http://schemas.microsoft.com/office/drawing/2014/main" id="{86D58EE8-8408-E22E-86B9-893DBAB68661}"/>
              </a:ext>
            </a:extLst>
          </p:cNvPr>
          <p:cNvPicPr preferRelativeResize="0"/>
          <p:nvPr/>
        </p:nvPicPr>
        <p:blipFill rotWithShape="1">
          <a:blip r:embed="rId2"/>
          <a:srcRect t="2296" r="-2" b="9508"/>
          <a:stretch/>
        </p:blipFill>
        <p:spPr>
          <a:xfrm>
            <a:off x="463296" y="323299"/>
            <a:ext cx="5471160" cy="3920513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oogle Shape;168;g28854c3fd41_0_50">
            <a:extLst>
              <a:ext uri="{FF2B5EF4-FFF2-40B4-BE49-F238E27FC236}">
                <a16:creationId xmlns:a16="http://schemas.microsoft.com/office/drawing/2014/main" id="{74B0E276-2744-BBD7-AE9A-014EB2D560B1}"/>
              </a:ext>
            </a:extLst>
          </p:cNvPr>
          <p:cNvPicPr preferRelativeResize="0"/>
          <p:nvPr/>
        </p:nvPicPr>
        <p:blipFill rotWithShape="1">
          <a:blip r:embed="rId3"/>
          <a:srcRect t="1252" r="-2" b="-2"/>
          <a:stretch/>
        </p:blipFill>
        <p:spPr>
          <a:xfrm>
            <a:off x="6254496" y="97277"/>
            <a:ext cx="5471160" cy="4146532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oogle Shape;109;p3">
            <a:extLst>
              <a:ext uri="{FF2B5EF4-FFF2-40B4-BE49-F238E27FC236}">
                <a16:creationId xmlns:a16="http://schemas.microsoft.com/office/drawing/2014/main" id="{95FA648A-4BAC-EAF1-F579-BB670975E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000498"/>
              </p:ext>
            </p:extLst>
          </p:nvPr>
        </p:nvGraphicFramePr>
        <p:xfrm>
          <a:off x="5333999" y="4440365"/>
          <a:ext cx="6214871" cy="172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04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146D2551-71B7-2C47-2EEB-E275768766F1}"/>
              </a:ext>
            </a:extLst>
          </p:cNvPr>
          <p:cNvSpPr txBox="1">
            <a:spLocks/>
          </p:cNvSpPr>
          <p:nvPr/>
        </p:nvSpPr>
        <p:spPr>
          <a:xfrm>
            <a:off x="838201" y="3998018"/>
            <a:ext cx="3981854" cy="22165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Summary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144;p4">
            <a:extLst>
              <a:ext uri="{FF2B5EF4-FFF2-40B4-BE49-F238E27FC236}">
                <a16:creationId xmlns:a16="http://schemas.microsoft.com/office/drawing/2014/main" id="{BEDBAB9E-9BB5-33CE-95D0-5E4C5AC659A1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364045" y="704504"/>
            <a:ext cx="946390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</p:spPr>
      </p:pic>
      <p:sp>
        <p:nvSpPr>
          <p:cNvPr id="7" name="Google Shape;145;p4">
            <a:extLst>
              <a:ext uri="{FF2B5EF4-FFF2-40B4-BE49-F238E27FC236}">
                <a16:creationId xmlns:a16="http://schemas.microsoft.com/office/drawing/2014/main" id="{805A9951-529F-74D5-BB28-4F14CF3E091A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Statistical summary of the numeric columns to understand the spread of the data among columns 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This shows us that standardization will be useful as a part of the preprocessing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594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E38898-E003-95D9-48BA-D8D67C6E2A2C}"/>
              </a:ext>
            </a:extLst>
          </p:cNvPr>
          <p:cNvCxnSpPr>
            <a:cxnSpLocks/>
          </p:cNvCxnSpPr>
          <p:nvPr/>
        </p:nvCxnSpPr>
        <p:spPr>
          <a:xfrm>
            <a:off x="5754418" y="2656825"/>
            <a:ext cx="0" cy="522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69DF24-B022-F9E4-19F6-51E91C7E7AAB}"/>
              </a:ext>
            </a:extLst>
          </p:cNvPr>
          <p:cNvCxnSpPr>
            <a:cxnSpLocks/>
          </p:cNvCxnSpPr>
          <p:nvPr/>
        </p:nvCxnSpPr>
        <p:spPr>
          <a:xfrm>
            <a:off x="2550541" y="3157133"/>
            <a:ext cx="6763264" cy="21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F680A8-7A1D-7953-2828-5C83AD242F78}"/>
              </a:ext>
            </a:extLst>
          </p:cNvPr>
          <p:cNvSpPr txBox="1"/>
          <p:nvPr/>
        </p:nvSpPr>
        <p:spPr>
          <a:xfrm>
            <a:off x="8608401" y="4427333"/>
            <a:ext cx="21851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Clustering Analysis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690F-5834-2C31-D769-9C8C27D2C92C}"/>
              </a:ext>
            </a:extLst>
          </p:cNvPr>
          <p:cNvSpPr txBox="1"/>
          <p:nvPr/>
        </p:nvSpPr>
        <p:spPr>
          <a:xfrm>
            <a:off x="1556810" y="4425905"/>
            <a:ext cx="198746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Association Rule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C9B69-AA82-29D1-0A0C-45CE86B93D3C}"/>
              </a:ext>
            </a:extLst>
          </p:cNvPr>
          <p:cNvSpPr txBox="1"/>
          <p:nvPr/>
        </p:nvSpPr>
        <p:spPr>
          <a:xfrm>
            <a:off x="4687723" y="4432715"/>
            <a:ext cx="213338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Sequence Mining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41AA0-CB41-15D9-F5EE-F0FEC62BE638}"/>
              </a:ext>
            </a:extLst>
          </p:cNvPr>
          <p:cNvCxnSpPr/>
          <p:nvPr/>
        </p:nvCxnSpPr>
        <p:spPr>
          <a:xfrm>
            <a:off x="2550540" y="3157133"/>
            <a:ext cx="0" cy="126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6943C-87E2-3AD0-6B38-6A9B7F42029D}"/>
              </a:ext>
            </a:extLst>
          </p:cNvPr>
          <p:cNvCxnSpPr/>
          <p:nvPr/>
        </p:nvCxnSpPr>
        <p:spPr>
          <a:xfrm>
            <a:off x="9313805" y="3163943"/>
            <a:ext cx="0" cy="126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7C606-9D7A-83E6-EE23-5D052213D9EF}"/>
              </a:ext>
            </a:extLst>
          </p:cNvPr>
          <p:cNvCxnSpPr/>
          <p:nvPr/>
        </p:nvCxnSpPr>
        <p:spPr>
          <a:xfrm>
            <a:off x="5754417" y="3163943"/>
            <a:ext cx="0" cy="126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42;p4">
            <a:extLst>
              <a:ext uri="{FF2B5EF4-FFF2-40B4-BE49-F238E27FC236}">
                <a16:creationId xmlns:a16="http://schemas.microsoft.com/office/drawing/2014/main" id="{091C6BCA-A743-AE54-9D1E-1DE1752D5FDD}"/>
              </a:ext>
            </a:extLst>
          </p:cNvPr>
          <p:cNvSpPr txBox="1">
            <a:spLocks/>
          </p:cNvSpPr>
          <p:nvPr/>
        </p:nvSpPr>
        <p:spPr>
          <a:xfrm>
            <a:off x="4249735" y="868601"/>
            <a:ext cx="3981854" cy="22165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688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B9987EF-D54B-1407-2C1B-C7AE9BDF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952162"/>
            <a:ext cx="5298894" cy="1987085"/>
          </a:xfrm>
          <a:prstGeom prst="rect">
            <a:avLst/>
          </a:prstGeom>
        </p:spPr>
      </p:pic>
      <p:pic>
        <p:nvPicPr>
          <p:cNvPr id="6" name="Picture 5" descr="A screen shot of a table&#10;&#10;Description automatically generated">
            <a:extLst>
              <a:ext uri="{FF2B5EF4-FFF2-40B4-BE49-F238E27FC236}">
                <a16:creationId xmlns:a16="http://schemas.microsoft.com/office/drawing/2014/main" id="{EE053C88-6566-B239-1161-C1DCF13B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047657"/>
            <a:ext cx="5298894" cy="1722140"/>
          </a:xfrm>
          <a:prstGeom prst="rect">
            <a:avLst/>
          </a:prstGeom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3F27172A-76D3-5DE8-0496-8B89DB0A6C20}"/>
              </a:ext>
            </a:extLst>
          </p:cNvPr>
          <p:cNvSpPr txBox="1">
            <a:spLocks/>
          </p:cNvSpPr>
          <p:nvPr/>
        </p:nvSpPr>
        <p:spPr>
          <a:xfrm>
            <a:off x="6889833" y="1188637"/>
            <a:ext cx="4218138" cy="15972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 Method 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Google Shape;142;p4">
            <a:extLst>
              <a:ext uri="{FF2B5EF4-FFF2-40B4-BE49-F238E27FC236}">
                <a16:creationId xmlns:a16="http://schemas.microsoft.com/office/drawing/2014/main" id="{60C1A6FA-9BCD-AFD9-C105-D1EF3EB51F67}"/>
              </a:ext>
            </a:extLst>
          </p:cNvPr>
          <p:cNvSpPr txBox="1">
            <a:spLocks/>
          </p:cNvSpPr>
          <p:nvPr/>
        </p:nvSpPr>
        <p:spPr>
          <a:xfrm>
            <a:off x="6889832" y="2998278"/>
            <a:ext cx="3709743" cy="19593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spcBef>
                <a:spcPct val="0"/>
              </a:spcBef>
              <a:spcAft>
                <a:spcPts val="600"/>
              </a:spcAft>
              <a:buSzPts val="4000"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/>
              </a:rPr>
              <a:t>Association rule</a:t>
            </a:r>
          </a:p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/>
              </a:rPr>
              <a:t>It was not suitable for the World data.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6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F418EE13-30B6-340C-AF14-D84DFC5E3BBA}"/>
              </a:ext>
            </a:extLst>
          </p:cNvPr>
          <p:cNvSpPr txBox="1">
            <a:spLocks/>
          </p:cNvSpPr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Standardization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212;p7">
            <a:extLst>
              <a:ext uri="{FF2B5EF4-FFF2-40B4-BE49-F238E27FC236}">
                <a16:creationId xmlns:a16="http://schemas.microsoft.com/office/drawing/2014/main" id="{79AF998B-56F9-B11A-48B6-14C4AF1DB8F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59205" y="444565"/>
            <a:ext cx="10369645" cy="3707147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199C4-C0F9-4637-8EBB-1218A8012F2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Data was scaled using Min Max Scalar to bring it to a consistent scale as some columns were in millions (Armed Forces size) while others were between 0 and 100 (UE Rate). This helps standardization.</a:t>
            </a:r>
            <a:endParaRPr lang="en-US" sz="180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6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42;p4">
            <a:extLst>
              <a:ext uri="{FF2B5EF4-FFF2-40B4-BE49-F238E27FC236}">
                <a16:creationId xmlns:a16="http://schemas.microsoft.com/office/drawing/2014/main" id="{EF8B846F-AA6A-D5E5-A026-61A206CEB347}"/>
              </a:ext>
            </a:extLst>
          </p:cNvPr>
          <p:cNvSpPr txBox="1">
            <a:spLocks/>
          </p:cNvSpPr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 Method  </a:t>
            </a:r>
          </a:p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(Clustering Analysis)</a:t>
            </a: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7A55E-DE8F-A2E7-9D6B-B39D22516E3D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Numeric values were selected, and the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Kmeans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was method used.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The Elbow Method shows the number of clusters and the WCSS is the sum of squared distances between data points and their assigned cluster centers</a:t>
            </a:r>
          </a:p>
        </p:txBody>
      </p:sp>
      <p:pic>
        <p:nvPicPr>
          <p:cNvPr id="4" name="Picture 3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88A93E07-84B2-C47A-0460-DEE13D2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994" y="2505222"/>
            <a:ext cx="5807869" cy="4225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93FB4-B1E3-D1A1-E6FD-8976C827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3684271"/>
            <a:ext cx="4228225" cy="161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EC927-E381-7053-01FB-DF218BED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3" y="2538208"/>
            <a:ext cx="4514885" cy="8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hart with colored dots and x marks&#10;&#10;Description automatically generated">
            <a:extLst>
              <a:ext uri="{FF2B5EF4-FFF2-40B4-BE49-F238E27FC236}">
                <a16:creationId xmlns:a16="http://schemas.microsoft.com/office/drawing/2014/main" id="{ECF2FE55-D8E6-EEC0-26E6-BA24A589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720725"/>
            <a:ext cx="5426075" cy="4300538"/>
          </a:xfrm>
          <a:prstGeom prst="rect">
            <a:avLst/>
          </a:prstGeom>
        </p:spPr>
      </p:pic>
      <p:pic>
        <p:nvPicPr>
          <p:cNvPr id="11" name="Picture 10" descr="A graph with red blue and green dots&#10;&#10;Description automatically generated">
            <a:extLst>
              <a:ext uri="{FF2B5EF4-FFF2-40B4-BE49-F238E27FC236}">
                <a16:creationId xmlns:a16="http://schemas.microsoft.com/office/drawing/2014/main" id="{4AA58182-A3A9-6341-3C8A-007B063FD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213" y="720725"/>
            <a:ext cx="5403850" cy="4300538"/>
          </a:xfrm>
          <a:prstGeom prst="rect">
            <a:avLst/>
          </a:prstGeom>
        </p:spPr>
      </p:pic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 Method (Clustering Analysis)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67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585</TotalTime>
  <Words>427</Words>
  <Application>Microsoft Office PowerPoint</Application>
  <PresentationFormat>Widescreen</PresentationFormat>
  <Paragraphs>39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Office Theme</vt:lpstr>
      <vt:lpstr>Descriptive Data Mining  on  World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Descriptive Data Mining Method (Clustering Analysis)</vt:lpstr>
      <vt:lpstr>Descriptive Data Mining Method                (Clustering Analysis)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 Mining  on  World Data</dc:title>
  <dc:creator>Ang Dorje Sherpa</dc:creator>
  <cp:lastModifiedBy>James Lucero</cp:lastModifiedBy>
  <cp:revision>11</cp:revision>
  <dcterms:created xsi:type="dcterms:W3CDTF">2023-10-05T01:47:30Z</dcterms:created>
  <dcterms:modified xsi:type="dcterms:W3CDTF">2023-11-02T18:26:25Z</dcterms:modified>
</cp:coreProperties>
</file>