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hb2QFAGxsHYI0P67lfV9IzPK2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854c3fd4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8854c3fd4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826979bd4_3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8826979bd4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3999" y="3429000"/>
            <a:ext cx="9144000" cy="108194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Data Preprocessing </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on </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World Data</a:t>
            </a:r>
            <a:endParaRPr b="1">
              <a:latin typeface="Times New Roman"/>
              <a:ea typeface="Times New Roman"/>
              <a:cs typeface="Times New Roman"/>
              <a:sym typeface="Times New Roman"/>
            </a:endParaRPr>
          </a:p>
        </p:txBody>
      </p:sp>
      <p:sp>
        <p:nvSpPr>
          <p:cNvPr id="89" name="Google Shape;89;p1"/>
          <p:cNvSpPr txBox="1"/>
          <p:nvPr>
            <p:ph idx="1" type="subTitle"/>
          </p:nvPr>
        </p:nvSpPr>
        <p:spPr>
          <a:xfrm>
            <a:off x="1523999" y="4964066"/>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600"/>
              <a:buNone/>
            </a:pPr>
            <a:r>
              <a:rPr lang="en-US" sz="1600">
                <a:latin typeface="Times New Roman"/>
                <a:ea typeface="Times New Roman"/>
                <a:cs typeface="Times New Roman"/>
                <a:sym typeface="Times New Roman"/>
              </a:rPr>
              <a:t>Ang Dorje Sherpa</a:t>
            </a:r>
            <a:endParaRPr/>
          </a:p>
          <a:p>
            <a:pPr indent="0" lvl="0" marL="0" rtl="0" algn="ctr">
              <a:lnSpc>
                <a:spcPct val="90000"/>
              </a:lnSpc>
              <a:spcBef>
                <a:spcPts val="1000"/>
              </a:spcBef>
              <a:spcAft>
                <a:spcPts val="0"/>
              </a:spcAft>
              <a:buClr>
                <a:srgbClr val="171616"/>
              </a:buClr>
              <a:buSzPts val="1600"/>
              <a:buNone/>
            </a:pPr>
            <a:r>
              <a:rPr i="0" lang="en-US" sz="1600">
                <a:solidFill>
                  <a:srgbClr val="171616"/>
                </a:solidFill>
                <a:latin typeface="Times New Roman"/>
                <a:ea typeface="Times New Roman"/>
                <a:cs typeface="Times New Roman"/>
                <a:sym typeface="Times New Roman"/>
              </a:rPr>
              <a:t>Cristian C Noriega M</a:t>
            </a:r>
            <a:endParaRPr/>
          </a:p>
          <a:p>
            <a:pPr indent="0" lvl="0" marL="0" rtl="0" algn="ctr">
              <a:lnSpc>
                <a:spcPct val="90000"/>
              </a:lnSpc>
              <a:spcBef>
                <a:spcPts val="1000"/>
              </a:spcBef>
              <a:spcAft>
                <a:spcPts val="0"/>
              </a:spcAft>
              <a:buClr>
                <a:srgbClr val="171616"/>
              </a:buClr>
              <a:buSzPts val="1600"/>
              <a:buNone/>
            </a:pPr>
            <a:r>
              <a:rPr i="0" lang="en-US" sz="1600">
                <a:solidFill>
                  <a:srgbClr val="171616"/>
                </a:solidFill>
                <a:latin typeface="Times New Roman"/>
                <a:ea typeface="Times New Roman"/>
                <a:cs typeface="Times New Roman"/>
                <a:sym typeface="Times New Roman"/>
              </a:rPr>
              <a:t> </a:t>
            </a:r>
            <a:r>
              <a:rPr lang="en-US" sz="1600">
                <a:solidFill>
                  <a:srgbClr val="171616"/>
                </a:solidFill>
                <a:latin typeface="Times New Roman"/>
                <a:ea typeface="Times New Roman"/>
                <a:cs typeface="Times New Roman"/>
                <a:sym typeface="Times New Roman"/>
              </a:rPr>
              <a:t>Omotoyosi Ezekiel</a:t>
            </a:r>
            <a:endParaRPr i="0" sz="1600">
              <a:solidFill>
                <a:srgbClr val="171616"/>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171616"/>
              </a:buClr>
              <a:buSzPts val="1600"/>
              <a:buNone/>
            </a:pPr>
            <a:r>
              <a:rPr lang="en-US" sz="1600">
                <a:solidFill>
                  <a:srgbClr val="171616"/>
                </a:solidFill>
                <a:latin typeface="Times New Roman"/>
                <a:ea typeface="Times New Roman"/>
                <a:cs typeface="Times New Roman"/>
                <a:sym typeface="Times New Roman"/>
              </a:rPr>
              <a:t>Arshdeep Singh</a:t>
            </a:r>
            <a:endParaRPr/>
          </a:p>
        </p:txBody>
      </p:sp>
      <p:pic>
        <p:nvPicPr>
          <p:cNvPr id="90" name="Google Shape;90;p1"/>
          <p:cNvPicPr preferRelativeResize="0"/>
          <p:nvPr/>
        </p:nvPicPr>
        <p:blipFill rotWithShape="1">
          <a:blip r:embed="rId3">
            <a:alphaModFix/>
          </a:blip>
          <a:srcRect b="0" l="0" r="0" t="0"/>
          <a:stretch/>
        </p:blipFill>
        <p:spPr>
          <a:xfrm>
            <a:off x="1749036" y="394799"/>
            <a:ext cx="8476576" cy="14205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205" name="Google Shape;205;p7"/>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p7"/>
          <p:cNvSpPr/>
          <p:nvPr/>
        </p:nvSpPr>
        <p:spPr>
          <a:xfrm flipH="1" rot="10800000">
            <a:off x="8128857" y="35"/>
            <a:ext cx="4063143" cy="1576412"/>
          </a:xfrm>
          <a:prstGeom prst="rect">
            <a:avLst/>
          </a:prstGeom>
          <a:gradFill>
            <a:gsLst>
              <a:gs pos="0">
                <a:srgbClr val="1F3864">
                  <a:alpha val="67450"/>
                </a:srgbClr>
              </a:gs>
              <a:gs pos="19000">
                <a:srgbClr val="1F3864">
                  <a:alpha val="67450"/>
                </a:srgbClr>
              </a:gs>
              <a:gs pos="100000">
                <a:srgbClr val="4472C4">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7"/>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274"/>
                </a:srgbClr>
              </a:gs>
              <a:gs pos="100000">
                <a:srgbClr val="000000">
                  <a:alpha val="86274"/>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p7"/>
          <p:cNvSpPr/>
          <p:nvPr/>
        </p:nvSpPr>
        <p:spPr>
          <a:xfrm>
            <a:off x="3825434" y="986"/>
            <a:ext cx="4303422" cy="1575461"/>
          </a:xfrm>
          <a:prstGeom prst="rect">
            <a:avLst/>
          </a:prstGeom>
          <a:gradFill>
            <a:gsLst>
              <a:gs pos="0">
                <a:srgbClr val="4472C4">
                  <a:alpha val="16470"/>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p7"/>
          <p:cNvSpPr txBox="1"/>
          <p:nvPr>
            <p:ph type="ctrTitle"/>
          </p:nvPr>
        </p:nvSpPr>
        <p:spPr>
          <a:xfrm>
            <a:off x="699714" y="353160"/>
            <a:ext cx="7091300" cy="8985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Times New Roman"/>
              <a:buNone/>
            </a:pPr>
            <a:r>
              <a:rPr b="1" lang="en-US" sz="4000">
                <a:solidFill>
                  <a:srgbClr val="FFFFFF"/>
                </a:solidFill>
                <a:latin typeface="Times New Roman"/>
                <a:ea typeface="Times New Roman"/>
                <a:cs typeface="Times New Roman"/>
                <a:sym typeface="Times New Roman"/>
              </a:rPr>
              <a:t>Standardization</a:t>
            </a:r>
            <a:endParaRPr sz="4000">
              <a:solidFill>
                <a:srgbClr val="FFFFFF"/>
              </a:solidFill>
            </a:endParaRPr>
          </a:p>
        </p:txBody>
      </p:sp>
      <p:sp>
        <p:nvSpPr>
          <p:cNvPr id="210" name="Google Shape;210;p7"/>
          <p:cNvSpPr txBox="1"/>
          <p:nvPr/>
        </p:nvSpPr>
        <p:spPr>
          <a:xfrm>
            <a:off x="426375" y="5959000"/>
            <a:ext cx="115248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scaled our data using Min Max Scalar to bring it to a consistent scale as some columns were in millions (Armed Forces size) while others were between 0 and 100 (UE Rate). This helps standardization.</a:t>
            </a:r>
            <a:endParaRPr i="0" sz="1800" u="none" cap="none" strike="noStrike">
              <a:solidFill>
                <a:schemeClr val="dk1"/>
              </a:solidFill>
              <a:latin typeface="Calibri"/>
              <a:ea typeface="Calibri"/>
              <a:cs typeface="Calibri"/>
              <a:sym typeface="Calibri"/>
            </a:endParaRPr>
          </a:p>
        </p:txBody>
      </p:sp>
      <p:sp>
        <p:nvSpPr>
          <p:cNvPr id="211" name="Google Shape;211;p7"/>
          <p:cNvSpPr txBox="1"/>
          <p:nvPr>
            <p:ph idx="1" type="subTitle"/>
          </p:nvPr>
        </p:nvSpPr>
        <p:spPr>
          <a:xfrm>
            <a:off x="8571507" y="387224"/>
            <a:ext cx="3291900" cy="830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000">
              <a:solidFill>
                <a:srgbClr val="FFFFFF"/>
              </a:solidFill>
            </a:endParaRPr>
          </a:p>
        </p:txBody>
      </p:sp>
      <p:pic>
        <p:nvPicPr>
          <p:cNvPr id="212" name="Google Shape;212;p7"/>
          <p:cNvPicPr preferRelativeResize="0"/>
          <p:nvPr/>
        </p:nvPicPr>
        <p:blipFill>
          <a:blip r:embed="rId3">
            <a:alphaModFix/>
          </a:blip>
          <a:stretch>
            <a:fillRect/>
          </a:stretch>
        </p:blipFill>
        <p:spPr>
          <a:xfrm>
            <a:off x="0" y="1253133"/>
            <a:ext cx="12192000" cy="43517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ctrTitle"/>
          </p:nvPr>
        </p:nvSpPr>
        <p:spPr>
          <a:xfrm>
            <a:off x="1364973" y="238172"/>
            <a:ext cx="9144000" cy="108194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a:latin typeface="Times New Roman"/>
                <a:ea typeface="Times New Roman"/>
                <a:cs typeface="Times New Roman"/>
                <a:sym typeface="Times New Roman"/>
              </a:rPr>
              <a:t>References </a:t>
            </a:r>
            <a:endParaRPr/>
          </a:p>
        </p:txBody>
      </p:sp>
      <p:sp>
        <p:nvSpPr>
          <p:cNvPr id="218" name="Google Shape;218;p12"/>
          <p:cNvSpPr txBox="1"/>
          <p:nvPr/>
        </p:nvSpPr>
        <p:spPr>
          <a:xfrm>
            <a:off x="736283" y="4304614"/>
            <a:ext cx="8433117" cy="1655762"/>
          </a:xfrm>
          <a:prstGeom prst="rect">
            <a:avLst/>
          </a:prstGeom>
          <a:noFill/>
          <a:ln>
            <a:noFill/>
          </a:ln>
        </p:spPr>
        <p:txBody>
          <a:bodyPr anchorCtr="0" anchor="t" bIns="91425" lIns="91425" spcFirstLastPara="1" rIns="91425" wrap="square" tIns="91425">
            <a:normAutofit/>
          </a:bodyPr>
          <a:lstStyle/>
          <a:p>
            <a:pPr indent="-175260" lvl="0" marL="342900" marR="0" rtl="0" algn="l">
              <a:lnSpc>
                <a:spcPct val="90000"/>
              </a:lnSpc>
              <a:spcBef>
                <a:spcPts val="1200"/>
              </a:spcBef>
              <a:spcAft>
                <a:spcPts val="1200"/>
              </a:spcAft>
              <a:buClr>
                <a:schemeClr val="dk1"/>
              </a:buClr>
              <a:buSzPts val="264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219" name="Google Shape;219;p12"/>
          <p:cNvSpPr txBox="1"/>
          <p:nvPr/>
        </p:nvSpPr>
        <p:spPr>
          <a:xfrm>
            <a:off x="531825" y="1511550"/>
            <a:ext cx="10653600" cy="460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[1] A. Sss, “Global Country Information Dataset 2023,” Kaggle, https://www.kaggle.com/datasets/nelgiriyewithana/countries-of-the-world-2023 (accessed Oct. 1, 2023). </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A. Sss, “Continent list for 2021 Olympics in Tokyo dataset,” Kaggle, https://www.kaggle.com/datasets/arvinthsss/continent-list-for-2021-olympics-in-tokyo-dataset (accessed Oct. 4, 2023). </a:t>
            </a:r>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3</a:t>
            </a:r>
            <a:r>
              <a:rPr b="0" i="0" lang="en-US" sz="1800" u="none" cap="none" strike="noStrike">
                <a:solidFill>
                  <a:schemeClr val="dk1"/>
                </a:solidFill>
                <a:latin typeface="Calibri"/>
                <a:ea typeface="Calibri"/>
                <a:cs typeface="Calibri"/>
                <a:sym typeface="Calibri"/>
              </a:rPr>
              <a:t>] “Folium#,” Folium - Folium 0.1.dev1+g9ab63f7 documentation, https://python-visualization.github.io/folium/latest/ (accessed Oct. 3, 2023).</a:t>
            </a:r>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4</a:t>
            </a:r>
            <a:r>
              <a:rPr b="0" i="0" lang="en-US" sz="1800" u="none" cap="none" strike="noStrike">
                <a:solidFill>
                  <a:schemeClr val="dk1"/>
                </a:solidFill>
                <a:latin typeface="Calibri"/>
                <a:ea typeface="Calibri"/>
                <a:cs typeface="Calibri"/>
                <a:sym typeface="Calibri"/>
              </a:rPr>
              <a:t>] “Scipy.cluster.hierarchy.dendrogram#,” scipy.cluster.hierarchy.dendrogram - SciPy v1.11.3 Manual, https://docs.scipy.org/doc/scipy/reference/generated/scipy.cluster.hierarchy.dendrogram.html (accessed Oct. 3, 2023).</a:t>
            </a:r>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
          <p:cNvSpPr/>
          <p:nvPr/>
        </p:nvSpPr>
        <p:spPr>
          <a:xfrm>
            <a:off x="-2" y="0"/>
            <a:ext cx="1219200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6" name="Google Shape;96;p2"/>
          <p:cNvSpPr/>
          <p:nvPr/>
        </p:nvSpPr>
        <p:spPr>
          <a:xfrm flipH="1">
            <a:off x="-1" y="5282344"/>
            <a:ext cx="12191998" cy="1590742"/>
          </a:xfrm>
          <a:prstGeom prst="rect">
            <a:avLst/>
          </a:prstGeom>
          <a:gradFill>
            <a:gsLst>
              <a:gs pos="0">
                <a:srgbClr val="000000">
                  <a:alpha val="95294"/>
                </a:srgbClr>
              </a:gs>
              <a:gs pos="34000">
                <a:srgbClr val="000000">
                  <a:alpha val="95294"/>
                </a:srgbClr>
              </a:gs>
              <a:gs pos="100000">
                <a:schemeClr val="accent1"/>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 name="Google Shape;97;p2"/>
          <p:cNvSpPr/>
          <p:nvPr/>
        </p:nvSpPr>
        <p:spPr>
          <a:xfrm flipH="1">
            <a:off x="-4" y="5282344"/>
            <a:ext cx="8115300" cy="1590742"/>
          </a:xfrm>
          <a:prstGeom prst="rect">
            <a:avLst/>
          </a:prstGeom>
          <a:gradFill>
            <a:gsLst>
              <a:gs pos="0">
                <a:srgbClr val="2F5496">
                  <a:alpha val="58431"/>
                </a:srgbClr>
              </a:gs>
              <a:gs pos="28000">
                <a:srgbClr val="2F5496">
                  <a:alpha val="58431"/>
                </a:srgbClr>
              </a:gs>
              <a:gs pos="100000">
                <a:srgbClr val="000000">
                  <a:alpha val="69411"/>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 name="Google Shape;98;p2"/>
          <p:cNvSpPr/>
          <p:nvPr/>
        </p:nvSpPr>
        <p:spPr>
          <a:xfrm flipH="1">
            <a:off x="-4" y="5282344"/>
            <a:ext cx="12191998" cy="1590742"/>
          </a:xfrm>
          <a:prstGeom prst="rect">
            <a:avLst/>
          </a:prstGeom>
          <a:gradFill>
            <a:gsLst>
              <a:gs pos="0">
                <a:srgbClr val="000000">
                  <a:alpha val="71372"/>
                </a:srgbClr>
              </a:gs>
              <a:gs pos="100000">
                <a:srgbClr val="4472C4">
                  <a:alpha val="0"/>
                </a:srgbClr>
              </a:gs>
            </a:gsLst>
            <a:lin ang="15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 name="Google Shape;99;p2"/>
          <p:cNvSpPr txBox="1"/>
          <p:nvPr>
            <p:ph type="ctrTitle"/>
          </p:nvPr>
        </p:nvSpPr>
        <p:spPr>
          <a:xfrm>
            <a:off x="699730" y="5490975"/>
            <a:ext cx="9855900"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Times New Roman"/>
              <a:buNone/>
            </a:pPr>
            <a:r>
              <a:rPr b="1" lang="en-US" sz="4000">
                <a:solidFill>
                  <a:srgbClr val="FFFFFF"/>
                </a:solidFill>
                <a:latin typeface="Times New Roman"/>
                <a:ea typeface="Times New Roman"/>
                <a:cs typeface="Times New Roman"/>
                <a:sym typeface="Times New Roman"/>
              </a:rPr>
              <a:t>Data Frame ( World Data &amp; Continent)</a:t>
            </a:r>
            <a:endParaRPr sz="4000">
              <a:solidFill>
                <a:srgbClr val="FFFFFF"/>
              </a:solidFill>
            </a:endParaRPr>
          </a:p>
        </p:txBody>
      </p:sp>
      <p:pic>
        <p:nvPicPr>
          <p:cNvPr id="100" name="Google Shape;100;p2"/>
          <p:cNvPicPr preferRelativeResize="0"/>
          <p:nvPr/>
        </p:nvPicPr>
        <p:blipFill rotWithShape="1">
          <a:blip r:embed="rId3">
            <a:alphaModFix/>
          </a:blip>
          <a:srcRect b="0" l="0" r="0" t="0"/>
          <a:stretch/>
        </p:blipFill>
        <p:spPr>
          <a:xfrm>
            <a:off x="250725" y="383500"/>
            <a:ext cx="8218124" cy="4674924"/>
          </a:xfrm>
          <a:prstGeom prst="rect">
            <a:avLst/>
          </a:prstGeom>
          <a:noFill/>
          <a:ln>
            <a:noFill/>
          </a:ln>
        </p:spPr>
      </p:pic>
      <p:pic>
        <p:nvPicPr>
          <p:cNvPr id="101" name="Google Shape;101;p2"/>
          <p:cNvPicPr preferRelativeResize="0"/>
          <p:nvPr/>
        </p:nvPicPr>
        <p:blipFill>
          <a:blip r:embed="rId4">
            <a:alphaModFix/>
          </a:blip>
          <a:stretch>
            <a:fillRect/>
          </a:stretch>
        </p:blipFill>
        <p:spPr>
          <a:xfrm>
            <a:off x="8468850" y="1098325"/>
            <a:ext cx="3536175" cy="260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p:nvPr/>
        </p:nvSpPr>
        <p:spPr>
          <a:xfrm rot="-5400000">
            <a:off x="569075" y="1722225"/>
            <a:ext cx="3333900" cy="3037200"/>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 name="Google Shape;107;p3"/>
          <p:cNvSpPr txBox="1"/>
          <p:nvPr>
            <p:ph type="ctrTitle"/>
          </p:nvPr>
        </p:nvSpPr>
        <p:spPr>
          <a:xfrm>
            <a:off x="717425" y="1967191"/>
            <a:ext cx="2628900" cy="254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b="1" lang="en-US" sz="3600">
                <a:solidFill>
                  <a:srgbClr val="FFFFFF"/>
                </a:solidFill>
                <a:latin typeface="Arial"/>
                <a:ea typeface="Arial"/>
                <a:cs typeface="Arial"/>
                <a:sym typeface="Arial"/>
              </a:rPr>
              <a:t>Data Summary</a:t>
            </a:r>
            <a:endParaRPr sz="3600">
              <a:solidFill>
                <a:srgbClr val="FFFFFF"/>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8182400" y="848375"/>
            <a:ext cx="3745100" cy="1745600"/>
          </a:xfrm>
          <a:prstGeom prst="rect">
            <a:avLst/>
          </a:prstGeom>
          <a:noFill/>
          <a:ln>
            <a:noFill/>
          </a:ln>
        </p:spPr>
      </p:pic>
      <p:sp>
        <p:nvSpPr>
          <p:cNvPr id="109" name="Google Shape;109;p3"/>
          <p:cNvSpPr txBox="1"/>
          <p:nvPr/>
        </p:nvSpPr>
        <p:spPr>
          <a:xfrm>
            <a:off x="8267500" y="3411225"/>
            <a:ext cx="3660000" cy="315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The dataset has 34 columns displaying various attributes of a country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original dataset has 195 entries, or 195 countries. the number changes as we clean the data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We are interested in predicting Birth Rate for a country and will look to use the other attributes to identify how they relate to Birth Rate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t/>
            </a:r>
            <a:endParaRPr>
              <a:latin typeface="Calibri"/>
              <a:ea typeface="Calibri"/>
              <a:cs typeface="Calibri"/>
              <a:sym typeface="Calibri"/>
            </a:endParaRPr>
          </a:p>
        </p:txBody>
      </p:sp>
      <p:pic>
        <p:nvPicPr>
          <p:cNvPr descr="A screenshot of a computer&#10;&#10;Description automatically generated" id="110" name="Google Shape;110;p3"/>
          <p:cNvPicPr preferRelativeResize="0"/>
          <p:nvPr/>
        </p:nvPicPr>
        <p:blipFill rotWithShape="1">
          <a:blip r:embed="rId4">
            <a:alphaModFix/>
          </a:blip>
          <a:srcRect b="0" l="0" r="0" t="0"/>
          <a:stretch/>
        </p:blipFill>
        <p:spPr>
          <a:xfrm>
            <a:off x="3880137" y="199300"/>
            <a:ext cx="4302262" cy="636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p5"/>
          <p:cNvSpPr/>
          <p:nvPr/>
        </p:nvSpPr>
        <p:spPr>
          <a:xfrm>
            <a:off x="-1" y="0"/>
            <a:ext cx="6096002" cy="6858000"/>
          </a:xfrm>
          <a:custGeom>
            <a:rect b="b" l="l" r="r" t="t"/>
            <a:pathLst>
              <a:path extrusionOk="0" h="6858000" w="6096002">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solidFill>
            <a:schemeClr val="lt1"/>
          </a:solidFill>
          <a:ln cap="flat" cmpd="sng" w="9525">
            <a:solidFill>
              <a:srgbClr val="EFEFEF"/>
            </a:solidFill>
            <a:prstDash val="solid"/>
            <a:round/>
            <a:headEnd len="sm" w="sm" type="none"/>
            <a:tailEnd len="sm" w="sm" type="none"/>
          </a:ln>
          <a:effectLst>
            <a:outerShdw blurRad="88900" rotWithShape="0" algn="l" dist="38100">
              <a:srgbClr val="D8D8D8">
                <a:alpha val="4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7" name="Google Shape;117;p5"/>
          <p:cNvSpPr/>
          <p:nvPr/>
        </p:nvSpPr>
        <p:spPr>
          <a:xfrm>
            <a:off x="0" y="0"/>
            <a:ext cx="6085370" cy="6858000"/>
          </a:xfrm>
          <a:custGeom>
            <a:rect b="b" l="l" r="r" t="t"/>
            <a:pathLst>
              <a:path extrusionOk="0" h="6858000" w="608537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8" name="Google Shape;118;p5"/>
          <p:cNvSpPr txBox="1"/>
          <p:nvPr>
            <p:ph type="ctrTitle"/>
          </p:nvPr>
        </p:nvSpPr>
        <p:spPr>
          <a:xfrm>
            <a:off x="438900" y="957325"/>
            <a:ext cx="5750100" cy="72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None/>
            </a:pPr>
            <a:r>
              <a:rPr b="1" lang="en-US" sz="3000">
                <a:solidFill>
                  <a:schemeClr val="dk1"/>
                </a:solidFill>
                <a:latin typeface="Arial"/>
                <a:ea typeface="Arial"/>
                <a:cs typeface="Arial"/>
                <a:sym typeface="Arial"/>
              </a:rPr>
              <a:t>Data: Cleaning &amp; </a:t>
            </a:r>
            <a:r>
              <a:rPr b="1" lang="en-US" sz="3000">
                <a:latin typeface="Arial"/>
                <a:ea typeface="Arial"/>
                <a:cs typeface="Arial"/>
                <a:sym typeface="Arial"/>
              </a:rPr>
              <a:t>Integration</a:t>
            </a:r>
            <a:endParaRPr sz="3000">
              <a:solidFill>
                <a:schemeClr val="dk1"/>
              </a:solidFill>
              <a:latin typeface="Arial"/>
              <a:ea typeface="Arial"/>
              <a:cs typeface="Arial"/>
              <a:sym typeface="Arial"/>
            </a:endParaRPr>
          </a:p>
        </p:txBody>
      </p:sp>
      <p:sp>
        <p:nvSpPr>
          <p:cNvPr id="119" name="Google Shape;119;p5"/>
          <p:cNvSpPr/>
          <p:nvPr/>
        </p:nvSpPr>
        <p:spPr>
          <a:xfrm rot="5400000">
            <a:off x="703236" y="36338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20" name="Google Shape;120;p5"/>
          <p:cNvSpPr/>
          <p:nvPr/>
        </p:nvSpPr>
        <p:spPr>
          <a:xfrm>
            <a:off x="465492" y="2185062"/>
            <a:ext cx="49377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21" name="Google Shape;121;p5"/>
          <p:cNvPicPr preferRelativeResize="0"/>
          <p:nvPr/>
        </p:nvPicPr>
        <p:blipFill rotWithShape="1">
          <a:blip r:embed="rId3">
            <a:alphaModFix/>
          </a:blip>
          <a:srcRect b="0" l="0" r="0" t="0"/>
          <a:stretch/>
        </p:blipFill>
        <p:spPr>
          <a:xfrm>
            <a:off x="6620256" y="714391"/>
            <a:ext cx="5138928" cy="2349617"/>
          </a:xfrm>
          <a:prstGeom prst="rect">
            <a:avLst/>
          </a:prstGeom>
          <a:noFill/>
          <a:ln>
            <a:noFill/>
          </a:ln>
        </p:spPr>
      </p:pic>
      <p:pic>
        <p:nvPicPr>
          <p:cNvPr id="122" name="Google Shape;122;p5"/>
          <p:cNvPicPr preferRelativeResize="0"/>
          <p:nvPr/>
        </p:nvPicPr>
        <p:blipFill rotWithShape="1">
          <a:blip r:embed="rId4">
            <a:alphaModFix/>
          </a:blip>
          <a:srcRect b="0" l="0" r="0" t="0"/>
          <a:stretch/>
        </p:blipFill>
        <p:spPr>
          <a:xfrm>
            <a:off x="6574544" y="5846554"/>
            <a:ext cx="5138929" cy="513892"/>
          </a:xfrm>
          <a:prstGeom prst="rect">
            <a:avLst/>
          </a:prstGeom>
          <a:noFill/>
          <a:ln>
            <a:noFill/>
          </a:ln>
        </p:spPr>
      </p:pic>
      <p:grpSp>
        <p:nvGrpSpPr>
          <p:cNvPr id="123" name="Google Shape;123;p5"/>
          <p:cNvGrpSpPr/>
          <p:nvPr/>
        </p:nvGrpSpPr>
        <p:grpSpPr>
          <a:xfrm>
            <a:off x="438900" y="3287565"/>
            <a:ext cx="4832775" cy="2610162"/>
            <a:chOff x="-12" y="774988"/>
            <a:chExt cx="4832775" cy="2252470"/>
          </a:xfrm>
        </p:grpSpPr>
        <p:sp>
          <p:nvSpPr>
            <p:cNvPr id="124" name="Google Shape;124;p5"/>
            <p:cNvSpPr/>
            <p:nvPr/>
          </p:nvSpPr>
          <p:spPr>
            <a:xfrm>
              <a:off x="-12" y="774988"/>
              <a:ext cx="1510200" cy="2232300"/>
            </a:xfrm>
            <a:prstGeom prst="rect">
              <a:avLst/>
            </a:prstGeom>
            <a:solidFill>
              <a:srgbClr val="CCD3EA">
                <a:alpha val="89411"/>
              </a:srgbClr>
            </a:solidFill>
            <a:ln cap="flat" cmpd="sng" w="25400">
              <a:solidFill>
                <a:srgbClr val="CCD3EA">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txBox="1"/>
            <p:nvPr/>
          </p:nvSpPr>
          <p:spPr>
            <a:xfrm>
              <a:off x="-12" y="1578458"/>
              <a:ext cx="1510200" cy="1449000"/>
            </a:xfrm>
            <a:prstGeom prst="rect">
              <a:avLst/>
            </a:prstGeom>
            <a:noFill/>
            <a:ln>
              <a:noFill/>
            </a:ln>
          </p:spPr>
          <p:txBody>
            <a:bodyPr anchorCtr="0" anchor="t" bIns="330200" lIns="117725" spcFirstLastPara="1" rIns="117725" wrap="square" tIns="330200">
              <a:noAutofit/>
            </a:bodyPr>
            <a:lstStyle/>
            <a:p>
              <a:pPr indent="0" lvl="0" marL="0" marR="0" rtl="0" algn="l">
                <a:lnSpc>
                  <a:spcPct val="9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Identify duplicate, redundant, and irrelevant values within the dataset. We also rename some columns to make them more </a:t>
              </a:r>
              <a:r>
                <a:rPr lang="en-US" sz="1100"/>
                <a:t>informative.</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437972" y="986434"/>
              <a:ext cx="634200" cy="634200"/>
            </a:xfrm>
            <a:prstGeom prst="ellipse">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txBox="1"/>
            <p:nvPr/>
          </p:nvSpPr>
          <p:spPr>
            <a:xfrm>
              <a:off x="530864" y="1079326"/>
              <a:ext cx="448500" cy="448500"/>
            </a:xfrm>
            <a:prstGeom prst="rect">
              <a:avLst/>
            </a:prstGeom>
            <a:noFill/>
            <a:ln>
              <a:noFill/>
            </a:ln>
          </p:spPr>
          <p:txBody>
            <a:bodyPr anchorCtr="0" anchor="ctr" bIns="12700" lIns="49450" spcFirstLastPara="1" rIns="49450" wrap="square" tIns="12700">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1661288" y="774988"/>
              <a:ext cx="1510200" cy="2232300"/>
            </a:xfrm>
            <a:prstGeom prst="rect">
              <a:avLst/>
            </a:prstGeom>
            <a:solidFill>
              <a:srgbClr val="CCD3EA">
                <a:alpha val="89411"/>
              </a:srgbClr>
            </a:solidFill>
            <a:ln cap="flat" cmpd="sng" w="25400">
              <a:solidFill>
                <a:srgbClr val="CCD3EA">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txBox="1"/>
            <p:nvPr/>
          </p:nvSpPr>
          <p:spPr>
            <a:xfrm>
              <a:off x="1661276" y="1578453"/>
              <a:ext cx="1510200" cy="1268700"/>
            </a:xfrm>
            <a:prstGeom prst="rect">
              <a:avLst/>
            </a:prstGeom>
            <a:noFill/>
            <a:ln>
              <a:noFill/>
            </a:ln>
          </p:spPr>
          <p:txBody>
            <a:bodyPr anchorCtr="0" anchor="t" bIns="330200" lIns="117725" spcFirstLastPara="1" rIns="117725" wrap="square" tIns="330200">
              <a:noAutofit/>
            </a:bodyPr>
            <a:lstStyle/>
            <a:p>
              <a:pPr indent="0" lvl="0" marL="0" marR="0" rtl="0" algn="l">
                <a:lnSpc>
                  <a:spcPct val="90000"/>
                </a:lnSpc>
                <a:spcBef>
                  <a:spcPts val="0"/>
                </a:spcBef>
                <a:spcAft>
                  <a:spcPts val="0"/>
                </a:spcAft>
                <a:buClr>
                  <a:srgbClr val="000000"/>
                </a:buClr>
                <a:buSzPts val="1100"/>
                <a:buFont typeface="Arial"/>
                <a:buNone/>
              </a:pPr>
              <a:r>
                <a:rPr lang="en-US" sz="1100"/>
                <a:t>We f</a:t>
              </a:r>
              <a:r>
                <a:rPr b="0" i="0" lang="en-US" sz="1100" u="none" cap="none" strike="noStrike">
                  <a:solidFill>
                    <a:srgbClr val="000000"/>
                  </a:solidFill>
                  <a:latin typeface="Arial"/>
                  <a:ea typeface="Arial"/>
                  <a:cs typeface="Arial"/>
                  <a:sym typeface="Arial"/>
                </a:rPr>
                <a:t>ill and </a:t>
              </a:r>
              <a:r>
                <a:rPr lang="en-US" sz="1100"/>
                <a:t>missing values, either manually (‘Official Language’) or many at a time (for example: ‘Armed Forces size’)</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2099248" y="986434"/>
              <a:ext cx="634200" cy="634200"/>
            </a:xfrm>
            <a:prstGeom prst="ellipse">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txBox="1"/>
            <p:nvPr/>
          </p:nvSpPr>
          <p:spPr>
            <a:xfrm>
              <a:off x="2192140" y="1079326"/>
              <a:ext cx="448500" cy="448500"/>
            </a:xfrm>
            <a:prstGeom prst="rect">
              <a:avLst/>
            </a:prstGeom>
            <a:noFill/>
            <a:ln>
              <a:noFill/>
            </a:ln>
          </p:spPr>
          <p:txBody>
            <a:bodyPr anchorCtr="0" anchor="ctr" bIns="12700" lIns="49450" spcFirstLastPara="1" rIns="49450" wrap="square" tIns="12700">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3322563" y="774989"/>
              <a:ext cx="1510200" cy="2232300"/>
            </a:xfrm>
            <a:prstGeom prst="rect">
              <a:avLst/>
            </a:prstGeom>
            <a:solidFill>
              <a:srgbClr val="CCD3EA">
                <a:alpha val="89411"/>
              </a:srgbClr>
            </a:solidFill>
            <a:ln cap="flat" cmpd="sng" w="25400">
              <a:solidFill>
                <a:srgbClr val="CCD3EA">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txBox="1"/>
            <p:nvPr/>
          </p:nvSpPr>
          <p:spPr>
            <a:xfrm>
              <a:off x="3322552" y="1578453"/>
              <a:ext cx="1510200" cy="1268700"/>
            </a:xfrm>
            <a:prstGeom prst="rect">
              <a:avLst/>
            </a:prstGeom>
            <a:noFill/>
            <a:ln>
              <a:noFill/>
            </a:ln>
          </p:spPr>
          <p:txBody>
            <a:bodyPr anchorCtr="0" anchor="t" bIns="330200" lIns="117725" spcFirstLastPara="1" rIns="117725" wrap="square" tIns="330200">
              <a:noAutofit/>
            </a:bodyPr>
            <a:lstStyle/>
            <a:p>
              <a:pPr indent="0" lvl="0" marL="0" marR="0" rtl="0" algn="l">
                <a:lnSpc>
                  <a:spcPct val="90000"/>
                </a:lnSpc>
                <a:spcBef>
                  <a:spcPts val="0"/>
                </a:spcBef>
                <a:spcAft>
                  <a:spcPts val="0"/>
                </a:spcAft>
                <a:buClr>
                  <a:srgbClr val="000000"/>
                </a:buClr>
                <a:buSzPts val="1100"/>
                <a:buFont typeface="Arial"/>
                <a:buNone/>
              </a:pPr>
              <a:r>
                <a:rPr lang="en-US" sz="1100"/>
                <a:t>We remove duplicate and irrelevant values, such as Abbreviation, and Calling Code</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3760524" y="986434"/>
              <a:ext cx="634200" cy="634200"/>
            </a:xfrm>
            <a:prstGeom prst="ellipse">
              <a:avLst/>
            </a:prstGeom>
            <a:solidFill>
              <a:srgbClr val="4372C3"/>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txBox="1"/>
            <p:nvPr/>
          </p:nvSpPr>
          <p:spPr>
            <a:xfrm>
              <a:off x="3853416" y="1079326"/>
              <a:ext cx="448500" cy="448500"/>
            </a:xfrm>
            <a:prstGeom prst="rect">
              <a:avLst/>
            </a:prstGeom>
            <a:noFill/>
            <a:ln>
              <a:noFill/>
            </a:ln>
          </p:spPr>
          <p:txBody>
            <a:bodyPr anchorCtr="0" anchor="ctr" bIns="12700" lIns="49450" spcFirstLastPara="1" rIns="49450" wrap="square" tIns="12700">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grpSp>
      <p:pic>
        <p:nvPicPr>
          <p:cNvPr id="136" name="Google Shape;136;p5"/>
          <p:cNvPicPr preferRelativeResize="0"/>
          <p:nvPr/>
        </p:nvPicPr>
        <p:blipFill>
          <a:blip r:embed="rId5">
            <a:alphaModFix/>
          </a:blip>
          <a:stretch>
            <a:fillRect/>
          </a:stretch>
        </p:blipFill>
        <p:spPr>
          <a:xfrm>
            <a:off x="6291225" y="3642025"/>
            <a:ext cx="5750098" cy="135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2" name="Google Shape;142;p4"/>
          <p:cNvSpPr txBox="1"/>
          <p:nvPr>
            <p:ph type="ctrTitle"/>
          </p:nvPr>
        </p:nvSpPr>
        <p:spPr>
          <a:xfrm>
            <a:off x="638881" y="417576"/>
            <a:ext cx="10909640" cy="12493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US" sz="6600">
                <a:latin typeface="Times New Roman"/>
                <a:ea typeface="Times New Roman"/>
                <a:cs typeface="Times New Roman"/>
                <a:sym typeface="Times New Roman"/>
              </a:rPr>
              <a:t>Descriptive Data Summary</a:t>
            </a:r>
            <a:endParaRPr sz="6600"/>
          </a:p>
        </p:txBody>
      </p:sp>
      <p:sp>
        <p:nvSpPr>
          <p:cNvPr id="143" name="Google Shape;143;p4"/>
          <p:cNvSpPr/>
          <p:nvPr/>
        </p:nvSpPr>
        <p:spPr>
          <a:xfrm flipH="1" rot="10800000">
            <a:off x="926523" y="1685116"/>
            <a:ext cx="10149840" cy="27981"/>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44" name="Google Shape;144;p4"/>
          <p:cNvPicPr preferRelativeResize="0"/>
          <p:nvPr/>
        </p:nvPicPr>
        <p:blipFill rotWithShape="1">
          <a:blip r:embed="rId3">
            <a:alphaModFix/>
          </a:blip>
          <a:srcRect b="0" l="0" r="0" t="0"/>
          <a:stretch/>
        </p:blipFill>
        <p:spPr>
          <a:xfrm>
            <a:off x="313100" y="2063025"/>
            <a:ext cx="11561200" cy="3600225"/>
          </a:xfrm>
          <a:prstGeom prst="rect">
            <a:avLst/>
          </a:prstGeom>
          <a:noFill/>
          <a:ln>
            <a:noFill/>
          </a:ln>
        </p:spPr>
      </p:pic>
      <p:sp>
        <p:nvSpPr>
          <p:cNvPr id="145" name="Google Shape;145;p4"/>
          <p:cNvSpPr txBox="1"/>
          <p:nvPr/>
        </p:nvSpPr>
        <p:spPr>
          <a:xfrm>
            <a:off x="651450" y="5851200"/>
            <a:ext cx="10909800" cy="74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We can also obtain a statistical summary of the numeric columns and see that the range of values vary widely between columns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This shows us that standardization will be useful as a part of the preprocessing procedure</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11"/>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11"/>
          <p:cNvSpPr txBox="1"/>
          <p:nvPr>
            <p:ph type="ctrTitle"/>
          </p:nvPr>
        </p:nvSpPr>
        <p:spPr>
          <a:xfrm>
            <a:off x="638881" y="390525"/>
            <a:ext cx="10909640" cy="15103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sz="6600">
                <a:solidFill>
                  <a:srgbClr val="FFFFFF"/>
                </a:solidFill>
                <a:latin typeface="Times New Roman"/>
                <a:ea typeface="Times New Roman"/>
                <a:cs typeface="Times New Roman"/>
                <a:sym typeface="Times New Roman"/>
              </a:rPr>
              <a:t>Dimensional Reduction </a:t>
            </a:r>
            <a:endParaRPr sz="6600">
              <a:solidFill>
                <a:srgbClr val="FFFFFF"/>
              </a:solidFill>
            </a:endParaRPr>
          </a:p>
        </p:txBody>
      </p:sp>
      <p:sp>
        <p:nvSpPr>
          <p:cNvPr id="153" name="Google Shape;153;p11"/>
          <p:cNvSpPr/>
          <p:nvPr/>
        </p:nvSpPr>
        <p:spPr>
          <a:xfrm>
            <a:off x="2200149" y="1769079"/>
            <a:ext cx="7988556" cy="27981"/>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4" name="Google Shape;154;p11"/>
          <p:cNvSpPr txBox="1"/>
          <p:nvPr/>
        </p:nvSpPr>
        <p:spPr>
          <a:xfrm>
            <a:off x="638875" y="2842675"/>
            <a:ext cx="3873900" cy="36126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90000"/>
              </a:lnSpc>
              <a:spcBef>
                <a:spcPts val="756"/>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remove columns that will not be useful for our evaluation</a:t>
            </a:r>
            <a:endParaRPr sz="1800">
              <a:solidFill>
                <a:schemeClr val="dk1"/>
              </a:solidFill>
              <a:latin typeface="Times New Roman"/>
              <a:ea typeface="Times New Roman"/>
              <a:cs typeface="Times New Roman"/>
              <a:sym typeface="Times New Roman"/>
            </a:endParaRPr>
          </a:p>
          <a:p>
            <a:pPr indent="-342900" lvl="0" marL="457200" marR="0" rtl="0" algn="l">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Also removing rows that have very little data as this will not help in modelling. Data might be because of conflict in the country, lack of a governmental procedure, or a strict censorship</a:t>
            </a:r>
            <a:endParaRPr sz="1800">
              <a:solidFill>
                <a:schemeClr val="dk1"/>
              </a:solidFill>
              <a:latin typeface="Times New Roman"/>
              <a:ea typeface="Times New Roman"/>
              <a:cs typeface="Times New Roman"/>
              <a:sym typeface="Times New Roman"/>
            </a:endParaRPr>
          </a:p>
          <a:p>
            <a:pPr indent="-336550" lvl="0" marL="457200" marR="0" rtl="0" algn="l">
              <a:lnSpc>
                <a:spcPct val="9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Taking this step will lead to a more complete dataset, that is consistent in its data across rows and columns </a:t>
            </a:r>
            <a:endParaRPr sz="1700">
              <a:solidFill>
                <a:schemeClr val="dk1"/>
              </a:solidFill>
              <a:latin typeface="Times New Roman"/>
              <a:ea typeface="Times New Roman"/>
              <a:cs typeface="Times New Roman"/>
              <a:sym typeface="Times New Roman"/>
            </a:endParaRPr>
          </a:p>
        </p:txBody>
      </p:sp>
      <p:pic>
        <p:nvPicPr>
          <p:cNvPr id="155" name="Google Shape;155;p11"/>
          <p:cNvPicPr preferRelativeResize="0"/>
          <p:nvPr/>
        </p:nvPicPr>
        <p:blipFill>
          <a:blip r:embed="rId3">
            <a:alphaModFix/>
          </a:blip>
          <a:stretch>
            <a:fillRect/>
          </a:stretch>
        </p:blipFill>
        <p:spPr>
          <a:xfrm>
            <a:off x="4761500" y="3225624"/>
            <a:ext cx="7156348" cy="26349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g28854c3fd41_0_5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61" name="Google Shape;161;g28854c3fd41_0_50"/>
          <p:cNvSpPr/>
          <p:nvPr/>
        </p:nvSpPr>
        <p:spPr>
          <a:xfrm flipH="1">
            <a:off x="0" y="492"/>
            <a:ext cx="12192000" cy="1575900"/>
          </a:xfrm>
          <a:prstGeom prst="rect">
            <a:avLst/>
          </a:prstGeom>
          <a:gradFill>
            <a:gsLst>
              <a:gs pos="0">
                <a:srgbClr val="1F3864"/>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2" name="Google Shape;162;g28854c3fd41_0_50"/>
          <p:cNvSpPr/>
          <p:nvPr/>
        </p:nvSpPr>
        <p:spPr>
          <a:xfrm flipH="1" rot="10800000">
            <a:off x="8128857" y="-53"/>
            <a:ext cx="4063200" cy="1576500"/>
          </a:xfrm>
          <a:prstGeom prst="rect">
            <a:avLst/>
          </a:prstGeom>
          <a:gradFill>
            <a:gsLst>
              <a:gs pos="0">
                <a:srgbClr val="1F3864">
                  <a:alpha val="67450"/>
                </a:srgbClr>
              </a:gs>
              <a:gs pos="19000">
                <a:srgbClr val="1F3864">
                  <a:alpha val="67450"/>
                </a:srgbClr>
              </a:gs>
              <a:gs pos="100000">
                <a:srgbClr val="4472C4">
                  <a:alpha val="78431"/>
                </a:srgbClr>
              </a:gs>
            </a:gsLst>
            <a:lin ang="1920016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3" name="Google Shape;163;g28854c3fd41_0_50"/>
          <p:cNvSpPr/>
          <p:nvPr/>
        </p:nvSpPr>
        <p:spPr>
          <a:xfrm rot="5400000">
            <a:off x="5307752" y="-5307749"/>
            <a:ext cx="1576500" cy="12192000"/>
          </a:xfrm>
          <a:prstGeom prst="rect">
            <a:avLst/>
          </a:prstGeom>
          <a:gradFill>
            <a:gsLst>
              <a:gs pos="0">
                <a:srgbClr val="000000">
                  <a:alpha val="0"/>
                </a:srgbClr>
              </a:gs>
              <a:gs pos="16000">
                <a:srgbClr val="000000">
                  <a:alpha val="0"/>
                </a:srgbClr>
              </a:gs>
              <a:gs pos="99000">
                <a:srgbClr val="000000">
                  <a:alpha val="86274"/>
                </a:srgbClr>
              </a:gs>
              <a:gs pos="100000">
                <a:srgbClr val="000000">
                  <a:alpha val="86274"/>
                </a:srgbClr>
              </a:gs>
            </a:gsLst>
            <a:lin ang="113999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 name="Google Shape;164;g28854c3fd41_0_50"/>
          <p:cNvSpPr/>
          <p:nvPr/>
        </p:nvSpPr>
        <p:spPr>
          <a:xfrm>
            <a:off x="3825434" y="986"/>
            <a:ext cx="4303500" cy="1575600"/>
          </a:xfrm>
          <a:prstGeom prst="rect">
            <a:avLst/>
          </a:prstGeom>
          <a:gradFill>
            <a:gsLst>
              <a:gs pos="0">
                <a:srgbClr val="4472C4">
                  <a:alpha val="16470"/>
                </a:srgbClr>
              </a:gs>
              <a:gs pos="74000">
                <a:srgbClr val="1F3864">
                  <a:alpha val="0"/>
                </a:srgbClr>
              </a:gs>
              <a:gs pos="100000">
                <a:srgbClr val="1F3864">
                  <a:alpha val="0"/>
                </a:srgbClr>
              </a:gs>
            </a:gsLst>
            <a:lin ang="1440003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5" name="Google Shape;165;g28854c3fd41_0_50"/>
          <p:cNvSpPr txBox="1"/>
          <p:nvPr>
            <p:ph type="ctrTitle"/>
          </p:nvPr>
        </p:nvSpPr>
        <p:spPr>
          <a:xfrm>
            <a:off x="699714" y="353160"/>
            <a:ext cx="7091400" cy="89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Times New Roman"/>
              <a:buNone/>
            </a:pPr>
            <a:r>
              <a:rPr b="1" lang="en-US" sz="4000">
                <a:solidFill>
                  <a:srgbClr val="FFFFFF"/>
                </a:solidFill>
                <a:latin typeface="Times New Roman"/>
                <a:ea typeface="Times New Roman"/>
                <a:cs typeface="Times New Roman"/>
                <a:sym typeface="Times New Roman"/>
              </a:rPr>
              <a:t>Data Visualization</a:t>
            </a:r>
            <a:endParaRPr sz="4000">
              <a:solidFill>
                <a:srgbClr val="FFFFFF"/>
              </a:solidFill>
            </a:endParaRPr>
          </a:p>
        </p:txBody>
      </p:sp>
      <p:sp>
        <p:nvSpPr>
          <p:cNvPr id="166" name="Google Shape;166;g28854c3fd41_0_50"/>
          <p:cNvSpPr txBox="1"/>
          <p:nvPr>
            <p:ph idx="1" type="subTitle"/>
          </p:nvPr>
        </p:nvSpPr>
        <p:spPr>
          <a:xfrm>
            <a:off x="8571507" y="387224"/>
            <a:ext cx="3291900" cy="830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000">
                <a:solidFill>
                  <a:srgbClr val="FFFFFF"/>
                </a:solidFill>
              </a:rPr>
              <a:t>Map: Birth Rate &amp; Continent</a:t>
            </a:r>
            <a:endParaRPr sz="2000">
              <a:solidFill>
                <a:srgbClr val="FFFFFF"/>
              </a:solidFill>
            </a:endParaRPr>
          </a:p>
        </p:txBody>
      </p:sp>
      <p:sp>
        <p:nvSpPr>
          <p:cNvPr id="167" name="Google Shape;167;g28854c3fd41_0_50"/>
          <p:cNvSpPr txBox="1"/>
          <p:nvPr/>
        </p:nvSpPr>
        <p:spPr>
          <a:xfrm>
            <a:off x="406225" y="5883875"/>
            <a:ext cx="111543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The histogram of Birth Rate is skewed to the right, with no outstanding outliers. Most observations are between 6-25. The swarm plot shows Africa is showing the highest birth rate, while Europe is the opposite. </a:t>
            </a:r>
            <a:endParaRPr i="0" sz="1800" u="none" cap="none" strike="noStrike">
              <a:solidFill>
                <a:schemeClr val="dk1"/>
              </a:solidFill>
              <a:latin typeface="Calibri"/>
              <a:ea typeface="Calibri"/>
              <a:cs typeface="Calibri"/>
              <a:sym typeface="Calibri"/>
            </a:endParaRPr>
          </a:p>
        </p:txBody>
      </p:sp>
      <p:pic>
        <p:nvPicPr>
          <p:cNvPr id="168" name="Google Shape;168;g28854c3fd41_0_50"/>
          <p:cNvPicPr preferRelativeResize="0"/>
          <p:nvPr/>
        </p:nvPicPr>
        <p:blipFill>
          <a:blip r:embed="rId3">
            <a:alphaModFix/>
          </a:blip>
          <a:stretch>
            <a:fillRect/>
          </a:stretch>
        </p:blipFill>
        <p:spPr>
          <a:xfrm>
            <a:off x="406213" y="1769075"/>
            <a:ext cx="5362575" cy="4114800"/>
          </a:xfrm>
          <a:prstGeom prst="rect">
            <a:avLst/>
          </a:prstGeom>
          <a:noFill/>
          <a:ln>
            <a:noFill/>
          </a:ln>
        </p:spPr>
      </p:pic>
      <p:pic>
        <p:nvPicPr>
          <p:cNvPr id="169" name="Google Shape;169;g28854c3fd41_0_50"/>
          <p:cNvPicPr preferRelativeResize="0"/>
          <p:nvPr/>
        </p:nvPicPr>
        <p:blipFill rotWithShape="1">
          <a:blip r:embed="rId4">
            <a:alphaModFix/>
          </a:blip>
          <a:srcRect b="0" l="0" r="0" t="0"/>
          <a:stretch/>
        </p:blipFill>
        <p:spPr>
          <a:xfrm>
            <a:off x="6685850" y="1874200"/>
            <a:ext cx="4874424" cy="3574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g28826979bd4_3_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75" name="Google Shape;175;g28826979bd4_3_24"/>
          <p:cNvSpPr/>
          <p:nvPr/>
        </p:nvSpPr>
        <p:spPr>
          <a:xfrm flipH="1">
            <a:off x="0" y="492"/>
            <a:ext cx="12192000" cy="1575900"/>
          </a:xfrm>
          <a:prstGeom prst="rect">
            <a:avLst/>
          </a:prstGeom>
          <a:gradFill>
            <a:gsLst>
              <a:gs pos="0">
                <a:srgbClr val="1F3864"/>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 name="Google Shape;176;g28826979bd4_3_24"/>
          <p:cNvSpPr/>
          <p:nvPr/>
        </p:nvSpPr>
        <p:spPr>
          <a:xfrm flipH="1" rot="10800000">
            <a:off x="8128857" y="-53"/>
            <a:ext cx="4063200" cy="1576500"/>
          </a:xfrm>
          <a:prstGeom prst="rect">
            <a:avLst/>
          </a:prstGeom>
          <a:gradFill>
            <a:gsLst>
              <a:gs pos="0">
                <a:srgbClr val="1F3864">
                  <a:alpha val="67450"/>
                </a:srgbClr>
              </a:gs>
              <a:gs pos="19000">
                <a:srgbClr val="1F3864">
                  <a:alpha val="67450"/>
                </a:srgbClr>
              </a:gs>
              <a:gs pos="100000">
                <a:srgbClr val="4472C4">
                  <a:alpha val="78431"/>
                </a:srgbClr>
              </a:gs>
            </a:gsLst>
            <a:lin ang="1920016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g28826979bd4_3_24"/>
          <p:cNvSpPr/>
          <p:nvPr/>
        </p:nvSpPr>
        <p:spPr>
          <a:xfrm rot="5400000">
            <a:off x="5307752" y="-5307749"/>
            <a:ext cx="1576500" cy="12192000"/>
          </a:xfrm>
          <a:prstGeom prst="rect">
            <a:avLst/>
          </a:prstGeom>
          <a:gradFill>
            <a:gsLst>
              <a:gs pos="0">
                <a:srgbClr val="000000">
                  <a:alpha val="0"/>
                </a:srgbClr>
              </a:gs>
              <a:gs pos="16000">
                <a:srgbClr val="000000">
                  <a:alpha val="0"/>
                </a:srgbClr>
              </a:gs>
              <a:gs pos="99000">
                <a:srgbClr val="000000">
                  <a:alpha val="86274"/>
                </a:srgbClr>
              </a:gs>
              <a:gs pos="100000">
                <a:srgbClr val="000000">
                  <a:alpha val="86274"/>
                </a:srgbClr>
              </a:gs>
            </a:gsLst>
            <a:lin ang="113999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g28826979bd4_3_24"/>
          <p:cNvSpPr/>
          <p:nvPr/>
        </p:nvSpPr>
        <p:spPr>
          <a:xfrm>
            <a:off x="3825434" y="986"/>
            <a:ext cx="4303500" cy="1575600"/>
          </a:xfrm>
          <a:prstGeom prst="rect">
            <a:avLst/>
          </a:prstGeom>
          <a:gradFill>
            <a:gsLst>
              <a:gs pos="0">
                <a:srgbClr val="4472C4">
                  <a:alpha val="16470"/>
                </a:srgbClr>
              </a:gs>
              <a:gs pos="74000">
                <a:srgbClr val="1F3864">
                  <a:alpha val="0"/>
                </a:srgbClr>
              </a:gs>
              <a:gs pos="100000">
                <a:srgbClr val="1F3864">
                  <a:alpha val="0"/>
                </a:srgbClr>
              </a:gs>
            </a:gsLst>
            <a:lin ang="1440003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g28826979bd4_3_24"/>
          <p:cNvSpPr txBox="1"/>
          <p:nvPr>
            <p:ph type="ctrTitle"/>
          </p:nvPr>
        </p:nvSpPr>
        <p:spPr>
          <a:xfrm>
            <a:off x="699714" y="353160"/>
            <a:ext cx="7091400" cy="898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Times New Roman"/>
              <a:buNone/>
            </a:pPr>
            <a:r>
              <a:rPr b="1" lang="en-US" sz="4000">
                <a:solidFill>
                  <a:srgbClr val="FFFFFF"/>
                </a:solidFill>
                <a:latin typeface="Times New Roman"/>
                <a:ea typeface="Times New Roman"/>
                <a:cs typeface="Times New Roman"/>
                <a:sym typeface="Times New Roman"/>
              </a:rPr>
              <a:t>Data Visualization</a:t>
            </a:r>
            <a:endParaRPr sz="4000">
              <a:solidFill>
                <a:srgbClr val="FFFFFF"/>
              </a:solidFill>
            </a:endParaRPr>
          </a:p>
        </p:txBody>
      </p:sp>
      <p:sp>
        <p:nvSpPr>
          <p:cNvPr id="180" name="Google Shape;180;g28826979bd4_3_24"/>
          <p:cNvSpPr txBox="1"/>
          <p:nvPr>
            <p:ph idx="1" type="subTitle"/>
          </p:nvPr>
        </p:nvSpPr>
        <p:spPr>
          <a:xfrm>
            <a:off x="8571507" y="387224"/>
            <a:ext cx="3291900" cy="830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000">
                <a:solidFill>
                  <a:srgbClr val="FFFFFF"/>
                </a:solidFill>
              </a:rPr>
              <a:t>Map: Languages</a:t>
            </a:r>
            <a:endParaRPr sz="2000">
              <a:solidFill>
                <a:srgbClr val="FFFFFF"/>
              </a:solidFill>
            </a:endParaRPr>
          </a:p>
        </p:txBody>
      </p:sp>
      <p:sp>
        <p:nvSpPr>
          <p:cNvPr id="181" name="Google Shape;181;g28826979bd4_3_24"/>
          <p:cNvSpPr txBox="1"/>
          <p:nvPr/>
        </p:nvSpPr>
        <p:spPr>
          <a:xfrm>
            <a:off x="406225" y="5883875"/>
            <a:ext cx="111543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10 most popular languages, English is the most spoken language in the world. The majority of English speakers are in North America, followed by Africa. In Africa, the country with the biggest population that speaks English is Nigeria.</a:t>
            </a:r>
            <a:endParaRPr i="0" sz="1800" u="none" cap="none" strike="noStrike">
              <a:solidFill>
                <a:schemeClr val="dk1"/>
              </a:solidFill>
              <a:latin typeface="Calibri"/>
              <a:ea typeface="Calibri"/>
              <a:cs typeface="Calibri"/>
              <a:sym typeface="Calibri"/>
            </a:endParaRPr>
          </a:p>
        </p:txBody>
      </p:sp>
      <p:pic>
        <p:nvPicPr>
          <p:cNvPr id="182" name="Google Shape;182;g28826979bd4_3_24"/>
          <p:cNvPicPr preferRelativeResize="0"/>
          <p:nvPr/>
        </p:nvPicPr>
        <p:blipFill>
          <a:blip r:embed="rId3">
            <a:alphaModFix/>
          </a:blip>
          <a:stretch>
            <a:fillRect/>
          </a:stretch>
        </p:blipFill>
        <p:spPr>
          <a:xfrm>
            <a:off x="406225" y="1706575"/>
            <a:ext cx="5895076" cy="4242850"/>
          </a:xfrm>
          <a:prstGeom prst="rect">
            <a:avLst/>
          </a:prstGeom>
          <a:noFill/>
          <a:ln>
            <a:noFill/>
          </a:ln>
        </p:spPr>
      </p:pic>
      <p:pic>
        <p:nvPicPr>
          <p:cNvPr id="183" name="Google Shape;183;g28826979bd4_3_24"/>
          <p:cNvPicPr preferRelativeResize="0"/>
          <p:nvPr/>
        </p:nvPicPr>
        <p:blipFill>
          <a:blip r:embed="rId4">
            <a:alphaModFix/>
          </a:blip>
          <a:stretch>
            <a:fillRect/>
          </a:stretch>
        </p:blipFill>
        <p:spPr>
          <a:xfrm>
            <a:off x="5824648" y="1638875"/>
            <a:ext cx="6180500" cy="4182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89" name="Google Shape;189;p6"/>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0" name="Google Shape;190;p6"/>
          <p:cNvSpPr/>
          <p:nvPr/>
        </p:nvSpPr>
        <p:spPr>
          <a:xfrm flipH="1" rot="10800000">
            <a:off x="8128857" y="35"/>
            <a:ext cx="4063143" cy="1576412"/>
          </a:xfrm>
          <a:prstGeom prst="rect">
            <a:avLst/>
          </a:prstGeom>
          <a:gradFill>
            <a:gsLst>
              <a:gs pos="0">
                <a:srgbClr val="1F3864">
                  <a:alpha val="67450"/>
                </a:srgbClr>
              </a:gs>
              <a:gs pos="19000">
                <a:srgbClr val="1F3864">
                  <a:alpha val="67450"/>
                </a:srgbClr>
              </a:gs>
              <a:gs pos="100000">
                <a:srgbClr val="4472C4">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 name="Google Shape;191;p6"/>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274"/>
                </a:srgbClr>
              </a:gs>
              <a:gs pos="100000">
                <a:srgbClr val="000000">
                  <a:alpha val="86274"/>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2" name="Google Shape;192;p6"/>
          <p:cNvSpPr/>
          <p:nvPr/>
        </p:nvSpPr>
        <p:spPr>
          <a:xfrm>
            <a:off x="3825434" y="986"/>
            <a:ext cx="4303422" cy="1575461"/>
          </a:xfrm>
          <a:prstGeom prst="rect">
            <a:avLst/>
          </a:prstGeom>
          <a:gradFill>
            <a:gsLst>
              <a:gs pos="0">
                <a:srgbClr val="4472C4">
                  <a:alpha val="16470"/>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3" name="Google Shape;193;p6"/>
          <p:cNvSpPr txBox="1"/>
          <p:nvPr>
            <p:ph type="ctrTitle"/>
          </p:nvPr>
        </p:nvSpPr>
        <p:spPr>
          <a:xfrm>
            <a:off x="699714" y="353160"/>
            <a:ext cx="7091300" cy="8985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0000"/>
              <a:buFont typeface="Times New Roman"/>
              <a:buNone/>
            </a:pPr>
            <a:r>
              <a:rPr b="1" lang="en-US" sz="4000">
                <a:solidFill>
                  <a:srgbClr val="FFFFFF"/>
                </a:solidFill>
                <a:latin typeface="Times New Roman"/>
                <a:ea typeface="Times New Roman"/>
                <a:cs typeface="Times New Roman"/>
                <a:sym typeface="Times New Roman"/>
              </a:rPr>
              <a:t>Data Visualization &amp; Transformation</a:t>
            </a:r>
            <a:endParaRPr sz="4000">
              <a:solidFill>
                <a:srgbClr val="FFFFFF"/>
              </a:solidFill>
            </a:endParaRPr>
          </a:p>
        </p:txBody>
      </p:sp>
      <p:sp>
        <p:nvSpPr>
          <p:cNvPr id="194" name="Google Shape;194;p6"/>
          <p:cNvSpPr txBox="1"/>
          <p:nvPr>
            <p:ph idx="1" type="subTitle"/>
          </p:nvPr>
        </p:nvSpPr>
        <p:spPr>
          <a:xfrm>
            <a:off x="8571507" y="387224"/>
            <a:ext cx="3291839" cy="8304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000">
                <a:solidFill>
                  <a:srgbClr val="FFFFFF"/>
                </a:solidFill>
              </a:rPr>
              <a:t>Scatter Plot: Unemployment &amp; Birth Rate</a:t>
            </a:r>
            <a:endParaRPr sz="2000">
              <a:solidFill>
                <a:srgbClr val="FFFFFF"/>
              </a:solidFill>
            </a:endParaRPr>
          </a:p>
        </p:txBody>
      </p:sp>
      <p:pic>
        <p:nvPicPr>
          <p:cNvPr id="195" name="Google Shape;195;p6"/>
          <p:cNvPicPr preferRelativeResize="0"/>
          <p:nvPr/>
        </p:nvPicPr>
        <p:blipFill rotWithShape="1">
          <a:blip r:embed="rId3">
            <a:alphaModFix/>
          </a:blip>
          <a:srcRect b="0" l="0" r="0" t="0"/>
          <a:stretch/>
        </p:blipFill>
        <p:spPr>
          <a:xfrm>
            <a:off x="715748" y="2211190"/>
            <a:ext cx="5131089" cy="3938109"/>
          </a:xfrm>
          <a:prstGeom prst="rect">
            <a:avLst/>
          </a:prstGeom>
          <a:noFill/>
          <a:ln>
            <a:noFill/>
          </a:ln>
        </p:spPr>
      </p:pic>
      <p:sp>
        <p:nvSpPr>
          <p:cNvPr id="196" name="Google Shape;196;p6"/>
          <p:cNvSpPr txBox="1"/>
          <p:nvPr/>
        </p:nvSpPr>
        <p:spPr>
          <a:xfrm>
            <a:off x="7270900" y="4272800"/>
            <a:ext cx="44907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M</a:t>
            </a:r>
            <a:r>
              <a:rPr i="0" lang="en-US" sz="1800" u="none" cap="none" strike="noStrike">
                <a:solidFill>
                  <a:schemeClr val="dk1"/>
                </a:solidFill>
                <a:latin typeface="Calibri"/>
                <a:ea typeface="Calibri"/>
                <a:cs typeface="Calibri"/>
                <a:sym typeface="Calibri"/>
              </a:rPr>
              <a:t>ortality rates, </a:t>
            </a:r>
            <a:r>
              <a:rPr lang="en-US" sz="1800">
                <a:solidFill>
                  <a:schemeClr val="dk1"/>
                </a:solidFill>
                <a:latin typeface="Calibri"/>
                <a:ea typeface="Calibri"/>
                <a:cs typeface="Calibri"/>
                <a:sym typeface="Calibri"/>
              </a:rPr>
              <a:t>number of physicians, and life expectancy show signs of correlation with a country’s birth rate. We also created dummies for the Continent attribute to be used later in analysis. This will turn a categorical attribute into a Boolean that can help in regression.</a:t>
            </a:r>
            <a:endParaRPr i="0" sz="1800" u="none" cap="none" strike="noStrike">
              <a:solidFill>
                <a:schemeClr val="dk1"/>
              </a:solidFill>
              <a:latin typeface="Calibri"/>
              <a:ea typeface="Calibri"/>
              <a:cs typeface="Calibri"/>
              <a:sym typeface="Calibri"/>
            </a:endParaRPr>
          </a:p>
        </p:txBody>
      </p:sp>
      <p:sp>
        <p:nvSpPr>
          <p:cNvPr id="197" name="Google Shape;197;p6"/>
          <p:cNvSpPr txBox="1"/>
          <p:nvPr/>
        </p:nvSpPr>
        <p:spPr>
          <a:xfrm>
            <a:off x="2439975" y="3612600"/>
            <a:ext cx="68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8" name="Google Shape;198;p6"/>
          <p:cNvPicPr preferRelativeResize="0"/>
          <p:nvPr/>
        </p:nvPicPr>
        <p:blipFill>
          <a:blip r:embed="rId4">
            <a:alphaModFix/>
          </a:blip>
          <a:stretch>
            <a:fillRect/>
          </a:stretch>
        </p:blipFill>
        <p:spPr>
          <a:xfrm>
            <a:off x="0" y="1608800"/>
            <a:ext cx="6935423" cy="5249201"/>
          </a:xfrm>
          <a:prstGeom prst="rect">
            <a:avLst/>
          </a:prstGeom>
          <a:noFill/>
          <a:ln>
            <a:noFill/>
          </a:ln>
        </p:spPr>
      </p:pic>
      <p:pic>
        <p:nvPicPr>
          <p:cNvPr id="199" name="Google Shape;199;p6"/>
          <p:cNvPicPr preferRelativeResize="0"/>
          <p:nvPr/>
        </p:nvPicPr>
        <p:blipFill>
          <a:blip r:embed="rId5">
            <a:alphaModFix/>
          </a:blip>
          <a:stretch>
            <a:fillRect/>
          </a:stretch>
        </p:blipFill>
        <p:spPr>
          <a:xfrm>
            <a:off x="7106725" y="1955500"/>
            <a:ext cx="4915475" cy="200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2023-10-05T01:47:30Z</dcterms:created>
  <dc:creator>Ang Dorje Sherpa</dc:creator>
</cp:coreProperties>
</file>