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3" r:id="rId6"/>
    <p:sldId id="285" r:id="rId7"/>
    <p:sldId id="274" r:id="rId8"/>
    <p:sldId id="275" r:id="rId9"/>
    <p:sldId id="276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b2QFAGxsHYI0P67lfV9IzPK2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F98D2-0386-4072-A852-099F08F67383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D5512-C2DE-4182-803F-77E4A1DEC9E4}">
      <dgm:prSet/>
      <dgm:spPr/>
      <dgm:t>
        <a:bodyPr/>
        <a:lstStyle/>
        <a:p>
          <a:r>
            <a:rPr lang="en-US" dirty="0"/>
            <a:t>Analyze the numerical attributes Birth Rate, Fertility Rate, Infant Mortality, Life Expectancy, Maternal Mortality Ratio, Physician per thousand, Density, Population, Labor Participation, Unemployment Rate, Urban Population</a:t>
          </a:r>
        </a:p>
      </dgm:t>
    </dgm:pt>
    <dgm:pt modelId="{49AC3B1F-3B39-4BBE-A102-02259414382F}" type="parTrans" cxnId="{98294ACE-9EF1-40F2-BC5A-5BB9AF034AB7}">
      <dgm:prSet/>
      <dgm:spPr/>
      <dgm:t>
        <a:bodyPr/>
        <a:lstStyle/>
        <a:p>
          <a:endParaRPr lang="en-US"/>
        </a:p>
      </dgm:t>
    </dgm:pt>
    <dgm:pt modelId="{8C5F6E9B-2006-4CFC-93AD-964AE7CF211C}" type="sibTrans" cxnId="{98294ACE-9EF1-40F2-BC5A-5BB9AF034AB7}">
      <dgm:prSet/>
      <dgm:spPr/>
      <dgm:t>
        <a:bodyPr/>
        <a:lstStyle/>
        <a:p>
          <a:endParaRPr lang="en-US"/>
        </a:p>
      </dgm:t>
    </dgm:pt>
    <dgm:pt modelId="{6AAD2161-327A-4A29-A646-EBBD5D1B323F}">
      <dgm:prSet/>
      <dgm:spPr/>
      <dgm:t>
        <a:bodyPr/>
        <a:lstStyle/>
        <a:p>
          <a:r>
            <a:rPr lang="en-US" dirty="0"/>
            <a:t>Goals of </a:t>
          </a:r>
          <a:r>
            <a:rPr lang="en-US" dirty="0" err="1"/>
            <a:t>clasification</a:t>
          </a:r>
          <a:endParaRPr lang="en-US" dirty="0"/>
        </a:p>
      </dgm:t>
    </dgm:pt>
    <dgm:pt modelId="{4ACC6CDF-CBEB-4956-95B8-84CB7EAD736D}" type="parTrans" cxnId="{5ACE3B7E-5AE4-4BD9-A7CE-3F0310D2D6D0}">
      <dgm:prSet/>
      <dgm:spPr/>
      <dgm:t>
        <a:bodyPr/>
        <a:lstStyle/>
        <a:p>
          <a:endParaRPr lang="en-US"/>
        </a:p>
      </dgm:t>
    </dgm:pt>
    <dgm:pt modelId="{AF8160FD-D463-4F80-8074-291F95C1E076}" type="sibTrans" cxnId="{5ACE3B7E-5AE4-4BD9-A7CE-3F0310D2D6D0}">
      <dgm:prSet/>
      <dgm:spPr/>
      <dgm:t>
        <a:bodyPr/>
        <a:lstStyle/>
        <a:p>
          <a:endParaRPr lang="en-US"/>
        </a:p>
      </dgm:t>
    </dgm:pt>
    <dgm:pt modelId="{642DEDF1-AB93-455F-965C-A7A2A837FD6D}" type="pres">
      <dgm:prSet presAssocID="{6B4F98D2-0386-4072-A852-099F08F67383}" presName="outerComposite" presStyleCnt="0">
        <dgm:presLayoutVars>
          <dgm:chMax val="5"/>
          <dgm:dir/>
          <dgm:resizeHandles val="exact"/>
        </dgm:presLayoutVars>
      </dgm:prSet>
      <dgm:spPr/>
    </dgm:pt>
    <dgm:pt modelId="{42485D19-25D9-48AD-B7E8-E2B1B985D9DD}" type="pres">
      <dgm:prSet presAssocID="{6B4F98D2-0386-4072-A852-099F08F67383}" presName="dummyMaxCanvas" presStyleCnt="0">
        <dgm:presLayoutVars/>
      </dgm:prSet>
      <dgm:spPr/>
    </dgm:pt>
    <dgm:pt modelId="{5FB6C47E-778A-4054-AFAF-CED88CFAC759}" type="pres">
      <dgm:prSet presAssocID="{6B4F98D2-0386-4072-A852-099F08F67383}" presName="TwoNodes_1" presStyleLbl="node1" presStyleIdx="0" presStyleCnt="2">
        <dgm:presLayoutVars>
          <dgm:bulletEnabled val="1"/>
        </dgm:presLayoutVars>
      </dgm:prSet>
      <dgm:spPr/>
    </dgm:pt>
    <dgm:pt modelId="{E8E94B1D-21A6-4DF6-8528-5030BF156F2A}" type="pres">
      <dgm:prSet presAssocID="{6B4F98D2-0386-4072-A852-099F08F67383}" presName="TwoNodes_2" presStyleLbl="node1" presStyleIdx="1" presStyleCnt="2">
        <dgm:presLayoutVars>
          <dgm:bulletEnabled val="1"/>
        </dgm:presLayoutVars>
      </dgm:prSet>
      <dgm:spPr/>
    </dgm:pt>
    <dgm:pt modelId="{F0D4FB36-86B8-42A6-81AD-930AF27046DE}" type="pres">
      <dgm:prSet presAssocID="{6B4F98D2-0386-4072-A852-099F08F67383}" presName="TwoConn_1-2" presStyleLbl="fgAccFollowNode1" presStyleIdx="0" presStyleCnt="1">
        <dgm:presLayoutVars>
          <dgm:bulletEnabled val="1"/>
        </dgm:presLayoutVars>
      </dgm:prSet>
      <dgm:spPr/>
    </dgm:pt>
    <dgm:pt modelId="{048BF598-4346-4623-8663-025D6F4E4E92}" type="pres">
      <dgm:prSet presAssocID="{6B4F98D2-0386-4072-A852-099F08F67383}" presName="TwoNodes_1_text" presStyleLbl="node1" presStyleIdx="1" presStyleCnt="2">
        <dgm:presLayoutVars>
          <dgm:bulletEnabled val="1"/>
        </dgm:presLayoutVars>
      </dgm:prSet>
      <dgm:spPr/>
    </dgm:pt>
    <dgm:pt modelId="{3392F6EE-5DAE-4506-B63F-2C6C0D164E9D}" type="pres">
      <dgm:prSet presAssocID="{6B4F98D2-0386-4072-A852-099F08F6738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1E85804-0AFA-4361-B65E-0D2D4BE00422}" type="presOf" srcId="{8C5F6E9B-2006-4CFC-93AD-964AE7CF211C}" destId="{F0D4FB36-86B8-42A6-81AD-930AF27046DE}" srcOrd="0" destOrd="0" presId="urn:microsoft.com/office/officeart/2005/8/layout/vProcess5"/>
    <dgm:cxn modelId="{9567FD2D-3E02-4ACE-85AC-B1421E167808}" type="presOf" srcId="{409D5512-C2DE-4182-803F-77E4A1DEC9E4}" destId="{048BF598-4346-4623-8663-025D6F4E4E92}" srcOrd="1" destOrd="0" presId="urn:microsoft.com/office/officeart/2005/8/layout/vProcess5"/>
    <dgm:cxn modelId="{02CFE153-180E-40BF-9252-7A9C4605770C}" type="presOf" srcId="{6AAD2161-327A-4A29-A646-EBBD5D1B323F}" destId="{3392F6EE-5DAE-4506-B63F-2C6C0D164E9D}" srcOrd="1" destOrd="0" presId="urn:microsoft.com/office/officeart/2005/8/layout/vProcess5"/>
    <dgm:cxn modelId="{3F69E976-0D15-412C-9EDD-C396C18D7C5E}" type="presOf" srcId="{6AAD2161-327A-4A29-A646-EBBD5D1B323F}" destId="{E8E94B1D-21A6-4DF6-8528-5030BF156F2A}" srcOrd="0" destOrd="0" presId="urn:microsoft.com/office/officeart/2005/8/layout/vProcess5"/>
    <dgm:cxn modelId="{5ACE3B7E-5AE4-4BD9-A7CE-3F0310D2D6D0}" srcId="{6B4F98D2-0386-4072-A852-099F08F67383}" destId="{6AAD2161-327A-4A29-A646-EBBD5D1B323F}" srcOrd="1" destOrd="0" parTransId="{4ACC6CDF-CBEB-4956-95B8-84CB7EAD736D}" sibTransId="{AF8160FD-D463-4F80-8074-291F95C1E076}"/>
    <dgm:cxn modelId="{DEE920B1-CF55-4E8A-9A0E-EC096600D63D}" type="presOf" srcId="{6B4F98D2-0386-4072-A852-099F08F67383}" destId="{642DEDF1-AB93-455F-965C-A7A2A837FD6D}" srcOrd="0" destOrd="0" presId="urn:microsoft.com/office/officeart/2005/8/layout/vProcess5"/>
    <dgm:cxn modelId="{98294ACE-9EF1-40F2-BC5A-5BB9AF034AB7}" srcId="{6B4F98D2-0386-4072-A852-099F08F67383}" destId="{409D5512-C2DE-4182-803F-77E4A1DEC9E4}" srcOrd="0" destOrd="0" parTransId="{49AC3B1F-3B39-4BBE-A102-02259414382F}" sibTransId="{8C5F6E9B-2006-4CFC-93AD-964AE7CF211C}"/>
    <dgm:cxn modelId="{1AD70DED-467F-400B-AF61-F027EE3E5B53}" type="presOf" srcId="{409D5512-C2DE-4182-803F-77E4A1DEC9E4}" destId="{5FB6C47E-778A-4054-AFAF-CED88CFAC759}" srcOrd="0" destOrd="0" presId="urn:microsoft.com/office/officeart/2005/8/layout/vProcess5"/>
    <dgm:cxn modelId="{E81FBC4D-570C-404C-9FD1-AA2C98A71F67}" type="presParOf" srcId="{642DEDF1-AB93-455F-965C-A7A2A837FD6D}" destId="{42485D19-25D9-48AD-B7E8-E2B1B985D9DD}" srcOrd="0" destOrd="0" presId="urn:microsoft.com/office/officeart/2005/8/layout/vProcess5"/>
    <dgm:cxn modelId="{2CE860AD-EA9D-4D44-95A2-27E83EC8E5AD}" type="presParOf" srcId="{642DEDF1-AB93-455F-965C-A7A2A837FD6D}" destId="{5FB6C47E-778A-4054-AFAF-CED88CFAC759}" srcOrd="1" destOrd="0" presId="urn:microsoft.com/office/officeart/2005/8/layout/vProcess5"/>
    <dgm:cxn modelId="{423DC0A4-0978-4855-93CE-2B233E31BB59}" type="presParOf" srcId="{642DEDF1-AB93-455F-965C-A7A2A837FD6D}" destId="{E8E94B1D-21A6-4DF6-8528-5030BF156F2A}" srcOrd="2" destOrd="0" presId="urn:microsoft.com/office/officeart/2005/8/layout/vProcess5"/>
    <dgm:cxn modelId="{AAF58B2D-EDCE-4E62-BC1F-82EDECE709B8}" type="presParOf" srcId="{642DEDF1-AB93-455F-965C-A7A2A837FD6D}" destId="{F0D4FB36-86B8-42A6-81AD-930AF27046DE}" srcOrd="3" destOrd="0" presId="urn:microsoft.com/office/officeart/2005/8/layout/vProcess5"/>
    <dgm:cxn modelId="{2BA2726D-5E99-4086-8D77-4EDF41DBDCE0}" type="presParOf" srcId="{642DEDF1-AB93-455F-965C-A7A2A837FD6D}" destId="{048BF598-4346-4623-8663-025D6F4E4E92}" srcOrd="4" destOrd="0" presId="urn:microsoft.com/office/officeart/2005/8/layout/vProcess5"/>
    <dgm:cxn modelId="{BF139DBD-4400-4DCF-929D-E53B8D9AAA01}" type="presParOf" srcId="{642DEDF1-AB93-455F-965C-A7A2A837FD6D}" destId="{3392F6EE-5DAE-4506-B63F-2C6C0D164E9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5BFEC6-BCF4-41E9-8B34-F3357342C09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B75F3-8306-44E8-9B94-19972DD6C420}">
      <dgm:prSet/>
      <dgm:spPr/>
      <dgm:t>
        <a:bodyPr/>
        <a:lstStyle/>
        <a:p>
          <a:r>
            <a:rPr lang="en-US" b="0" i="0" dirty="0"/>
            <a:t>Economic -&gt; GDP per capita.</a:t>
          </a:r>
        </a:p>
        <a:p>
          <a:r>
            <a:rPr lang="en-US" b="0" i="0" dirty="0"/>
            <a:t>GDP &amp; population </a:t>
          </a:r>
          <a:endParaRPr lang="en-US" dirty="0"/>
        </a:p>
      </dgm:t>
    </dgm:pt>
    <dgm:pt modelId="{2E33FC83-6C08-450F-8711-CA8936359F74}" type="parTrans" cxnId="{9C21E911-7AC6-4765-9B0C-D8129F0CDAF0}">
      <dgm:prSet/>
      <dgm:spPr/>
      <dgm:t>
        <a:bodyPr/>
        <a:lstStyle/>
        <a:p>
          <a:endParaRPr lang="en-US"/>
        </a:p>
      </dgm:t>
    </dgm:pt>
    <dgm:pt modelId="{31E5C2CA-AED5-4D9E-BE75-0016C6F28B1D}" type="sibTrans" cxnId="{9C21E911-7AC6-4765-9B0C-D8129F0CDAF0}">
      <dgm:prSet/>
      <dgm:spPr/>
      <dgm:t>
        <a:bodyPr/>
        <a:lstStyle/>
        <a:p>
          <a:endParaRPr lang="en-US"/>
        </a:p>
      </dgm:t>
    </dgm:pt>
    <dgm:pt modelId="{8C0FE48A-8DEE-4FCF-8306-9830EB59AB5B}">
      <dgm:prSet/>
      <dgm:spPr/>
      <dgm:t>
        <a:bodyPr/>
        <a:lstStyle/>
        <a:p>
          <a:r>
            <a:rPr lang="en-US" b="0" i="0" dirty="0"/>
            <a:t>K-means is an effective algorithm to categorize the data and derive the relationship among the attributes. </a:t>
          </a:r>
          <a:endParaRPr lang="en-US" dirty="0"/>
        </a:p>
      </dgm:t>
    </dgm:pt>
    <dgm:pt modelId="{F610CECB-1EF3-463E-882B-F1F4BD8F97F6}" type="parTrans" cxnId="{24B019B9-E0DF-49CE-883F-E7750EA70A30}">
      <dgm:prSet/>
      <dgm:spPr/>
      <dgm:t>
        <a:bodyPr/>
        <a:lstStyle/>
        <a:p>
          <a:endParaRPr lang="en-US"/>
        </a:p>
      </dgm:t>
    </dgm:pt>
    <dgm:pt modelId="{9AE060DC-BC9D-454E-86BB-85E30F2C1AD8}" type="sibTrans" cxnId="{24B019B9-E0DF-49CE-883F-E7750EA70A30}">
      <dgm:prSet/>
      <dgm:spPr/>
      <dgm:t>
        <a:bodyPr/>
        <a:lstStyle/>
        <a:p>
          <a:endParaRPr lang="en-US"/>
        </a:p>
      </dgm:t>
    </dgm:pt>
    <dgm:pt modelId="{7F746ADD-BB65-444B-83A6-8C1120637173}" type="pres">
      <dgm:prSet presAssocID="{985BFEC6-BCF4-41E9-8B34-F3357342C0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1D91C0-4893-4ABD-8781-060424169859}" type="pres">
      <dgm:prSet presAssocID="{016B75F3-8306-44E8-9B94-19972DD6C420}" presName="hierRoot1" presStyleCnt="0"/>
      <dgm:spPr/>
    </dgm:pt>
    <dgm:pt modelId="{F8F01929-1BC6-4816-B1E5-EA1FA780527B}" type="pres">
      <dgm:prSet presAssocID="{016B75F3-8306-44E8-9B94-19972DD6C420}" presName="composite" presStyleCnt="0"/>
      <dgm:spPr/>
    </dgm:pt>
    <dgm:pt modelId="{FC7479D3-0A10-4B67-825E-91C38D393517}" type="pres">
      <dgm:prSet presAssocID="{016B75F3-8306-44E8-9B94-19972DD6C420}" presName="background" presStyleLbl="node0" presStyleIdx="0" presStyleCnt="2"/>
      <dgm:spPr/>
    </dgm:pt>
    <dgm:pt modelId="{8EF0D3CC-C528-4537-AC30-9801767EE7D3}" type="pres">
      <dgm:prSet presAssocID="{016B75F3-8306-44E8-9B94-19972DD6C420}" presName="text" presStyleLbl="fgAcc0" presStyleIdx="0" presStyleCnt="2">
        <dgm:presLayoutVars>
          <dgm:chPref val="3"/>
        </dgm:presLayoutVars>
      </dgm:prSet>
      <dgm:spPr/>
    </dgm:pt>
    <dgm:pt modelId="{02A0EA15-74A4-4766-81B4-6AE43596BDE5}" type="pres">
      <dgm:prSet presAssocID="{016B75F3-8306-44E8-9B94-19972DD6C420}" presName="hierChild2" presStyleCnt="0"/>
      <dgm:spPr/>
    </dgm:pt>
    <dgm:pt modelId="{A4B9692D-87A3-4A80-AC29-ECC1B1A49B04}" type="pres">
      <dgm:prSet presAssocID="{8C0FE48A-8DEE-4FCF-8306-9830EB59AB5B}" presName="hierRoot1" presStyleCnt="0"/>
      <dgm:spPr/>
    </dgm:pt>
    <dgm:pt modelId="{66135BE0-44F5-49E9-8539-FEC2FFDB15ED}" type="pres">
      <dgm:prSet presAssocID="{8C0FE48A-8DEE-4FCF-8306-9830EB59AB5B}" presName="composite" presStyleCnt="0"/>
      <dgm:spPr/>
    </dgm:pt>
    <dgm:pt modelId="{62194E27-3277-4FD1-B173-95B16EB201C5}" type="pres">
      <dgm:prSet presAssocID="{8C0FE48A-8DEE-4FCF-8306-9830EB59AB5B}" presName="background" presStyleLbl="node0" presStyleIdx="1" presStyleCnt="2"/>
      <dgm:spPr/>
    </dgm:pt>
    <dgm:pt modelId="{A03C8381-D6B7-4EC0-96BA-5F232958586F}" type="pres">
      <dgm:prSet presAssocID="{8C0FE48A-8DEE-4FCF-8306-9830EB59AB5B}" presName="text" presStyleLbl="fgAcc0" presStyleIdx="1" presStyleCnt="2">
        <dgm:presLayoutVars>
          <dgm:chPref val="3"/>
        </dgm:presLayoutVars>
      </dgm:prSet>
      <dgm:spPr/>
    </dgm:pt>
    <dgm:pt modelId="{76C89DCF-7021-4056-AD49-7CF66A4AE7EA}" type="pres">
      <dgm:prSet presAssocID="{8C0FE48A-8DEE-4FCF-8306-9830EB59AB5B}" presName="hierChild2" presStyleCnt="0"/>
      <dgm:spPr/>
    </dgm:pt>
  </dgm:ptLst>
  <dgm:cxnLst>
    <dgm:cxn modelId="{9C21E911-7AC6-4765-9B0C-D8129F0CDAF0}" srcId="{985BFEC6-BCF4-41E9-8B34-F3357342C093}" destId="{016B75F3-8306-44E8-9B94-19972DD6C420}" srcOrd="0" destOrd="0" parTransId="{2E33FC83-6C08-450F-8711-CA8936359F74}" sibTransId="{31E5C2CA-AED5-4D9E-BE75-0016C6F28B1D}"/>
    <dgm:cxn modelId="{B0772492-6101-485D-9D7B-9D44B0A85076}" type="presOf" srcId="{8C0FE48A-8DEE-4FCF-8306-9830EB59AB5B}" destId="{A03C8381-D6B7-4EC0-96BA-5F232958586F}" srcOrd="0" destOrd="0" presId="urn:microsoft.com/office/officeart/2005/8/layout/hierarchy1"/>
    <dgm:cxn modelId="{24B019B9-E0DF-49CE-883F-E7750EA70A30}" srcId="{985BFEC6-BCF4-41E9-8B34-F3357342C093}" destId="{8C0FE48A-8DEE-4FCF-8306-9830EB59AB5B}" srcOrd="1" destOrd="0" parTransId="{F610CECB-1EF3-463E-882B-F1F4BD8F97F6}" sibTransId="{9AE060DC-BC9D-454E-86BB-85E30F2C1AD8}"/>
    <dgm:cxn modelId="{8720C1C5-89FF-4948-9948-02338E141FCD}" type="presOf" srcId="{016B75F3-8306-44E8-9B94-19972DD6C420}" destId="{8EF0D3CC-C528-4537-AC30-9801767EE7D3}" srcOrd="0" destOrd="0" presId="urn:microsoft.com/office/officeart/2005/8/layout/hierarchy1"/>
    <dgm:cxn modelId="{5E12DDD2-1E54-48E3-B930-1BCBF578EEF5}" type="presOf" srcId="{985BFEC6-BCF4-41E9-8B34-F3357342C093}" destId="{7F746ADD-BB65-444B-83A6-8C1120637173}" srcOrd="0" destOrd="0" presId="urn:microsoft.com/office/officeart/2005/8/layout/hierarchy1"/>
    <dgm:cxn modelId="{99BA19F4-4D4C-4B86-A426-D1A47C192A09}" type="presParOf" srcId="{7F746ADD-BB65-444B-83A6-8C1120637173}" destId="{8C1D91C0-4893-4ABD-8781-060424169859}" srcOrd="0" destOrd="0" presId="urn:microsoft.com/office/officeart/2005/8/layout/hierarchy1"/>
    <dgm:cxn modelId="{EC456AD4-7278-4C70-A37C-20A8F4A89CA9}" type="presParOf" srcId="{8C1D91C0-4893-4ABD-8781-060424169859}" destId="{F8F01929-1BC6-4816-B1E5-EA1FA780527B}" srcOrd="0" destOrd="0" presId="urn:microsoft.com/office/officeart/2005/8/layout/hierarchy1"/>
    <dgm:cxn modelId="{2A335F0E-48A9-46D4-9E24-80A51A235E5B}" type="presParOf" srcId="{F8F01929-1BC6-4816-B1E5-EA1FA780527B}" destId="{FC7479D3-0A10-4B67-825E-91C38D393517}" srcOrd="0" destOrd="0" presId="urn:microsoft.com/office/officeart/2005/8/layout/hierarchy1"/>
    <dgm:cxn modelId="{14F3A269-62E9-41C6-9C93-BCAE7BB4CAC0}" type="presParOf" srcId="{F8F01929-1BC6-4816-B1E5-EA1FA780527B}" destId="{8EF0D3CC-C528-4537-AC30-9801767EE7D3}" srcOrd="1" destOrd="0" presId="urn:microsoft.com/office/officeart/2005/8/layout/hierarchy1"/>
    <dgm:cxn modelId="{35E0AA5D-A013-4D6A-AC07-666DE7C1CE9B}" type="presParOf" srcId="{8C1D91C0-4893-4ABD-8781-060424169859}" destId="{02A0EA15-74A4-4766-81B4-6AE43596BDE5}" srcOrd="1" destOrd="0" presId="urn:microsoft.com/office/officeart/2005/8/layout/hierarchy1"/>
    <dgm:cxn modelId="{9E634A44-CA0E-4256-A1C1-B73636ADEB69}" type="presParOf" srcId="{7F746ADD-BB65-444B-83A6-8C1120637173}" destId="{A4B9692D-87A3-4A80-AC29-ECC1B1A49B04}" srcOrd="1" destOrd="0" presId="urn:microsoft.com/office/officeart/2005/8/layout/hierarchy1"/>
    <dgm:cxn modelId="{A5641165-51B7-4503-8D62-9598880092C1}" type="presParOf" srcId="{A4B9692D-87A3-4A80-AC29-ECC1B1A49B04}" destId="{66135BE0-44F5-49E9-8539-FEC2FFDB15ED}" srcOrd="0" destOrd="0" presId="urn:microsoft.com/office/officeart/2005/8/layout/hierarchy1"/>
    <dgm:cxn modelId="{D6A7F310-0029-4692-B5FD-11F14DA41ED3}" type="presParOf" srcId="{66135BE0-44F5-49E9-8539-FEC2FFDB15ED}" destId="{62194E27-3277-4FD1-B173-95B16EB201C5}" srcOrd="0" destOrd="0" presId="urn:microsoft.com/office/officeart/2005/8/layout/hierarchy1"/>
    <dgm:cxn modelId="{58AF994F-8DDB-4EDE-BBA2-0B93A171F19F}" type="presParOf" srcId="{66135BE0-44F5-49E9-8539-FEC2FFDB15ED}" destId="{A03C8381-D6B7-4EC0-96BA-5F232958586F}" srcOrd="1" destOrd="0" presId="urn:microsoft.com/office/officeart/2005/8/layout/hierarchy1"/>
    <dgm:cxn modelId="{33DECB34-F38E-4FE3-872A-00D7125D7638}" type="presParOf" srcId="{A4B9692D-87A3-4A80-AC29-ECC1B1A49B04}" destId="{76C89DCF-7021-4056-AD49-7CF66A4AE7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6C47E-778A-4054-AFAF-CED88CFAC759}">
      <dsp:nvSpPr>
        <dsp:cNvPr id="0" name=""/>
        <dsp:cNvSpPr/>
      </dsp:nvSpPr>
      <dsp:spPr>
        <a:xfrm>
          <a:off x="0" y="0"/>
          <a:ext cx="5106466" cy="86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 the numerical attributes Birth Rate, Fertility Rate, Infant Mortality, Life Expectancy, Maternal Mortality Ratio, Physician per thousand, Density, Population, Labor Participation, Unemployment Rate, Urban Population</a:t>
          </a:r>
        </a:p>
      </dsp:txBody>
      <dsp:txXfrm>
        <a:off x="25429" y="25429"/>
        <a:ext cx="4209091" cy="817364"/>
      </dsp:txXfrm>
    </dsp:sp>
    <dsp:sp modelId="{E8E94B1D-21A6-4DF6-8528-5030BF156F2A}">
      <dsp:nvSpPr>
        <dsp:cNvPr id="0" name=""/>
        <dsp:cNvSpPr/>
      </dsp:nvSpPr>
      <dsp:spPr>
        <a:xfrm>
          <a:off x="901141" y="1061161"/>
          <a:ext cx="5106466" cy="86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Goals of </a:t>
          </a:r>
          <a:r>
            <a:rPr lang="en-US" sz="1200" kern="1200" dirty="0" err="1"/>
            <a:t>clasification</a:t>
          </a:r>
          <a:endParaRPr lang="en-US" sz="1200" kern="1200" dirty="0"/>
        </a:p>
      </dsp:txBody>
      <dsp:txXfrm>
        <a:off x="926570" y="1086590"/>
        <a:ext cx="3590122" cy="817364"/>
      </dsp:txXfrm>
    </dsp:sp>
    <dsp:sp modelId="{F0D4FB36-86B8-42A6-81AD-930AF27046DE}">
      <dsp:nvSpPr>
        <dsp:cNvPr id="0" name=""/>
        <dsp:cNvSpPr/>
      </dsp:nvSpPr>
      <dsp:spPr>
        <a:xfrm>
          <a:off x="4542121" y="682519"/>
          <a:ext cx="564344" cy="5643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669098" y="682519"/>
        <a:ext cx="310390" cy="424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479D3-0A10-4B67-825E-91C38D39351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F0D3CC-C528-4537-AC30-9801767EE7D3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Economic -&gt; GDP per capita.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GDP &amp; population </a:t>
          </a:r>
          <a:endParaRPr lang="en-US" sz="3100" kern="1200" dirty="0"/>
        </a:p>
      </dsp:txBody>
      <dsp:txXfrm>
        <a:off x="585701" y="1066737"/>
        <a:ext cx="4337991" cy="2693452"/>
      </dsp:txXfrm>
    </dsp:sp>
    <dsp:sp modelId="{62194E27-3277-4FD1-B173-95B16EB201C5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C8381-D6B7-4EC0-96BA-5F232958586F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K-means is an effective algorithm to categorize the data and derive the relationship among the attributes. </a:t>
          </a:r>
          <a:endParaRPr lang="en-US" sz="3100" kern="1200" dirty="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845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532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96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tmp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13" y="1016000"/>
            <a:ext cx="7607300" cy="1225550"/>
          </a:xfrm>
          <a:prstGeom prst="rect">
            <a:avLst/>
          </a:prstGeom>
        </p:spPr>
      </p:pic>
      <p:pic>
        <p:nvPicPr>
          <p:cNvPr id="2" name="Picture 1" descr="A map of the world with many colored dots&#10;&#10;Description automatically generated">
            <a:extLst>
              <a:ext uri="{FF2B5EF4-FFF2-40B4-BE49-F238E27FC236}">
                <a16:creationId xmlns:a16="http://schemas.microsoft.com/office/drawing/2014/main" id="{404035D6-AA87-10E0-7F8D-40FEB8A6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13" y="2300288"/>
            <a:ext cx="7607300" cy="3609975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825851" y="2023110"/>
            <a:ext cx="2911682" cy="284607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Predictive Data Mining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b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400" b="1" dirty="0">
                <a:latin typeface="Times New Roman"/>
                <a:ea typeface="Times New Roman"/>
                <a:cs typeface="Times New Roman"/>
                <a:sym typeface="Times New Roman"/>
              </a:rPr>
              <a:t>World Data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Ang Dorje Sherpa</a:t>
            </a:r>
            <a:endParaRPr lang="en-US"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200" i="0">
                <a:latin typeface="Times New Roman"/>
                <a:ea typeface="Times New Roman"/>
                <a:cs typeface="Times New Roman"/>
                <a:sym typeface="Times New Roman"/>
              </a:rPr>
              <a:t>Cristian C Noriega M</a:t>
            </a:r>
            <a:endParaRPr lang="en-US"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200" i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Omotoyosi Ezekiel</a:t>
            </a:r>
            <a:endParaRPr lang="en-US" sz="120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Arshdeep Singh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Google Shape;217;p12"/>
          <p:cNvSpPr txBox="1"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References 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[1] A. Sss, “Global Country Information Dataset 2023,” Kaggle, https://www.kaggle.com/datasets/nelgiriyewithana/countries-of-the-world-2023 (accessed Oct. 1, 2023). </a:t>
            </a: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[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] A. Sss, “Continent list for 2021 Olympics in Tokyo dataset,” Kaggle, https://www.kaggle.com/datasets/arvinthsss/continent-list-for-2021-olympics-in-tokyo-dataset (accessed Oct. 4, 2023). </a:t>
            </a:r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[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en-US" sz="19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] “Folium#,” Folium - Folium 0.1.dev1+g9ab63f7 documentation, https://python-visualization.github.io/folium/latest/ (accessed Oct. 3, 2023).</a:t>
            </a:r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9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Google Shape;218;p12"/>
          <p:cNvSpPr txBox="1"/>
          <p:nvPr/>
        </p:nvSpPr>
        <p:spPr>
          <a:xfrm>
            <a:off x="736283" y="4304614"/>
            <a:ext cx="843311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17526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6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42;p4">
            <a:extLst>
              <a:ext uri="{FF2B5EF4-FFF2-40B4-BE49-F238E27FC236}">
                <a16:creationId xmlns:a16="http://schemas.microsoft.com/office/drawing/2014/main" id="{909AAE6B-A317-BEFA-1F92-EBFC333B8EAD}"/>
              </a:ext>
            </a:extLst>
          </p:cNvPr>
          <p:cNvSpPr txBox="1">
            <a:spLocks/>
          </p:cNvSpPr>
          <p:nvPr/>
        </p:nvSpPr>
        <p:spPr>
          <a:xfrm>
            <a:off x="630936" y="4440365"/>
            <a:ext cx="4245864" cy="17226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World data &amp; continent data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A71EB-64AB-3540-CCC3-EFD8DFB6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36" y="320040"/>
            <a:ext cx="3191080" cy="3927031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oogle Shape;108;p3">
            <a:extLst>
              <a:ext uri="{FF2B5EF4-FFF2-40B4-BE49-F238E27FC236}">
                <a16:creationId xmlns:a16="http://schemas.microsoft.com/office/drawing/2014/main" id="{86BB309C-0AEC-47D1-D8DE-1768D342882E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6254496" y="915765"/>
            <a:ext cx="5471160" cy="273558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7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7598B-15A3-4F75-82AF-4056A12C8798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Data contains data related population, land area, Birth rate, etc. for 185 countries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Data and continent data are merged.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descriptive data mining, the world data is analyzed to understand relationships between numerical attributes.</a:t>
            </a:r>
          </a:p>
        </p:txBody>
      </p:sp>
    </p:spTree>
    <p:extLst>
      <p:ext uri="{BB962C8B-B14F-4D97-AF65-F5344CB8AC3E}">
        <p14:creationId xmlns:p14="http://schemas.microsoft.com/office/powerpoint/2010/main" val="16642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142;p4">
            <a:extLst>
              <a:ext uri="{FF2B5EF4-FFF2-40B4-BE49-F238E27FC236}">
                <a16:creationId xmlns:a16="http://schemas.microsoft.com/office/drawing/2014/main" id="{F6E2EAC0-EB66-1FEC-9456-A35E2B3FAD98}"/>
              </a:ext>
            </a:extLst>
          </p:cNvPr>
          <p:cNvSpPr txBox="1">
            <a:spLocks/>
          </p:cNvSpPr>
          <p:nvPr/>
        </p:nvSpPr>
        <p:spPr>
          <a:xfrm>
            <a:off x="630936" y="457200"/>
            <a:ext cx="4343400" cy="19293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Goals of analysis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69;g28854c3fd41_0_50">
            <a:extLst>
              <a:ext uri="{FF2B5EF4-FFF2-40B4-BE49-F238E27FC236}">
                <a16:creationId xmlns:a16="http://schemas.microsoft.com/office/drawing/2014/main" id="{86D58EE8-8408-E22E-86B9-893DBAB68661}"/>
              </a:ext>
            </a:extLst>
          </p:cNvPr>
          <p:cNvPicPr preferRelativeResize="0"/>
          <p:nvPr/>
        </p:nvPicPr>
        <p:blipFill rotWithShape="1">
          <a:blip r:embed="rId2"/>
          <a:srcRect l="-729" t="-261" r="56" b="-3500"/>
          <a:stretch/>
        </p:blipFill>
        <p:spPr>
          <a:xfrm>
            <a:off x="1003816" y="2569464"/>
            <a:ext cx="4393168" cy="3678936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Picture 1" descr="A graph with red blue and green dots&#10;&#10;Description automatically generated">
            <a:extLst>
              <a:ext uri="{FF2B5EF4-FFF2-40B4-BE49-F238E27FC236}">
                <a16:creationId xmlns:a16="http://schemas.microsoft.com/office/drawing/2014/main" id="{279C931E-3E11-3D83-2537-292EE7B5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09" y="2569464"/>
            <a:ext cx="4613085" cy="3678936"/>
          </a:xfrm>
          <a:prstGeom prst="rect">
            <a:avLst/>
          </a:prstGeom>
        </p:spPr>
      </p:pic>
      <p:graphicFrame>
        <p:nvGraphicFramePr>
          <p:cNvPr id="7" name="Google Shape;109;p3">
            <a:extLst>
              <a:ext uri="{FF2B5EF4-FFF2-40B4-BE49-F238E27FC236}">
                <a16:creationId xmlns:a16="http://schemas.microsoft.com/office/drawing/2014/main" id="{95FA648A-4BAC-EAF1-F579-BB670975E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425475"/>
              </p:ext>
            </p:extLst>
          </p:nvPr>
        </p:nvGraphicFramePr>
        <p:xfrm>
          <a:off x="5541263" y="457200"/>
          <a:ext cx="6007608" cy="192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04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146D2551-71B7-2C47-2EEB-E275768766F1}"/>
              </a:ext>
            </a:extLst>
          </p:cNvPr>
          <p:cNvSpPr txBox="1">
            <a:spLocks/>
          </p:cNvSpPr>
          <p:nvPr/>
        </p:nvSpPr>
        <p:spPr>
          <a:xfrm>
            <a:off x="838201" y="3998018"/>
            <a:ext cx="3981854" cy="22165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Summary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144;p4">
            <a:extLst>
              <a:ext uri="{FF2B5EF4-FFF2-40B4-BE49-F238E27FC236}">
                <a16:creationId xmlns:a16="http://schemas.microsoft.com/office/drawing/2014/main" id="{BEDBAB9E-9BB5-33CE-95D0-5E4C5AC659A1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364045" y="704504"/>
            <a:ext cx="946390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</p:spPr>
      </p:pic>
      <p:sp>
        <p:nvSpPr>
          <p:cNvPr id="7" name="Google Shape;145;p4">
            <a:extLst>
              <a:ext uri="{FF2B5EF4-FFF2-40B4-BE49-F238E27FC236}">
                <a16:creationId xmlns:a16="http://schemas.microsoft.com/office/drawing/2014/main" id="{805A9951-529F-74D5-BB28-4F14CF3E091A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Statistical summary of the numeric columns to understand the spread of the data among columns 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This shows us that standardization will be useful as a part of the preprocessing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594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F418EE13-30B6-340C-AF14-D84DFC5E3BBA}"/>
              </a:ext>
            </a:extLst>
          </p:cNvPr>
          <p:cNvSpPr txBox="1">
            <a:spLocks/>
          </p:cNvSpPr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Standardization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212;p7">
            <a:extLst>
              <a:ext uri="{FF2B5EF4-FFF2-40B4-BE49-F238E27FC236}">
                <a16:creationId xmlns:a16="http://schemas.microsoft.com/office/drawing/2014/main" id="{79AF998B-56F9-B11A-48B6-14C4AF1DB8F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59205" y="444565"/>
            <a:ext cx="10369645" cy="3707147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199C4-C0F9-4637-8EBB-1218A8012F2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Data was scaled using Min Max Scalar to bring it to a consistent scale as some columns were in millions (Armed Forces size) while others were between 0 and 100 (UE Rate). This helps standardization.</a:t>
            </a:r>
            <a:endParaRPr lang="en-US" sz="180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6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4AA4-AF08-5462-5E9F-C7E77C67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Permutation feature Importance</a:t>
            </a:r>
            <a:endParaRPr lang="es-CO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1A43-0EE3-030B-8BFD-6C0E9F97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feature importance, we run a baseline regression model</a:t>
            </a:r>
            <a:endParaRPr lang="es-CO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 two classifiers, it would predict the birth rate class</a:t>
            </a:r>
            <a:endParaRPr lang="es-CO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047C5-BD7C-2144-F7BE-489F3087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11051"/>
            <a:ext cx="5458968" cy="503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3DAF7-60BA-886B-5F23-2D7E6268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3" y="5524533"/>
            <a:ext cx="830695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4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hart with colored dots and x marks&#10;&#10;Description automatically generated">
            <a:extLst>
              <a:ext uri="{FF2B5EF4-FFF2-40B4-BE49-F238E27FC236}">
                <a16:creationId xmlns:a16="http://schemas.microsoft.com/office/drawing/2014/main" id="{ECF2FE55-D8E6-EEC0-26E6-BA24A589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720725"/>
            <a:ext cx="5426075" cy="4300538"/>
          </a:xfrm>
          <a:prstGeom prst="rect">
            <a:avLst/>
          </a:prstGeom>
        </p:spPr>
      </p:pic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 Method (Clustering Analysis)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67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Descriptive Data Mining Method                (Clustering Analysis)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9759-61C3-3572-6A4E-8478936C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0" y="2365285"/>
            <a:ext cx="5131928" cy="3938756"/>
          </a:xfrm>
          <a:prstGeom prst="rect">
            <a:avLst/>
          </a:prstGeom>
        </p:spPr>
      </p:pic>
      <p:pic>
        <p:nvPicPr>
          <p:cNvPr id="5" name="Picture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68CD6C7C-5F1E-0B0A-0131-0873E384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51" y="2365285"/>
            <a:ext cx="5606768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BEBE0488-D3CF-95AF-3B7F-C5F0A317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6000"/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Conclusion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1" name="TextBox 2">
            <a:extLst>
              <a:ext uri="{FF2B5EF4-FFF2-40B4-BE49-F238E27FC236}">
                <a16:creationId xmlns:a16="http://schemas.microsoft.com/office/drawing/2014/main" id="{8D3855EE-EE4E-10FF-535B-46D5B8E6D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231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94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1876</TotalTime>
  <Words>366</Words>
  <Application>Microsoft Office PowerPoint</Application>
  <PresentationFormat>Widescreen</PresentationFormat>
  <Paragraphs>32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Office Theme</vt:lpstr>
      <vt:lpstr>Predictive Data Mining  on  World Data</vt:lpstr>
      <vt:lpstr>PowerPoint Presentation</vt:lpstr>
      <vt:lpstr>PowerPoint Presentation</vt:lpstr>
      <vt:lpstr>PowerPoint Presentation</vt:lpstr>
      <vt:lpstr>PowerPoint Presentation</vt:lpstr>
      <vt:lpstr>Permutation feature Importance</vt:lpstr>
      <vt:lpstr>Descriptive Data Mining Method (Clustering Analysis)</vt:lpstr>
      <vt:lpstr>Descriptive Data Mining Method                (Clustering Analysis)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 Mining  on  World Data</dc:title>
  <dc:creator>Ang Dorje Sherpa</dc:creator>
  <cp:lastModifiedBy>James Lucero</cp:lastModifiedBy>
  <cp:revision>12</cp:revision>
  <dcterms:created xsi:type="dcterms:W3CDTF">2023-10-05T01:47:30Z</dcterms:created>
  <dcterms:modified xsi:type="dcterms:W3CDTF">2023-11-16T22:31:47Z</dcterms:modified>
</cp:coreProperties>
</file>