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2"/>
  </p:notesMasterIdLst>
  <p:sldIdLst>
    <p:sldId id="398" r:id="rId3"/>
    <p:sldId id="399" r:id="rId4"/>
    <p:sldId id="400" r:id="rId5"/>
    <p:sldId id="813" r:id="rId6"/>
    <p:sldId id="818" r:id="rId7"/>
    <p:sldId id="814" r:id="rId8"/>
    <p:sldId id="819" r:id="rId9"/>
    <p:sldId id="816" r:id="rId10"/>
    <p:sldId id="812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977" autoAdjust="0"/>
  </p:normalViewPr>
  <p:slideViewPr>
    <p:cSldViewPr>
      <p:cViewPr varScale="1">
        <p:scale>
          <a:sx n="96" d="100"/>
          <a:sy n="96" d="100"/>
        </p:scale>
        <p:origin x="207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27/02/2023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27/02/2023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27/02/2023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27/02/2023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27/02/2023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27/02/2023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27/02/2023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27/02/2023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27/02/2023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27/02/2023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27/02/2023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04 – Modelos da Aprendizado </a:t>
            </a:r>
            <a:r>
              <a:rPr lang="pt-BR" sz="3600">
                <a:solidFill>
                  <a:srgbClr val="ED265B"/>
                </a:solidFill>
                <a:latin typeface="Gotham HTF Medium"/>
              </a:rPr>
              <a:t>Supervisionado – Classificação </a:t>
            </a:r>
            <a:endParaRPr lang="pt-BR" sz="3600" dirty="0">
              <a:solidFill>
                <a:srgbClr val="ED265B"/>
              </a:solidFill>
              <a:latin typeface="Gotham HTF Medium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323528" y="1700808"/>
            <a:ext cx="5400600" cy="263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Revisão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O que é </a:t>
            </a:r>
            <a:r>
              <a:rPr lang="en-US" sz="1600" dirty="0" err="1">
                <a:latin typeface="Gotham HTF Light"/>
                <a:cs typeface="Gotham HTF Light"/>
              </a:rPr>
              <a:t>Aprendizado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Supervisionado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Tipos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Problemas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Aprendizado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Supervisionado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Algortimos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Classificação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Métricas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Avaliação</a:t>
            </a:r>
            <a:r>
              <a:rPr lang="en-US" sz="1600" dirty="0">
                <a:latin typeface="Gotham HTF Light"/>
                <a:cs typeface="Gotham HTF Light"/>
              </a:rPr>
              <a:t> para </a:t>
            </a:r>
            <a:r>
              <a:rPr lang="en-US" sz="1600" dirty="0" err="1">
                <a:latin typeface="Gotham HTF Light"/>
                <a:cs typeface="Gotham HTF Light"/>
              </a:rPr>
              <a:t>Problemas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Classificação</a:t>
            </a: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Gotham HTF Light"/>
              <a:cs typeface="Gotham HTF Light"/>
            </a:endParaRPr>
          </a:p>
        </p:txBody>
      </p:sp>
      <p:pic>
        <p:nvPicPr>
          <p:cNvPr id="2" name="Google Shape;82;p18">
            <a:extLst>
              <a:ext uri="{FF2B5EF4-FFF2-40B4-BE49-F238E27FC236}">
                <a16:creationId xmlns:a16="http://schemas.microsoft.com/office/drawing/2014/main" id="{3691AC1D-3573-E7EE-BE2A-EE05192401A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08504" y="1700808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Revisão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C46FAC-B66D-1B43-AA5A-1CD34D1ECD9B}"/>
              </a:ext>
            </a:extLst>
          </p:cNvPr>
          <p:cNvSpPr txBox="1"/>
          <p:nvPr/>
        </p:nvSpPr>
        <p:spPr>
          <a:xfrm>
            <a:off x="323528" y="1124744"/>
            <a:ext cx="54006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Gotham HTF Light"/>
                <a:cs typeface="Gotham HTF Light"/>
              </a:rPr>
              <a:t>O que é Machine Learning?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1805D5-F266-96E0-3B8F-647DEAA9B4BB}"/>
              </a:ext>
            </a:extLst>
          </p:cNvPr>
          <p:cNvSpPr txBox="1"/>
          <p:nvPr/>
        </p:nvSpPr>
        <p:spPr>
          <a:xfrm>
            <a:off x="323528" y="2643295"/>
            <a:ext cx="54006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Quais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os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tipos</a:t>
            </a:r>
            <a:r>
              <a:rPr lang="en-US" sz="2000" dirty="0">
                <a:latin typeface="Gotham HTF Light"/>
                <a:cs typeface="Gotham HTF Light"/>
              </a:rPr>
              <a:t> de </a:t>
            </a:r>
            <a:r>
              <a:rPr lang="en-US" sz="2000" dirty="0" err="1">
                <a:latin typeface="Gotham HTF Light"/>
                <a:cs typeface="Gotham HTF Light"/>
              </a:rPr>
              <a:t>aprendizado</a:t>
            </a:r>
            <a:r>
              <a:rPr lang="en-US" sz="2000" dirty="0">
                <a:latin typeface="Gotham HTF Light"/>
                <a:cs typeface="Gotham HTF Light"/>
              </a:rPr>
              <a:t>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89926F-C20D-BCEF-6BF7-B88CEDC3D020}"/>
              </a:ext>
            </a:extLst>
          </p:cNvPr>
          <p:cNvSpPr txBox="1"/>
          <p:nvPr/>
        </p:nvSpPr>
        <p:spPr>
          <a:xfrm>
            <a:off x="323528" y="4531178"/>
            <a:ext cx="54006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Gotham HTF Light"/>
                <a:cs typeface="Gotham HTF Light"/>
              </a:rPr>
              <a:t>O que </a:t>
            </a:r>
            <a:r>
              <a:rPr lang="en-US" sz="2000" dirty="0" err="1">
                <a:latin typeface="Gotham HTF Light"/>
                <a:cs typeface="Gotham HTF Light"/>
              </a:rPr>
              <a:t>precisamos</a:t>
            </a:r>
            <a:r>
              <a:rPr lang="en-US" sz="2000" dirty="0">
                <a:latin typeface="Gotham HTF Light"/>
                <a:cs typeface="Gotham HTF Light"/>
              </a:rPr>
              <a:t> para </a:t>
            </a:r>
            <a:r>
              <a:rPr lang="en-US" sz="2000" dirty="0" err="1">
                <a:latin typeface="Gotham HTF Light"/>
                <a:cs typeface="Gotham HTF Light"/>
              </a:rPr>
              <a:t>implementar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uma</a:t>
            </a:r>
            <a:r>
              <a:rPr lang="en-US" sz="2000" dirty="0">
                <a:latin typeface="Gotham HTF Light"/>
                <a:cs typeface="Gotham HTF Light"/>
              </a:rPr>
              <a:t> ML?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6F074CC-75E0-7194-2B0B-92559B128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121630"/>
            <a:ext cx="2714333" cy="217146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A0F170-9DCA-26C5-D3F1-83A0C41B6658}"/>
              </a:ext>
            </a:extLst>
          </p:cNvPr>
          <p:cNvSpPr txBox="1"/>
          <p:nvPr/>
        </p:nvSpPr>
        <p:spPr>
          <a:xfrm>
            <a:off x="323528" y="1740775"/>
            <a:ext cx="5400600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Técnica da </a:t>
            </a:r>
            <a:r>
              <a:rPr lang="en-US" sz="1600" dirty="0" err="1">
                <a:latin typeface="Gotham HTF Light"/>
                <a:cs typeface="Gotham HTF Light"/>
              </a:rPr>
              <a:t>Inteligência</a:t>
            </a:r>
            <a:r>
              <a:rPr lang="en-US" sz="1600" dirty="0">
                <a:latin typeface="Gotham HTF Light"/>
                <a:cs typeface="Gotham HTF Light"/>
              </a:rPr>
              <a:t> Artificial que </a:t>
            </a:r>
            <a:r>
              <a:rPr lang="en-US" sz="1600" dirty="0" err="1">
                <a:latin typeface="Gotham HTF Light"/>
                <a:cs typeface="Gotham HTF Light"/>
              </a:rPr>
              <a:t>permite</a:t>
            </a:r>
            <a:r>
              <a:rPr lang="en-US" sz="1600" dirty="0">
                <a:latin typeface="Gotham HTF Light"/>
                <a:cs typeface="Gotham HTF Light"/>
              </a:rPr>
              <a:t> que o </a:t>
            </a:r>
            <a:r>
              <a:rPr lang="en-US" sz="1600" dirty="0" err="1">
                <a:latin typeface="Gotham HTF Light"/>
                <a:cs typeface="Gotham HTF Light"/>
              </a:rPr>
              <a:t>computador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aprenda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uma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tarefa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especifica</a:t>
            </a:r>
            <a:r>
              <a:rPr lang="en-US" sz="1600" dirty="0">
                <a:latin typeface="Gotham HTF Light"/>
                <a:cs typeface="Gotham HTF Light"/>
              </a:rPr>
              <a:t>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67791F8-7F08-A603-9D4A-CB24E8C1EDE0}"/>
              </a:ext>
            </a:extLst>
          </p:cNvPr>
          <p:cNvSpPr txBox="1"/>
          <p:nvPr/>
        </p:nvSpPr>
        <p:spPr>
          <a:xfrm>
            <a:off x="323528" y="3259326"/>
            <a:ext cx="5400600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Supervisionado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Gotham HTF Light"/>
                <a:cs typeface="Gotham HTF Light"/>
              </a:rPr>
              <a:t>Não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Supervisionado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Por </a:t>
            </a:r>
            <a:r>
              <a:rPr lang="en-US" sz="1600" dirty="0" err="1">
                <a:latin typeface="Gotham HTF Light"/>
                <a:cs typeface="Gotham HTF Light"/>
              </a:rPr>
              <a:t>reforço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A5B16F6-4EFA-0EEF-DBDF-B05D76E5DE41}"/>
              </a:ext>
            </a:extLst>
          </p:cNvPr>
          <p:cNvSpPr txBox="1"/>
          <p:nvPr/>
        </p:nvSpPr>
        <p:spPr>
          <a:xfrm>
            <a:off x="323528" y="5147207"/>
            <a:ext cx="5400600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Gotham HTF Light"/>
                <a:cs typeface="Gotham HTF Light"/>
              </a:rPr>
              <a:t>Dados!!!!</a:t>
            </a:r>
          </a:p>
        </p:txBody>
      </p:sp>
    </p:spTree>
    <p:extLst>
      <p:ext uri="{BB962C8B-B14F-4D97-AF65-F5344CB8AC3E}">
        <p14:creationId xmlns:p14="http://schemas.microsoft.com/office/powerpoint/2010/main" val="11055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935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que é Aprendizado Supervisionado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559399-00A9-224B-5582-8661BC390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143033"/>
            <a:ext cx="2582111" cy="258211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02D4F83-4153-ADF2-270D-A07EACB79950}"/>
              </a:ext>
            </a:extLst>
          </p:cNvPr>
          <p:cNvSpPr txBox="1"/>
          <p:nvPr/>
        </p:nvSpPr>
        <p:spPr>
          <a:xfrm>
            <a:off x="323528" y="1698572"/>
            <a:ext cx="5400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Consiste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em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treinar</a:t>
            </a:r>
            <a:r>
              <a:rPr lang="en-US" sz="2000" dirty="0">
                <a:latin typeface="Gotham HTF Light"/>
                <a:cs typeface="Gotham HTF Light"/>
              </a:rPr>
              <a:t> um </a:t>
            </a:r>
            <a:r>
              <a:rPr lang="en-US" sz="2000" dirty="0" err="1">
                <a:latin typeface="Gotham HTF Light"/>
                <a:cs typeface="Gotham HTF Light"/>
              </a:rPr>
              <a:t>modelo</a:t>
            </a:r>
            <a:r>
              <a:rPr lang="en-US" sz="2000" dirty="0">
                <a:latin typeface="Gotham HTF Light"/>
                <a:cs typeface="Gotham HTF Light"/>
              </a:rPr>
              <a:t> com um </a:t>
            </a:r>
            <a:r>
              <a:rPr lang="en-US" sz="2000" dirty="0" err="1">
                <a:latin typeface="Gotham HTF Light"/>
                <a:cs typeface="Gotham HTF Light"/>
              </a:rPr>
              <a:t>grupo</a:t>
            </a:r>
            <a:r>
              <a:rPr lang="en-US" sz="2000" dirty="0">
                <a:latin typeface="Gotham HTF Light"/>
                <a:cs typeface="Gotham HTF Light"/>
              </a:rPr>
              <a:t> de dados </a:t>
            </a:r>
            <a:r>
              <a:rPr lang="en-US" sz="2000" dirty="0" err="1">
                <a:latin typeface="Gotham HTF Light"/>
                <a:cs typeface="Gotham HTF Light"/>
              </a:rPr>
              <a:t>já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rotulados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9218B4-4286-7003-DFB8-084BD49692E0}"/>
              </a:ext>
            </a:extLst>
          </p:cNvPr>
          <p:cNvSpPr txBox="1"/>
          <p:nvPr/>
        </p:nvSpPr>
        <p:spPr>
          <a:xfrm>
            <a:off x="323528" y="3001103"/>
            <a:ext cx="5400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seja</a:t>
            </a:r>
            <a:r>
              <a:rPr lang="en-US" sz="2000" dirty="0">
                <a:latin typeface="Gotham HTF Light"/>
                <a:cs typeface="Gotham HTF Light"/>
              </a:rPr>
              <a:t>, </a:t>
            </a:r>
            <a:r>
              <a:rPr lang="en-US" sz="2000" dirty="0" err="1">
                <a:latin typeface="Gotham HTF Light"/>
                <a:cs typeface="Gotham HTF Light"/>
              </a:rPr>
              <a:t>nós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já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sabemos</a:t>
            </a:r>
            <a:r>
              <a:rPr lang="en-US" sz="2000" dirty="0">
                <a:latin typeface="Gotham HTF Light"/>
                <a:cs typeface="Gotham HTF Light"/>
              </a:rPr>
              <a:t> qual é a </a:t>
            </a:r>
            <a:r>
              <a:rPr lang="en-US" sz="2000" dirty="0" err="1">
                <a:latin typeface="Gotham HTF Light"/>
                <a:cs typeface="Gotham HTF Light"/>
              </a:rPr>
              <a:t>resposta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correlação</a:t>
            </a:r>
            <a:r>
              <a:rPr lang="en-US" sz="2000" dirty="0">
                <a:latin typeface="Gotham HTF Light"/>
                <a:cs typeface="Gotham HTF Light"/>
              </a:rPr>
              <a:t> entre </a:t>
            </a:r>
            <a:r>
              <a:rPr lang="en-US" sz="2000" dirty="0" err="1">
                <a:latin typeface="Gotham HTF Light"/>
                <a:cs typeface="Gotham HTF Light"/>
              </a:rPr>
              <a:t>os</a:t>
            </a:r>
            <a:r>
              <a:rPr lang="en-US" sz="2000" dirty="0">
                <a:latin typeface="Gotham HTF Light"/>
                <a:cs typeface="Gotham HTF Light"/>
              </a:rPr>
              <a:t> dados;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FDB3E5-3365-C9FB-153E-865960635EA1}"/>
              </a:ext>
            </a:extLst>
          </p:cNvPr>
          <p:cNvSpPr txBox="1"/>
          <p:nvPr/>
        </p:nvSpPr>
        <p:spPr>
          <a:xfrm>
            <a:off x="323528" y="4303634"/>
            <a:ext cx="540060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Gotham HTF Light"/>
                <a:cs typeface="Gotham HTF Light"/>
              </a:rPr>
              <a:t>O </a:t>
            </a:r>
            <a:r>
              <a:rPr lang="en-US" sz="2000" dirty="0" err="1">
                <a:latin typeface="Gotham HTF Light"/>
                <a:cs typeface="Gotham HTF Light"/>
              </a:rPr>
              <a:t>Objetivo</a:t>
            </a:r>
            <a:r>
              <a:rPr lang="en-US" sz="2000" dirty="0">
                <a:latin typeface="Gotham HTF Light"/>
                <a:cs typeface="Gotham HTF Light"/>
              </a:rPr>
              <a:t> é </a:t>
            </a:r>
            <a:r>
              <a:rPr lang="en-US" sz="2000" dirty="0" err="1">
                <a:latin typeface="Gotham HTF Light"/>
                <a:cs typeface="Gotham HTF Light"/>
              </a:rPr>
              <a:t>fazer</a:t>
            </a:r>
            <a:r>
              <a:rPr lang="en-US" sz="2000" dirty="0">
                <a:latin typeface="Gotham HTF Light"/>
                <a:cs typeface="Gotham HTF Light"/>
              </a:rPr>
              <a:t> o </a:t>
            </a:r>
            <a:r>
              <a:rPr lang="en-US" sz="2000" dirty="0" err="1">
                <a:latin typeface="Gotham HTF Light"/>
                <a:cs typeface="Gotham HTF Light"/>
              </a:rPr>
              <a:t>modelo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entender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essa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correlação</a:t>
            </a:r>
            <a:r>
              <a:rPr lang="en-US" sz="2000" dirty="0">
                <a:latin typeface="Gotham HTF Light"/>
                <a:cs typeface="Gotham HTF Light"/>
              </a:rPr>
              <a:t> e </a:t>
            </a:r>
            <a:r>
              <a:rPr lang="en-US" sz="2000" dirty="0" err="1">
                <a:latin typeface="Gotham HTF Light"/>
                <a:cs typeface="Gotham HTF Light"/>
              </a:rPr>
              <a:t>generalizar</a:t>
            </a:r>
            <a:r>
              <a:rPr lang="en-US" sz="2000" dirty="0">
                <a:latin typeface="Gotham HTF Light"/>
                <a:cs typeface="Gotham HTF Light"/>
              </a:rPr>
              <a:t> para </a:t>
            </a:r>
            <a:r>
              <a:rPr lang="en-US" sz="2000" dirty="0" err="1">
                <a:latin typeface="Gotham HTF Light"/>
                <a:cs typeface="Gotham HTF Light"/>
              </a:rPr>
              <a:t>novos</a:t>
            </a:r>
            <a:r>
              <a:rPr lang="en-US" sz="2000" dirty="0">
                <a:latin typeface="Gotham HTF Light"/>
                <a:cs typeface="Gotham HTF Light"/>
              </a:rPr>
              <a:t> dados que </a:t>
            </a:r>
            <a:r>
              <a:rPr lang="en-US" sz="2000" dirty="0" err="1">
                <a:latin typeface="Gotham HTF Light"/>
                <a:cs typeface="Gotham HTF Light"/>
              </a:rPr>
              <a:t>ele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não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conhece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794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Tipos de Problemas de Aprendizado Supervisionado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F8FDB5-28B4-253B-3008-76E45AECB031}"/>
              </a:ext>
            </a:extLst>
          </p:cNvPr>
          <p:cNvSpPr txBox="1"/>
          <p:nvPr/>
        </p:nvSpPr>
        <p:spPr>
          <a:xfrm>
            <a:off x="3059832" y="2245019"/>
            <a:ext cx="590465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Existem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dois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tipos</a:t>
            </a:r>
            <a:r>
              <a:rPr lang="en-US" sz="2000" dirty="0">
                <a:latin typeface="Gotham HTF Light"/>
                <a:cs typeface="Gotham HTF Light"/>
              </a:rPr>
              <a:t> de </a:t>
            </a:r>
            <a:r>
              <a:rPr lang="en-US" sz="2000" dirty="0" err="1">
                <a:latin typeface="Gotham HTF Light"/>
                <a:cs typeface="Gotham HTF Light"/>
              </a:rPr>
              <a:t>problemas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em</a:t>
            </a:r>
            <a:r>
              <a:rPr lang="en-US" sz="2000" dirty="0">
                <a:latin typeface="Gotham HTF Light"/>
                <a:cs typeface="Gotham HTF Light"/>
              </a:rPr>
              <a:t> que Podemos </a:t>
            </a:r>
            <a:r>
              <a:rPr lang="en-US" sz="2000" dirty="0" err="1">
                <a:latin typeface="Gotham HTF Light"/>
                <a:cs typeface="Gotham HTF Light"/>
              </a:rPr>
              <a:t>aplicar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Aprendizado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Supervisionado</a:t>
            </a:r>
            <a:r>
              <a:rPr lang="en-US" sz="2000" dirty="0">
                <a:latin typeface="Gotham HTF Light"/>
                <a:cs typeface="Gotham HTF Light"/>
              </a:rPr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032BCA-D977-49D7-9786-D25F4732C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800697"/>
            <a:ext cx="2520280" cy="18442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BD6E267-1F22-1C50-63FB-74166B95A9DB}"/>
              </a:ext>
            </a:extLst>
          </p:cNvPr>
          <p:cNvSpPr txBox="1"/>
          <p:nvPr/>
        </p:nvSpPr>
        <p:spPr>
          <a:xfrm>
            <a:off x="323528" y="3916011"/>
            <a:ext cx="4248472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Gotham HTF Light"/>
                <a:cs typeface="Gotham HTF Light"/>
              </a:rPr>
              <a:t>De </a:t>
            </a:r>
            <a:r>
              <a:rPr lang="en-US" sz="2000" b="1" dirty="0" err="1">
                <a:latin typeface="Gotham HTF Light"/>
                <a:cs typeface="Gotham HTF Light"/>
              </a:rPr>
              <a:t>Classificação</a:t>
            </a:r>
            <a:r>
              <a:rPr lang="en-US" sz="2000" b="1" dirty="0">
                <a:latin typeface="Gotham HTF Light"/>
                <a:cs typeface="Gotham HTF Light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FF1AE4-E8D3-9493-97D0-F96A7AB219F3}"/>
              </a:ext>
            </a:extLst>
          </p:cNvPr>
          <p:cNvSpPr txBox="1"/>
          <p:nvPr/>
        </p:nvSpPr>
        <p:spPr>
          <a:xfrm>
            <a:off x="4716016" y="3916011"/>
            <a:ext cx="4248472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Gotham HTF Light"/>
                <a:cs typeface="Gotham HTF Light"/>
              </a:rPr>
              <a:t>De </a:t>
            </a:r>
            <a:r>
              <a:rPr lang="en-US" sz="2000" b="1" dirty="0" err="1">
                <a:latin typeface="Gotham HTF Light"/>
                <a:cs typeface="Gotham HTF Light"/>
              </a:rPr>
              <a:t>Regressão</a:t>
            </a:r>
            <a:r>
              <a:rPr lang="en-US" sz="2000" b="1" dirty="0">
                <a:latin typeface="Gotham HTF Light"/>
                <a:cs typeface="Gotham HTF Light"/>
              </a:rPr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5733A99-09A4-9A2B-ACC1-5939AC3AA6A8}"/>
              </a:ext>
            </a:extLst>
          </p:cNvPr>
          <p:cNvSpPr txBox="1"/>
          <p:nvPr/>
        </p:nvSpPr>
        <p:spPr>
          <a:xfrm>
            <a:off x="323528" y="4591666"/>
            <a:ext cx="424847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Sim </a:t>
            </a: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Não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Vai </a:t>
            </a:r>
            <a:r>
              <a:rPr lang="en-US" sz="2000" dirty="0" err="1">
                <a:latin typeface="Gotham HTF Light"/>
                <a:cs typeface="Gotham HTF Light"/>
              </a:rPr>
              <a:t>comprar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Não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vai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comprar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É do </a:t>
            </a:r>
            <a:r>
              <a:rPr lang="en-US" sz="2000" dirty="0" err="1">
                <a:latin typeface="Gotham HTF Light"/>
                <a:cs typeface="Gotham HTF Light"/>
              </a:rPr>
              <a:t>tipo</a:t>
            </a:r>
            <a:r>
              <a:rPr lang="en-US" sz="2000" dirty="0">
                <a:latin typeface="Gotham HTF Light"/>
                <a:cs typeface="Gotham HTF Light"/>
              </a:rPr>
              <a:t> A, do </a:t>
            </a:r>
            <a:r>
              <a:rPr lang="en-US" sz="2000" dirty="0" err="1">
                <a:latin typeface="Gotham HTF Light"/>
                <a:cs typeface="Gotham HTF Light"/>
              </a:rPr>
              <a:t>tipo</a:t>
            </a:r>
            <a:r>
              <a:rPr lang="en-US" sz="2000" dirty="0">
                <a:latin typeface="Gotham HTF Light"/>
                <a:cs typeface="Gotham HTF Light"/>
              </a:rPr>
              <a:t> B </a:t>
            </a:r>
            <a:r>
              <a:rPr lang="en-US" sz="2000" dirty="0" err="1">
                <a:latin typeface="Gotham HTF Light"/>
                <a:cs typeface="Gotham HTF Light"/>
              </a:rPr>
              <a:t>ou</a:t>
            </a:r>
            <a:r>
              <a:rPr lang="en-US" sz="2000" dirty="0">
                <a:latin typeface="Gotham HTF Light"/>
                <a:cs typeface="Gotham HTF Light"/>
              </a:rPr>
              <a:t> do </a:t>
            </a:r>
            <a:r>
              <a:rPr lang="en-US" sz="2000" dirty="0" err="1">
                <a:latin typeface="Gotham HTF Light"/>
                <a:cs typeface="Gotham HTF Light"/>
              </a:rPr>
              <a:t>tipo</a:t>
            </a:r>
            <a:r>
              <a:rPr lang="en-US" sz="2000" dirty="0">
                <a:latin typeface="Gotham HTF Light"/>
                <a:cs typeface="Gotham HTF Light"/>
              </a:rPr>
              <a:t> C;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F0E736-2637-0790-C347-410461FDA13C}"/>
              </a:ext>
            </a:extLst>
          </p:cNvPr>
          <p:cNvSpPr txBox="1"/>
          <p:nvPr/>
        </p:nvSpPr>
        <p:spPr>
          <a:xfrm>
            <a:off x="4716016" y="4591666"/>
            <a:ext cx="424847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Prever</a:t>
            </a:r>
            <a:r>
              <a:rPr lang="en-US" sz="2000" dirty="0">
                <a:latin typeface="Gotham HTF Light"/>
                <a:cs typeface="Gotham HTF Light"/>
              </a:rPr>
              <a:t> um </a:t>
            </a:r>
            <a:r>
              <a:rPr lang="en-US" sz="2000" dirty="0" err="1">
                <a:latin typeface="Gotham HTF Light"/>
                <a:cs typeface="Gotham HTF Light"/>
              </a:rPr>
              <a:t>determinado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número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Quanto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custa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uma</a:t>
            </a:r>
            <a:r>
              <a:rPr lang="en-US" sz="2000" dirty="0">
                <a:latin typeface="Gotham HTF Light"/>
                <a:cs typeface="Gotham HTF Light"/>
              </a:rPr>
              <a:t> casa;</a:t>
            </a:r>
          </a:p>
          <a:p>
            <a:pPr marL="342900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Qual </a:t>
            </a:r>
            <a:r>
              <a:rPr lang="en-US" sz="2000" dirty="0" err="1">
                <a:latin typeface="Gotham HTF Light"/>
                <a:cs typeface="Gotham HTF Light"/>
              </a:rPr>
              <a:t>vai</a:t>
            </a:r>
            <a:r>
              <a:rPr lang="en-US" sz="2000" dirty="0">
                <a:latin typeface="Gotham HTF Light"/>
                <a:cs typeface="Gotham HTF Light"/>
              </a:rPr>
              <a:t> ser a </a:t>
            </a:r>
            <a:r>
              <a:rPr lang="en-US" sz="2000" dirty="0" err="1">
                <a:latin typeface="Gotham HTF Light"/>
                <a:cs typeface="Gotham HTF Light"/>
              </a:rPr>
              <a:t>quilometragem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4790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Algoritmos de Classificação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8002F3-89E1-9A83-B096-FB0435496C30}"/>
              </a:ext>
            </a:extLst>
          </p:cNvPr>
          <p:cNvSpPr txBox="1"/>
          <p:nvPr/>
        </p:nvSpPr>
        <p:spPr>
          <a:xfrm>
            <a:off x="251520" y="947905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 err="1">
                <a:latin typeface="Gotham HTF Light"/>
                <a:cs typeface="Gotham HTF Light"/>
              </a:rPr>
              <a:t>Regressão</a:t>
            </a:r>
            <a:r>
              <a:rPr lang="en-US" dirty="0">
                <a:latin typeface="Gotham HTF Light"/>
                <a:cs typeface="Gotham HTF Light"/>
              </a:rPr>
              <a:t> </a:t>
            </a:r>
            <a:r>
              <a:rPr lang="en-US" dirty="0" err="1">
                <a:latin typeface="Gotham HTF Light"/>
                <a:cs typeface="Gotham HTF Light"/>
              </a:rPr>
              <a:t>Logística</a:t>
            </a:r>
            <a:r>
              <a:rPr lang="en-US" dirty="0">
                <a:latin typeface="Gotham HTF Light"/>
                <a:cs typeface="Gotham HTF Light"/>
              </a:rPr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6A2C93-2192-1C53-226A-DADC5BC86945}"/>
              </a:ext>
            </a:extLst>
          </p:cNvPr>
          <p:cNvSpPr txBox="1"/>
          <p:nvPr/>
        </p:nvSpPr>
        <p:spPr>
          <a:xfrm>
            <a:off x="251520" y="1485406"/>
            <a:ext cx="8496944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Técnica da </a:t>
            </a:r>
            <a:r>
              <a:rPr lang="en-US" sz="1200" dirty="0" err="1">
                <a:latin typeface="Gotham HTF Light"/>
                <a:cs typeface="Gotham HTF Light"/>
              </a:rPr>
              <a:t>estatística</a:t>
            </a:r>
            <a:r>
              <a:rPr lang="en-US" sz="1200" dirty="0">
                <a:latin typeface="Gotham HTF Light"/>
                <a:cs typeface="Gotham HTF Light"/>
              </a:rPr>
              <a:t> que </a:t>
            </a:r>
            <a:r>
              <a:rPr lang="en-US" sz="1200" dirty="0" err="1">
                <a:latin typeface="Gotham HTF Light"/>
                <a:cs typeface="Gotham HTF Light"/>
              </a:rPr>
              <a:t>procura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correlacionar</a:t>
            </a:r>
            <a:r>
              <a:rPr lang="en-US" sz="1200" dirty="0">
                <a:latin typeface="Gotham HTF Light"/>
                <a:cs typeface="Gotham HTF Light"/>
              </a:rPr>
              <a:t> dados e </a:t>
            </a:r>
            <a:r>
              <a:rPr lang="en-US" sz="1200" dirty="0" err="1">
                <a:latin typeface="Gotham HTF Light"/>
                <a:cs typeface="Gotham HTF Light"/>
              </a:rPr>
              <a:t>produzir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uma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saída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binária</a:t>
            </a:r>
            <a:r>
              <a:rPr lang="en-US" sz="1200" dirty="0">
                <a:latin typeface="Gotham HTF Light"/>
                <a:cs typeface="Gotham HTF Light"/>
              </a:rPr>
              <a:t> do </a:t>
            </a:r>
            <a:r>
              <a:rPr lang="en-US" sz="1200" dirty="0" err="1">
                <a:latin typeface="Gotham HTF Light"/>
                <a:cs typeface="Gotham HTF Light"/>
              </a:rPr>
              <a:t>tipo</a:t>
            </a:r>
            <a:r>
              <a:rPr lang="en-US" sz="1200" dirty="0">
                <a:latin typeface="Gotham HTF Light"/>
                <a:cs typeface="Gotham HTF Light"/>
              </a:rPr>
              <a:t> 0 </a:t>
            </a:r>
            <a:r>
              <a:rPr lang="en-US" sz="1200" dirty="0" err="1">
                <a:latin typeface="Gotham HTF Light"/>
                <a:cs typeface="Gotham HTF Light"/>
              </a:rPr>
              <a:t>ou</a:t>
            </a:r>
            <a:r>
              <a:rPr lang="en-US" sz="1200" dirty="0">
                <a:latin typeface="Gotham HTF Light"/>
                <a:cs typeface="Gotham HTF Light"/>
              </a:rPr>
              <a:t> 1 (Sim </a:t>
            </a:r>
            <a:r>
              <a:rPr lang="en-US" sz="1200" dirty="0" err="1">
                <a:latin typeface="Gotham HTF Light"/>
                <a:cs typeface="Gotham HTF Light"/>
              </a:rPr>
              <a:t>ou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Não</a:t>
            </a:r>
            <a:r>
              <a:rPr lang="en-US" sz="1200" dirty="0">
                <a:latin typeface="Gotham HTF Light"/>
                <a:cs typeface="Gotham HTF Light"/>
              </a:rPr>
              <a:t>).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CEC97F-C6EE-7615-15FB-EDC5D61AE445}"/>
              </a:ext>
            </a:extLst>
          </p:cNvPr>
          <p:cNvSpPr txBox="1"/>
          <p:nvPr/>
        </p:nvSpPr>
        <p:spPr>
          <a:xfrm>
            <a:off x="251520" y="1898770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 err="1">
                <a:latin typeface="Gotham HTF Light"/>
                <a:cs typeface="Gotham HTF Light"/>
              </a:rPr>
              <a:t>Árvore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Decisão</a:t>
            </a:r>
            <a:r>
              <a:rPr lang="en-US" dirty="0">
                <a:latin typeface="Gotham HTF Light"/>
                <a:cs typeface="Gotham HTF Light"/>
              </a:rPr>
              <a:t>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821EDF-3E84-BF77-9611-403C27AAE62E}"/>
              </a:ext>
            </a:extLst>
          </p:cNvPr>
          <p:cNvSpPr txBox="1"/>
          <p:nvPr/>
        </p:nvSpPr>
        <p:spPr>
          <a:xfrm>
            <a:off x="251520" y="2436271"/>
            <a:ext cx="8496944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Gotham HTF Light"/>
                <a:cs typeface="Gotham HTF Light"/>
              </a:rPr>
              <a:t>Algoritmo</a:t>
            </a:r>
            <a:r>
              <a:rPr lang="en-US" sz="1200" dirty="0">
                <a:latin typeface="Gotham HTF Light"/>
                <a:cs typeface="Gotham HTF Light"/>
              </a:rPr>
              <a:t> que divide </a:t>
            </a:r>
            <a:r>
              <a:rPr lang="en-US" sz="1200" dirty="0" err="1">
                <a:latin typeface="Gotham HTF Light"/>
                <a:cs typeface="Gotham HTF Light"/>
              </a:rPr>
              <a:t>reptidamente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os</a:t>
            </a:r>
            <a:r>
              <a:rPr lang="en-US" sz="1200" dirty="0">
                <a:latin typeface="Gotham HTF Light"/>
                <a:cs typeface="Gotham HTF Light"/>
              </a:rPr>
              <a:t> dados </a:t>
            </a:r>
            <a:r>
              <a:rPr lang="en-US" sz="1200" dirty="0" err="1">
                <a:latin typeface="Gotham HTF Light"/>
                <a:cs typeface="Gotham HTF Light"/>
              </a:rPr>
              <a:t>em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subconjuntos</a:t>
            </a:r>
            <a:r>
              <a:rPr lang="en-US" sz="1200" dirty="0">
                <a:latin typeface="Gotham HTF Light"/>
                <a:cs typeface="Gotham HTF Light"/>
              </a:rPr>
              <a:t> com base </a:t>
            </a:r>
            <a:r>
              <a:rPr lang="en-US" sz="1200" dirty="0" err="1">
                <a:latin typeface="Gotham HTF Light"/>
                <a:cs typeface="Gotham HTF Light"/>
              </a:rPr>
              <a:t>nas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suas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características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até</a:t>
            </a:r>
            <a:r>
              <a:rPr lang="en-US" sz="1200" dirty="0">
                <a:latin typeface="Gotham HTF Light"/>
                <a:cs typeface="Gotham HTF Light"/>
              </a:rPr>
              <a:t> que </a:t>
            </a:r>
            <a:r>
              <a:rPr lang="en-US" sz="1200" dirty="0" err="1">
                <a:latin typeface="Gotham HTF Light"/>
                <a:cs typeface="Gotham HTF Light"/>
              </a:rPr>
              <a:t>chegar</a:t>
            </a:r>
            <a:r>
              <a:rPr lang="en-US" sz="1200" dirty="0">
                <a:latin typeface="Gotham HTF Light"/>
                <a:cs typeface="Gotham HTF Light"/>
              </a:rPr>
              <a:t> a um </a:t>
            </a:r>
            <a:r>
              <a:rPr lang="en-US" sz="1200" dirty="0" err="1">
                <a:latin typeface="Gotham HTF Light"/>
                <a:cs typeface="Gotham HTF Light"/>
              </a:rPr>
              <a:t>subconjunto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único</a:t>
            </a:r>
            <a:r>
              <a:rPr lang="en-US" sz="1200" dirty="0">
                <a:latin typeface="Gotham HTF Light"/>
                <a:cs typeface="Gotham HTF Light"/>
              </a:rPr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CCF1FD-9686-DF3B-6C51-986FBFF35D25}"/>
              </a:ext>
            </a:extLst>
          </p:cNvPr>
          <p:cNvSpPr txBox="1"/>
          <p:nvPr/>
        </p:nvSpPr>
        <p:spPr>
          <a:xfrm>
            <a:off x="251520" y="3126634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K-Nearest Neighbors (K-NN)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7C99BD-2E55-53FC-A483-2057C356AC0C}"/>
              </a:ext>
            </a:extLst>
          </p:cNvPr>
          <p:cNvSpPr txBox="1"/>
          <p:nvPr/>
        </p:nvSpPr>
        <p:spPr>
          <a:xfrm>
            <a:off x="251520" y="3664135"/>
            <a:ext cx="8496944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Gotham HTF Light"/>
                <a:cs typeface="Gotham HTF Light"/>
              </a:rPr>
              <a:t>Algoritmo</a:t>
            </a:r>
            <a:r>
              <a:rPr lang="en-US" sz="1200" dirty="0">
                <a:latin typeface="Gotham HTF Light"/>
                <a:cs typeface="Gotham HTF Light"/>
              </a:rPr>
              <a:t> que </a:t>
            </a:r>
            <a:r>
              <a:rPr lang="en-US" sz="1200" dirty="0" err="1">
                <a:latin typeface="Gotham HTF Light"/>
                <a:cs typeface="Gotham HTF Light"/>
              </a:rPr>
              <a:t>classifica</a:t>
            </a:r>
            <a:r>
              <a:rPr lang="en-US" sz="1200" dirty="0">
                <a:latin typeface="Gotham HTF Light"/>
                <a:cs typeface="Gotham HTF Light"/>
              </a:rPr>
              <a:t> o dado </a:t>
            </a:r>
            <a:r>
              <a:rPr lang="en-US" sz="1200" dirty="0" err="1">
                <a:latin typeface="Gotham HTF Light"/>
                <a:cs typeface="Gotham HTF Light"/>
              </a:rPr>
              <a:t>em</a:t>
            </a:r>
            <a:r>
              <a:rPr lang="en-US" sz="1200" dirty="0">
                <a:latin typeface="Gotham HTF Light"/>
                <a:cs typeface="Gotham HTF Light"/>
              </a:rPr>
              <a:t> um conjunto </a:t>
            </a:r>
            <a:r>
              <a:rPr lang="en-US" sz="1200" dirty="0" err="1">
                <a:latin typeface="Gotham HTF Light"/>
                <a:cs typeface="Gotham HTF Light"/>
              </a:rPr>
              <a:t>conforme</a:t>
            </a:r>
            <a:r>
              <a:rPr lang="en-US" sz="1200" dirty="0">
                <a:latin typeface="Gotham HTF Light"/>
                <a:cs typeface="Gotham HTF Light"/>
              </a:rPr>
              <a:t> a </a:t>
            </a:r>
            <a:r>
              <a:rPr lang="en-US" sz="1200" dirty="0" err="1">
                <a:latin typeface="Gotham HTF Light"/>
                <a:cs typeface="Gotham HTF Light"/>
              </a:rPr>
              <a:t>semelhança</a:t>
            </a:r>
            <a:r>
              <a:rPr lang="en-US" sz="1200" dirty="0">
                <a:latin typeface="Gotham HTF Light"/>
                <a:cs typeface="Gotham HTF Light"/>
              </a:rPr>
              <a:t> entre </a:t>
            </a:r>
            <a:r>
              <a:rPr lang="en-US" sz="1200" dirty="0" err="1">
                <a:latin typeface="Gotham HTF Light"/>
                <a:cs typeface="Gotham HTF Light"/>
              </a:rPr>
              <a:t>os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seus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vizinhos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mais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próximos</a:t>
            </a:r>
            <a:r>
              <a:rPr lang="en-US" sz="1200" dirty="0">
                <a:latin typeface="Gotham HTF Light"/>
                <a:cs typeface="Gotham HTF Light"/>
              </a:rPr>
              <a:t>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B0CE2D8-2A43-FC6F-3333-CD53B48139C2}"/>
              </a:ext>
            </a:extLst>
          </p:cNvPr>
          <p:cNvSpPr txBox="1"/>
          <p:nvPr/>
        </p:nvSpPr>
        <p:spPr>
          <a:xfrm>
            <a:off x="251520" y="4077499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Naive Bayes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72EE2D9-4027-144F-5B11-7DA28A44C00B}"/>
              </a:ext>
            </a:extLst>
          </p:cNvPr>
          <p:cNvSpPr txBox="1"/>
          <p:nvPr/>
        </p:nvSpPr>
        <p:spPr>
          <a:xfrm>
            <a:off x="251520" y="4615000"/>
            <a:ext cx="8496944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Gotham HTF Light"/>
                <a:cs typeface="Gotham HTF Light"/>
              </a:rPr>
              <a:t>Usa</a:t>
            </a:r>
            <a:r>
              <a:rPr lang="en-US" sz="1200" dirty="0">
                <a:latin typeface="Gotham HTF Light"/>
                <a:cs typeface="Gotham HTF Light"/>
              </a:rPr>
              <a:t> o </a:t>
            </a:r>
            <a:r>
              <a:rPr lang="en-US" sz="1200" dirty="0" err="1">
                <a:latin typeface="Gotham HTF Light"/>
                <a:cs typeface="Gotham HTF Light"/>
              </a:rPr>
              <a:t>teorema</a:t>
            </a:r>
            <a:r>
              <a:rPr lang="en-US" sz="1200" dirty="0">
                <a:latin typeface="Gotham HTF Light"/>
                <a:cs typeface="Gotham HTF Light"/>
              </a:rPr>
              <a:t> de Bayes para </a:t>
            </a:r>
            <a:r>
              <a:rPr lang="en-US" sz="1200" dirty="0" err="1">
                <a:latin typeface="Gotham HTF Light"/>
                <a:cs typeface="Gotham HTF Light"/>
              </a:rPr>
              <a:t>estimar</a:t>
            </a:r>
            <a:r>
              <a:rPr lang="en-US" sz="1200" dirty="0">
                <a:latin typeface="Gotham HTF Light"/>
                <a:cs typeface="Gotham HTF Light"/>
              </a:rPr>
              <a:t> a </a:t>
            </a:r>
            <a:r>
              <a:rPr lang="en-US" sz="1200" dirty="0" err="1">
                <a:latin typeface="Gotham HTF Light"/>
                <a:cs typeface="Gotham HTF Light"/>
              </a:rPr>
              <a:t>probabilidade</a:t>
            </a:r>
            <a:r>
              <a:rPr lang="en-US" sz="1200" dirty="0">
                <a:latin typeface="Gotham HTF Light"/>
                <a:cs typeface="Gotham HTF Light"/>
              </a:rPr>
              <a:t> de um dado </a:t>
            </a:r>
            <a:r>
              <a:rPr lang="en-US" sz="1200" dirty="0" err="1">
                <a:latin typeface="Gotham HTF Light"/>
                <a:cs typeface="Gotham HTF Light"/>
              </a:rPr>
              <a:t>pertencer</a:t>
            </a:r>
            <a:r>
              <a:rPr lang="en-US" sz="1200" dirty="0">
                <a:latin typeface="Gotham HTF Light"/>
                <a:cs typeface="Gotham HTF Light"/>
              </a:rPr>
              <a:t> a um conjunto com base </a:t>
            </a:r>
            <a:r>
              <a:rPr lang="en-US" sz="1200" dirty="0" err="1">
                <a:latin typeface="Gotham HTF Light"/>
                <a:cs typeface="Gotham HTF Light"/>
              </a:rPr>
              <a:t>em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suas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características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independentes</a:t>
            </a:r>
            <a:r>
              <a:rPr lang="en-US" sz="1200" dirty="0">
                <a:latin typeface="Gotham HTF Light"/>
                <a:cs typeface="Gotham HTF Light"/>
              </a:rPr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AFBE30-C28E-889A-6698-550FAB225A29}"/>
              </a:ext>
            </a:extLst>
          </p:cNvPr>
          <p:cNvSpPr txBox="1"/>
          <p:nvPr/>
        </p:nvSpPr>
        <p:spPr>
          <a:xfrm>
            <a:off x="251520" y="5305363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Support Vector Machines (SVM)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50BC072-66D5-7D35-30FF-1F58B2AFC3E4}"/>
              </a:ext>
            </a:extLst>
          </p:cNvPr>
          <p:cNvSpPr txBox="1"/>
          <p:nvPr/>
        </p:nvSpPr>
        <p:spPr>
          <a:xfrm>
            <a:off x="251520" y="5842865"/>
            <a:ext cx="8496944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Gotham HTF Light"/>
                <a:cs typeface="Gotham HTF Light"/>
              </a:rPr>
              <a:t>Separa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os</a:t>
            </a:r>
            <a:r>
              <a:rPr lang="en-US" sz="1200" dirty="0">
                <a:latin typeface="Gotham HTF Light"/>
                <a:cs typeface="Gotham HTF Light"/>
              </a:rPr>
              <a:t> dados </a:t>
            </a:r>
            <a:r>
              <a:rPr lang="en-US" sz="1200" dirty="0" err="1">
                <a:latin typeface="Gotham HTF Light"/>
                <a:cs typeface="Gotham HTF Light"/>
              </a:rPr>
              <a:t>em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espaços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multimensionais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procura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encontrar</a:t>
            </a:r>
            <a:r>
              <a:rPr lang="en-US" sz="1200" dirty="0">
                <a:latin typeface="Gotham HTF Light"/>
                <a:cs typeface="Gotham HTF Light"/>
              </a:rPr>
              <a:t> o </a:t>
            </a:r>
            <a:r>
              <a:rPr lang="en-US" sz="1200" dirty="0" err="1">
                <a:latin typeface="Gotham HTF Light"/>
                <a:cs typeface="Gotham HTF Light"/>
              </a:rPr>
              <a:t>melhor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hiperplano</a:t>
            </a:r>
            <a:r>
              <a:rPr lang="en-US" sz="1200" dirty="0">
                <a:latin typeface="Gotham HTF Light"/>
                <a:cs typeface="Gotham HTF Light"/>
              </a:rPr>
              <a:t> que </a:t>
            </a:r>
            <a:r>
              <a:rPr lang="en-US" sz="1200" dirty="0" err="1">
                <a:latin typeface="Gotham HTF Light"/>
                <a:cs typeface="Gotham HTF Light"/>
              </a:rPr>
              <a:t>separa</a:t>
            </a:r>
            <a:r>
              <a:rPr lang="en-US" sz="1200" dirty="0">
                <a:latin typeface="Gotham HTF Light"/>
                <a:cs typeface="Gotham HTF Light"/>
              </a:rPr>
              <a:t> as classes.</a:t>
            </a:r>
          </a:p>
        </p:txBody>
      </p:sp>
    </p:spTree>
    <p:extLst>
      <p:ext uri="{BB962C8B-B14F-4D97-AF65-F5344CB8AC3E}">
        <p14:creationId xmlns:p14="http://schemas.microsoft.com/office/powerpoint/2010/main" val="149391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2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Métricas de Avaliação para Problemas </a:t>
            </a:r>
            <a:r>
              <a:rPr lang="pt-BR" sz="400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 Classificação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1D9881-5855-8064-D660-82508A7CB841}"/>
              </a:ext>
            </a:extLst>
          </p:cNvPr>
          <p:cNvSpPr txBox="1"/>
          <p:nvPr/>
        </p:nvSpPr>
        <p:spPr>
          <a:xfrm>
            <a:off x="251520" y="1379953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 err="1">
                <a:latin typeface="Gotham HTF Light"/>
                <a:cs typeface="Gotham HTF Light"/>
              </a:rPr>
              <a:t>Matriz</a:t>
            </a:r>
            <a:r>
              <a:rPr lang="en-US" dirty="0">
                <a:latin typeface="Gotham HTF Light"/>
                <a:cs typeface="Gotham HTF Light"/>
              </a:rPr>
              <a:t> de </a:t>
            </a:r>
            <a:r>
              <a:rPr lang="en-US" dirty="0" err="1">
                <a:latin typeface="Gotham HTF Light"/>
                <a:cs typeface="Gotham HTF Light"/>
              </a:rPr>
              <a:t>Confusão</a:t>
            </a:r>
            <a:endParaRPr lang="en-US" dirty="0">
              <a:latin typeface="Gotham HTF Light"/>
              <a:cs typeface="Gotham HTF Ligh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8D2E40-6890-A244-CB6B-23E6514E8684}"/>
              </a:ext>
            </a:extLst>
          </p:cNvPr>
          <p:cNvSpPr txBox="1"/>
          <p:nvPr/>
        </p:nvSpPr>
        <p:spPr>
          <a:xfrm>
            <a:off x="251520" y="1920051"/>
            <a:ext cx="8496944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Mosta a </a:t>
            </a:r>
            <a:r>
              <a:rPr lang="en-US" sz="1200" dirty="0" err="1">
                <a:latin typeface="Gotham HTF Light"/>
                <a:cs typeface="Gotham HTF Light"/>
              </a:rPr>
              <a:t>contagem</a:t>
            </a:r>
            <a:r>
              <a:rPr lang="en-US" sz="1200" dirty="0">
                <a:latin typeface="Gotham HTF Light"/>
                <a:cs typeface="Gotham HTF Light"/>
              </a:rPr>
              <a:t> de </a:t>
            </a:r>
            <a:r>
              <a:rPr lang="en-US" sz="1200" dirty="0" err="1">
                <a:latin typeface="Gotham HTF Light"/>
                <a:cs typeface="Gotham HTF Light"/>
              </a:rPr>
              <a:t>previsões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corretas</a:t>
            </a:r>
            <a:r>
              <a:rPr lang="en-US" sz="1200" dirty="0">
                <a:latin typeface="Gotham HTF Light"/>
                <a:cs typeface="Gotham HTF Light"/>
              </a:rPr>
              <a:t> e </a:t>
            </a:r>
            <a:r>
              <a:rPr lang="en-US" sz="1200" dirty="0" err="1">
                <a:latin typeface="Gotham HTF Light"/>
                <a:cs typeface="Gotham HTF Light"/>
              </a:rPr>
              <a:t>incorretas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em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uma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matriz</a:t>
            </a:r>
            <a:r>
              <a:rPr lang="en-US" sz="1200" dirty="0">
                <a:latin typeface="Gotham HTF Light"/>
                <a:cs typeface="Gotham HTF Light"/>
              </a:rPr>
              <a:t> de Quatro Quadrantes: </a:t>
            </a:r>
            <a:r>
              <a:rPr lang="en-US" sz="1200" dirty="0" err="1">
                <a:latin typeface="Gotham HTF Light"/>
                <a:cs typeface="Gotham HTF Light"/>
              </a:rPr>
              <a:t>Verdadeiro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Positivo</a:t>
            </a:r>
            <a:r>
              <a:rPr lang="en-US" sz="1200" dirty="0">
                <a:latin typeface="Gotham HTF Light"/>
                <a:cs typeface="Gotham HTF Light"/>
              </a:rPr>
              <a:t> (TP), </a:t>
            </a:r>
            <a:r>
              <a:rPr lang="en-US" sz="1200" dirty="0" err="1">
                <a:latin typeface="Gotham HTF Light"/>
                <a:cs typeface="Gotham HTF Light"/>
              </a:rPr>
              <a:t>Falso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Positivo</a:t>
            </a:r>
            <a:r>
              <a:rPr lang="en-US" sz="1200" dirty="0">
                <a:latin typeface="Gotham HTF Light"/>
                <a:cs typeface="Gotham HTF Light"/>
              </a:rPr>
              <a:t> (FP), </a:t>
            </a:r>
            <a:r>
              <a:rPr lang="en-US" sz="1200" dirty="0" err="1">
                <a:latin typeface="Gotham HTF Light"/>
                <a:cs typeface="Gotham HTF Light"/>
              </a:rPr>
              <a:t>Verdadeiro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Negativo</a:t>
            </a:r>
            <a:r>
              <a:rPr lang="en-US" sz="1200" dirty="0">
                <a:latin typeface="Gotham HTF Light"/>
                <a:cs typeface="Gotham HTF Light"/>
              </a:rPr>
              <a:t> (TN) e </a:t>
            </a:r>
            <a:r>
              <a:rPr lang="en-US" sz="1200" dirty="0" err="1">
                <a:latin typeface="Gotham HTF Light"/>
                <a:cs typeface="Gotham HTF Light"/>
              </a:rPr>
              <a:t>Falso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Negativo</a:t>
            </a:r>
            <a:r>
              <a:rPr lang="en-US" sz="1200" dirty="0">
                <a:latin typeface="Gotham HTF Light"/>
                <a:cs typeface="Gotham HTF Light"/>
              </a:rPr>
              <a:t> (FN)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8C376E-5266-3FAF-4B51-6B01B3A9E7A0}"/>
              </a:ext>
            </a:extLst>
          </p:cNvPr>
          <p:cNvSpPr txBox="1"/>
          <p:nvPr/>
        </p:nvSpPr>
        <p:spPr>
          <a:xfrm>
            <a:off x="251520" y="2613011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 err="1">
                <a:latin typeface="Gotham HTF Light"/>
                <a:cs typeface="Gotham HTF Light"/>
              </a:rPr>
              <a:t>Acurácia</a:t>
            </a:r>
            <a:endParaRPr lang="en-US" dirty="0">
              <a:latin typeface="Gotham HTF Light"/>
              <a:cs typeface="Gotham HTF Ligh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A413A1-E7B5-0E2D-25D7-BC55BCB13581}"/>
              </a:ext>
            </a:extLst>
          </p:cNvPr>
          <p:cNvSpPr txBox="1"/>
          <p:nvPr/>
        </p:nvSpPr>
        <p:spPr>
          <a:xfrm>
            <a:off x="251520" y="3153109"/>
            <a:ext cx="8496944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Gotham HTF Light"/>
                <a:cs typeface="Gotham HTF Light"/>
              </a:rPr>
              <a:t>Diz</a:t>
            </a:r>
            <a:r>
              <a:rPr lang="en-US" sz="1200" dirty="0">
                <a:latin typeface="Gotham HTF Light"/>
                <a:cs typeface="Gotham HTF Light"/>
              </a:rPr>
              <a:t> o </a:t>
            </a:r>
            <a:r>
              <a:rPr lang="en-US" sz="1200" dirty="0" err="1">
                <a:latin typeface="Gotham HTF Light"/>
                <a:cs typeface="Gotham HTF Light"/>
              </a:rPr>
              <a:t>quanto</a:t>
            </a:r>
            <a:r>
              <a:rPr lang="en-US" sz="1200" dirty="0">
                <a:latin typeface="Gotham HTF Light"/>
                <a:cs typeface="Gotham HTF Light"/>
              </a:rPr>
              <a:t> o </a:t>
            </a:r>
            <a:r>
              <a:rPr lang="en-US" sz="1200" dirty="0" err="1">
                <a:latin typeface="Gotham HTF Light"/>
                <a:cs typeface="Gotham HTF Light"/>
              </a:rPr>
              <a:t>modelo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acertou</a:t>
            </a:r>
            <a:r>
              <a:rPr lang="en-US" sz="1200" dirty="0">
                <a:latin typeface="Gotham HTF Light"/>
                <a:cs typeface="Gotham HTF Light"/>
              </a:rPr>
              <a:t> das </a:t>
            </a:r>
            <a:r>
              <a:rPr lang="en-US" sz="1200" dirty="0" err="1">
                <a:latin typeface="Gotham HTF Light"/>
                <a:cs typeface="Gotham HTF Light"/>
              </a:rPr>
              <a:t>previsões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possiveis</a:t>
            </a:r>
            <a:r>
              <a:rPr lang="en-US" sz="1200" dirty="0">
                <a:latin typeface="Gotham HTF Light"/>
                <a:cs typeface="Gotham HTF Light"/>
              </a:rPr>
              <a:t>: Accuracy = (TP+TN) / (TP + FP + TN + FN) = </a:t>
            </a:r>
            <a:r>
              <a:rPr lang="en-US" sz="1200" dirty="0" err="1">
                <a:latin typeface="Gotham HTF Light"/>
                <a:cs typeface="Gotham HTF Light"/>
              </a:rPr>
              <a:t>Corretos</a:t>
            </a:r>
            <a:r>
              <a:rPr lang="en-US" sz="1200" dirty="0">
                <a:latin typeface="Gotham HTF Light"/>
                <a:cs typeface="Gotham HTF Light"/>
              </a:rPr>
              <a:t> / Total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92014B-6302-6FC0-D63F-F88A7C21952A}"/>
              </a:ext>
            </a:extLst>
          </p:cNvPr>
          <p:cNvSpPr txBox="1"/>
          <p:nvPr/>
        </p:nvSpPr>
        <p:spPr>
          <a:xfrm>
            <a:off x="251520" y="3569070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Recall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A91480-97E0-5AAF-5FC8-6F8F72F48FD2}"/>
              </a:ext>
            </a:extLst>
          </p:cNvPr>
          <p:cNvSpPr txBox="1"/>
          <p:nvPr/>
        </p:nvSpPr>
        <p:spPr>
          <a:xfrm>
            <a:off x="251520" y="4109168"/>
            <a:ext cx="8496944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O </a:t>
            </a:r>
            <a:r>
              <a:rPr lang="en-US" sz="1200" dirty="0" err="1">
                <a:latin typeface="Gotham HTF Light"/>
                <a:cs typeface="Gotham HTF Light"/>
              </a:rPr>
              <a:t>quão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bom</a:t>
            </a:r>
            <a:r>
              <a:rPr lang="en-US" sz="1200" dirty="0">
                <a:latin typeface="Gotham HTF Light"/>
                <a:cs typeface="Gotham HTF Light"/>
              </a:rPr>
              <a:t> o </a:t>
            </a:r>
            <a:r>
              <a:rPr lang="en-US" sz="1200" dirty="0" err="1">
                <a:latin typeface="Gotham HTF Light"/>
                <a:cs typeface="Gotham HTF Light"/>
              </a:rPr>
              <a:t>modelo</a:t>
            </a:r>
            <a:r>
              <a:rPr lang="en-US" sz="1200" dirty="0">
                <a:latin typeface="Gotham HTF Light"/>
                <a:cs typeface="Gotham HTF Light"/>
              </a:rPr>
              <a:t> é </a:t>
            </a:r>
            <a:r>
              <a:rPr lang="en-US" sz="1200" dirty="0" err="1">
                <a:latin typeface="Gotham HTF Light"/>
                <a:cs typeface="Gotham HTF Light"/>
              </a:rPr>
              <a:t>em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prever</a:t>
            </a:r>
            <a:r>
              <a:rPr lang="en-US" sz="1200" dirty="0">
                <a:latin typeface="Gotham HTF Light"/>
                <a:cs typeface="Gotham HTF Light"/>
              </a:rPr>
              <a:t> classes </a:t>
            </a:r>
            <a:r>
              <a:rPr lang="en-US" sz="1200" dirty="0" err="1">
                <a:latin typeface="Gotham HTF Light"/>
                <a:cs typeface="Gotham HTF Light"/>
              </a:rPr>
              <a:t>positivas</a:t>
            </a:r>
            <a:r>
              <a:rPr lang="en-US" sz="1200" dirty="0">
                <a:latin typeface="Gotham HTF Light"/>
                <a:cs typeface="Gotham HTF Light"/>
              </a:rPr>
              <a:t>: Recall = TP / (TP + FN)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7F8C923-D3B2-9E97-4B76-A7E90ED24FE8}"/>
              </a:ext>
            </a:extLst>
          </p:cNvPr>
          <p:cNvSpPr txBox="1"/>
          <p:nvPr/>
        </p:nvSpPr>
        <p:spPr>
          <a:xfrm>
            <a:off x="251520" y="4525129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 err="1">
                <a:latin typeface="Gotham HTF Light"/>
                <a:cs typeface="Gotham HTF Light"/>
              </a:rPr>
              <a:t>Precisão</a:t>
            </a:r>
            <a:endParaRPr lang="en-US" dirty="0">
              <a:latin typeface="Gotham HTF Light"/>
              <a:cs typeface="Gotham HTF Light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FB426C5-C187-DDF9-7160-70B78E230CD2}"/>
              </a:ext>
            </a:extLst>
          </p:cNvPr>
          <p:cNvSpPr txBox="1"/>
          <p:nvPr/>
        </p:nvSpPr>
        <p:spPr>
          <a:xfrm>
            <a:off x="251520" y="5065227"/>
            <a:ext cx="8496944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>
                <a:latin typeface="Gotham HTF Light"/>
                <a:cs typeface="Gotham HTF Light"/>
              </a:rPr>
              <a:t>O </a:t>
            </a:r>
            <a:r>
              <a:rPr lang="en-US" sz="1200" dirty="0" err="1">
                <a:latin typeface="Gotham HTF Light"/>
                <a:cs typeface="Gotham HTF Light"/>
              </a:rPr>
              <a:t>quão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correto</a:t>
            </a:r>
            <a:r>
              <a:rPr lang="en-US" sz="1200" dirty="0">
                <a:latin typeface="Gotham HTF Light"/>
                <a:cs typeface="Gotham HTF Light"/>
              </a:rPr>
              <a:t> o </a:t>
            </a:r>
            <a:r>
              <a:rPr lang="en-US" sz="1200" dirty="0" err="1">
                <a:latin typeface="Gotham HTF Light"/>
                <a:cs typeface="Gotham HTF Light"/>
              </a:rPr>
              <a:t>modelo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foi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em</a:t>
            </a:r>
            <a:r>
              <a:rPr lang="en-US" sz="1200" dirty="0">
                <a:latin typeface="Gotham HTF Light"/>
                <a:cs typeface="Gotham HTF Light"/>
              </a:rPr>
              <a:t> </a:t>
            </a:r>
            <a:r>
              <a:rPr lang="en-US" sz="1200" dirty="0" err="1">
                <a:latin typeface="Gotham HTF Light"/>
                <a:cs typeface="Gotham HTF Light"/>
              </a:rPr>
              <a:t>prever</a:t>
            </a:r>
            <a:r>
              <a:rPr lang="en-US" sz="1200" dirty="0">
                <a:latin typeface="Gotham HTF Light"/>
                <a:cs typeface="Gotham HTF Light"/>
              </a:rPr>
              <a:t> classes </a:t>
            </a:r>
            <a:r>
              <a:rPr lang="en-US" sz="1200" dirty="0" err="1">
                <a:latin typeface="Gotham HTF Light"/>
                <a:cs typeface="Gotham HTF Light"/>
              </a:rPr>
              <a:t>positivas</a:t>
            </a:r>
            <a:r>
              <a:rPr lang="en-US" sz="1200" dirty="0">
                <a:latin typeface="Gotham HTF Light"/>
                <a:cs typeface="Gotham HTF Light"/>
              </a:rPr>
              <a:t>: Precision = TP / (TP + FP)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17CFB51-1934-1D2B-91AB-DFD4EEEB2704}"/>
              </a:ext>
            </a:extLst>
          </p:cNvPr>
          <p:cNvSpPr txBox="1"/>
          <p:nvPr/>
        </p:nvSpPr>
        <p:spPr>
          <a:xfrm>
            <a:off x="251520" y="5481188"/>
            <a:ext cx="590465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Gotham HTF Light"/>
                <a:cs typeface="Gotham HTF Light"/>
              </a:rPr>
              <a:t>F-Score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4F2D3E-F6C1-2A8B-C056-B007EDA3700C}"/>
              </a:ext>
            </a:extLst>
          </p:cNvPr>
          <p:cNvSpPr txBox="1"/>
          <p:nvPr/>
        </p:nvSpPr>
        <p:spPr>
          <a:xfrm>
            <a:off x="251520" y="6021288"/>
            <a:ext cx="8496944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Gotham HTF Light"/>
                <a:cs typeface="Gotham HTF Light"/>
              </a:rPr>
              <a:t>Mostra</a:t>
            </a:r>
            <a:r>
              <a:rPr lang="en-US" sz="1200" dirty="0">
                <a:latin typeface="Gotham HTF Light"/>
                <a:cs typeface="Gotham HTF Light"/>
              </a:rPr>
              <a:t> o </a:t>
            </a:r>
            <a:r>
              <a:rPr lang="en-US" sz="1200" dirty="0" err="1">
                <a:latin typeface="Gotham HTF Light"/>
                <a:cs typeface="Gotham HTF Light"/>
              </a:rPr>
              <a:t>balanço</a:t>
            </a:r>
            <a:r>
              <a:rPr lang="en-US" sz="1200" dirty="0">
                <a:latin typeface="Gotham HTF Light"/>
                <a:cs typeface="Gotham HTF Light"/>
              </a:rPr>
              <a:t> entre a </a:t>
            </a:r>
            <a:r>
              <a:rPr lang="en-US" sz="1200" dirty="0" err="1">
                <a:latin typeface="Gotham HTF Light"/>
                <a:cs typeface="Gotham HTF Light"/>
              </a:rPr>
              <a:t>precisão</a:t>
            </a:r>
            <a:r>
              <a:rPr lang="en-US" sz="1200" dirty="0">
                <a:latin typeface="Gotham HTF Light"/>
                <a:cs typeface="Gotham HTF Light"/>
              </a:rPr>
              <a:t> e o recall: F-Score = 2 * ((precision * recall) / (precision + recall))</a:t>
            </a:r>
          </a:p>
        </p:txBody>
      </p:sp>
    </p:spTree>
    <p:extLst>
      <p:ext uri="{BB962C8B-B14F-4D97-AF65-F5344CB8AC3E}">
        <p14:creationId xmlns:p14="http://schemas.microsoft.com/office/powerpoint/2010/main" val="409419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Images from SpongeBob Square Paints: Nickelodeon (Paramount)</a:t>
            </a:r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11376</TotalTime>
  <Words>526</Words>
  <Application>Microsoft Office PowerPoint</Application>
  <PresentationFormat>Apresentação na tela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Gotham HTF</vt:lpstr>
      <vt:lpstr>Gotham HTF Light</vt:lpstr>
      <vt:lpstr>Gotham HTF Medium</vt:lpstr>
      <vt:lpstr>Proxima Nova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463</cp:revision>
  <dcterms:created xsi:type="dcterms:W3CDTF">2018-08-18T04:32:45Z</dcterms:created>
  <dcterms:modified xsi:type="dcterms:W3CDTF">2023-02-27T12:14:55Z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