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 id="2147483699" r:id="rId2"/>
  </p:sldMasterIdLst>
  <p:notesMasterIdLst>
    <p:notesMasterId r:id="rId15"/>
  </p:notesMasterIdLst>
  <p:sldIdLst>
    <p:sldId id="398" r:id="rId3"/>
    <p:sldId id="399" r:id="rId4"/>
    <p:sldId id="400" r:id="rId5"/>
    <p:sldId id="860" r:id="rId6"/>
    <p:sldId id="864" r:id="rId7"/>
    <p:sldId id="863" r:id="rId8"/>
    <p:sldId id="868" r:id="rId9"/>
    <p:sldId id="870" r:id="rId10"/>
    <p:sldId id="859" r:id="rId11"/>
    <p:sldId id="855" r:id="rId12"/>
    <p:sldId id="3002" r:id="rId13"/>
    <p:sldId id="812" r:id="rId14"/>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B370AF60-E780-4006-BBAB-73EA7D953092}">
          <p14:sldIdLst>
            <p14:sldId id="398"/>
            <p14:sldId id="399"/>
            <p14:sldId id="400"/>
            <p14:sldId id="860"/>
            <p14:sldId id="864"/>
            <p14:sldId id="863"/>
            <p14:sldId id="868"/>
            <p14:sldId id="870"/>
            <p14:sldId id="859"/>
            <p14:sldId id="855"/>
            <p14:sldId id="3002"/>
            <p14:sldId id="81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ED145B"/>
    <a:srgbClr val="ED7D31"/>
    <a:srgbClr val="4472C4"/>
    <a:srgbClr val="ED26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Estilo E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03447BB-5D67-496B-8E87-E561075AD55C}" styleName="Estilo Escuro 1 - Ênfas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E3FDE45-AF77-4B5C-9715-49D594BDF05E}" styleName="Estilo Claro 1 - Ênfas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4660"/>
  </p:normalViewPr>
  <p:slideViewPr>
    <p:cSldViewPr>
      <p:cViewPr varScale="1">
        <p:scale>
          <a:sx n="86" d="100"/>
          <a:sy n="86" d="100"/>
        </p:scale>
        <p:origin x="1459"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A5E1ED-E65E-440E-8A4B-5F5DC973F797}" type="datetimeFigureOut">
              <a:rPr lang="pt-BR" smtClean="0"/>
              <a:pPr/>
              <a:t>14/08/2023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0942CD-4DA8-49D4-9C3A-BA5FFA832728}" type="slidenum">
              <a:rPr lang="pt-BR" smtClean="0"/>
              <a:pPr/>
              <a:t>‹nº›</a:t>
            </a:fld>
            <a:endParaRPr lang="pt-BR"/>
          </a:p>
        </p:txBody>
      </p:sp>
    </p:spTree>
    <p:extLst>
      <p:ext uri="{BB962C8B-B14F-4D97-AF65-F5344CB8AC3E}">
        <p14:creationId xmlns:p14="http://schemas.microsoft.com/office/powerpoint/2010/main" val="401401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4</a:t>
            </a:fld>
            <a:endParaRPr lang="pt-BR" dirty="0"/>
          </a:p>
        </p:txBody>
      </p:sp>
    </p:spTree>
    <p:extLst>
      <p:ext uri="{BB962C8B-B14F-4D97-AF65-F5344CB8AC3E}">
        <p14:creationId xmlns:p14="http://schemas.microsoft.com/office/powerpoint/2010/main" val="1506519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5</a:t>
            </a:fld>
            <a:endParaRPr lang="pt-BR" dirty="0"/>
          </a:p>
        </p:txBody>
      </p:sp>
    </p:spTree>
    <p:extLst>
      <p:ext uri="{BB962C8B-B14F-4D97-AF65-F5344CB8AC3E}">
        <p14:creationId xmlns:p14="http://schemas.microsoft.com/office/powerpoint/2010/main" val="3089510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6</a:t>
            </a:fld>
            <a:endParaRPr lang="pt-BR" dirty="0"/>
          </a:p>
        </p:txBody>
      </p:sp>
    </p:spTree>
    <p:extLst>
      <p:ext uri="{BB962C8B-B14F-4D97-AF65-F5344CB8AC3E}">
        <p14:creationId xmlns:p14="http://schemas.microsoft.com/office/powerpoint/2010/main" val="1296784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7</a:t>
            </a:fld>
            <a:endParaRPr lang="pt-BR" dirty="0"/>
          </a:p>
        </p:txBody>
      </p:sp>
    </p:spTree>
    <p:extLst>
      <p:ext uri="{BB962C8B-B14F-4D97-AF65-F5344CB8AC3E}">
        <p14:creationId xmlns:p14="http://schemas.microsoft.com/office/powerpoint/2010/main" val="4040693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30A214-E188-C77C-B425-513451BCFB64}"/>
              </a:ext>
            </a:extLst>
          </p:cNvPr>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A150CF2E-D0E3-F59B-D9C8-C55D6268700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3936CC2-0E36-B5CC-0790-6253A28F4730}"/>
              </a:ext>
            </a:extLst>
          </p:cNvPr>
          <p:cNvSpPr>
            <a:spLocks noGrp="1"/>
          </p:cNvSpPr>
          <p:nvPr>
            <p:ph type="dt" sz="half" idx="10"/>
          </p:nvPr>
        </p:nvSpPr>
        <p:spPr/>
        <p:txBody>
          <a:bodyPr/>
          <a:lstStyle/>
          <a:p>
            <a:fld id="{1787AD07-0C2A-424C-83EF-FCCF4A0D3BA0}" type="datetime1">
              <a:rPr lang="pt-BR" smtClean="0"/>
              <a:t>14/08/2023</a:t>
            </a:fld>
            <a:endParaRPr lang="pt-BR"/>
          </a:p>
        </p:txBody>
      </p:sp>
      <p:sp>
        <p:nvSpPr>
          <p:cNvPr id="5" name="Espaço Reservado para Rodapé 4">
            <a:extLst>
              <a:ext uri="{FF2B5EF4-FFF2-40B4-BE49-F238E27FC236}">
                <a16:creationId xmlns:a16="http://schemas.microsoft.com/office/drawing/2014/main" id="{4720CDAD-8DC1-477B-56DE-2AC6E9F39428}"/>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478435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EAD23-7783-893D-17B8-452503D06794}"/>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FE8F5BD4-F27D-69D7-9453-CB794E13BFD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504015A-69BA-8802-36D2-C65FCD25A2EB}"/>
              </a:ext>
            </a:extLst>
          </p:cNvPr>
          <p:cNvSpPr>
            <a:spLocks noGrp="1"/>
          </p:cNvSpPr>
          <p:nvPr>
            <p:ph type="dt" sz="half" idx="10"/>
          </p:nvPr>
        </p:nvSpPr>
        <p:spPr/>
        <p:txBody>
          <a:bodyPr/>
          <a:lstStyle/>
          <a:p>
            <a:fld id="{2F92FB66-59C8-46A5-AD82-5DAAFD2DC390}" type="datetime1">
              <a:rPr lang="pt-BR" smtClean="0"/>
              <a:t>14/08/2023</a:t>
            </a:fld>
            <a:endParaRPr lang="pt-BR"/>
          </a:p>
        </p:txBody>
      </p:sp>
      <p:sp>
        <p:nvSpPr>
          <p:cNvPr id="5" name="Espaço Reservado para Rodapé 4">
            <a:extLst>
              <a:ext uri="{FF2B5EF4-FFF2-40B4-BE49-F238E27FC236}">
                <a16:creationId xmlns:a16="http://schemas.microsoft.com/office/drawing/2014/main" id="{20354F22-FC12-CE6D-59C2-1382867A4067}"/>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18078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6F3F501-CB02-C519-2635-E0F0D716D2A1}"/>
              </a:ext>
            </a:extLst>
          </p:cNvPr>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CF36AE80-6041-B154-D336-1DC6F4DE38A0}"/>
              </a:ext>
            </a:extLst>
          </p:cNvPr>
          <p:cNvSpPr>
            <a:spLocks noGrp="1"/>
          </p:cNvSpPr>
          <p:nvPr>
            <p:ph type="body" orient="vert" idx="1"/>
          </p:nvPr>
        </p:nvSpPr>
        <p:spPr>
          <a:xfrm>
            <a:off x="628650" y="365125"/>
            <a:ext cx="5762625"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4E006C1-761A-8C81-8861-24FDEBA5562A}"/>
              </a:ext>
            </a:extLst>
          </p:cNvPr>
          <p:cNvSpPr>
            <a:spLocks noGrp="1"/>
          </p:cNvSpPr>
          <p:nvPr>
            <p:ph type="dt" sz="half" idx="10"/>
          </p:nvPr>
        </p:nvSpPr>
        <p:spPr/>
        <p:txBody>
          <a:bodyPr/>
          <a:lstStyle/>
          <a:p>
            <a:fld id="{3D5CC8D2-C61E-4471-AD68-1C0D45A8EAFC}" type="datetime1">
              <a:rPr lang="pt-BR" smtClean="0"/>
              <a:t>14/08/2023</a:t>
            </a:fld>
            <a:endParaRPr lang="pt-BR"/>
          </a:p>
        </p:txBody>
      </p:sp>
      <p:sp>
        <p:nvSpPr>
          <p:cNvPr id="5" name="Espaço Reservado para Rodapé 4">
            <a:extLst>
              <a:ext uri="{FF2B5EF4-FFF2-40B4-BE49-F238E27FC236}">
                <a16:creationId xmlns:a16="http://schemas.microsoft.com/office/drawing/2014/main" id="{E2D636FE-F941-2EEB-1F92-DA2395306515}"/>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290688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5" name="Holder 4">
            <a:extLst>
              <a:ext uri="{FF2B5EF4-FFF2-40B4-BE49-F238E27FC236}">
                <a16:creationId xmlns:a16="http://schemas.microsoft.com/office/drawing/2014/main" id="{AD411D46-9E17-D6EB-83C7-D67283ACDD37}"/>
              </a:ext>
            </a:extLst>
          </p:cNvPr>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6" name="Holder 5">
            <a:extLst>
              <a:ext uri="{FF2B5EF4-FFF2-40B4-BE49-F238E27FC236}">
                <a16:creationId xmlns:a16="http://schemas.microsoft.com/office/drawing/2014/main" id="{2D84562A-7C97-4305-1D4B-21C71A2A1854}"/>
              </a:ext>
            </a:extLst>
          </p:cNvPr>
          <p:cNvSpPr>
            <a:spLocks noGrp="1"/>
          </p:cNvSpPr>
          <p:nvPr>
            <p:ph type="dt" sz="half" idx="6"/>
          </p:nvPr>
        </p:nvSpPr>
        <p:spPr>
          <a:xfrm>
            <a:off x="457200" y="6377941"/>
            <a:ext cx="2103120" cy="369332"/>
          </a:xfrm>
          <a:prstGeom prst="rect">
            <a:avLst/>
          </a:prstGeom>
        </p:spPr>
        <p:txBody>
          <a:bodyPr lIns="0" tIns="0" rIns="0" bIns="0"/>
          <a:lstStyle>
            <a:lvl1pPr algn="l">
              <a:defRPr>
                <a:solidFill>
                  <a:srgbClr val="F00659"/>
                </a:solidFill>
              </a:defRPr>
            </a:lvl1pPr>
          </a:lstStyle>
          <a:p>
            <a:fld id="{C3E38981-C08A-4A29-B885-392FB4EE0709}" type="datetime1">
              <a:rPr lang="pt-BR" smtClean="0"/>
              <a:t>14/08/2023</a:t>
            </a:fld>
            <a:endParaRPr lang="en-US" dirty="0"/>
          </a:p>
        </p:txBody>
      </p:sp>
    </p:spTree>
    <p:extLst>
      <p:ext uri="{BB962C8B-B14F-4D97-AF65-F5344CB8AC3E}">
        <p14:creationId xmlns:p14="http://schemas.microsoft.com/office/powerpoint/2010/main" val="3612399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abeçalho da Seção">
    <p:bg>
      <p:bgPr>
        <a:solidFill>
          <a:schemeClr val="bg1"/>
        </a:solidFill>
        <a:effectLst/>
      </p:bgPr>
    </p:bg>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66BBCFB1-7055-FAC3-9389-5D3744D51AE9}"/>
              </a:ext>
            </a:extLst>
          </p:cNvPr>
          <p:cNvPicPr>
            <a:picLocks noChangeAspect="1"/>
          </p:cNvPicPr>
          <p:nvPr userDrawn="1"/>
        </p:nvPicPr>
        <p:blipFill>
          <a:blip r:embed="rId2"/>
          <a:stretch>
            <a:fillRect/>
          </a:stretch>
        </p:blipFill>
        <p:spPr>
          <a:xfrm>
            <a:off x="1" y="1975644"/>
            <a:ext cx="9143999" cy="2906713"/>
          </a:xfrm>
          <a:prstGeom prst="rect">
            <a:avLst/>
          </a:prstGeom>
        </p:spPr>
      </p:pic>
      <p:sp>
        <p:nvSpPr>
          <p:cNvPr id="2" name="Título 1">
            <a:extLst>
              <a:ext uri="{FF2B5EF4-FFF2-40B4-BE49-F238E27FC236}">
                <a16:creationId xmlns:a16="http://schemas.microsoft.com/office/drawing/2014/main" id="{F05CB39F-3DB8-E388-0EA0-7784F89937FC}"/>
              </a:ext>
            </a:extLst>
          </p:cNvPr>
          <p:cNvSpPr>
            <a:spLocks noGrp="1"/>
          </p:cNvSpPr>
          <p:nvPr>
            <p:ph type="title" hasCustomPrompt="1"/>
          </p:nvPr>
        </p:nvSpPr>
        <p:spPr>
          <a:xfrm>
            <a:off x="628650" y="2073528"/>
            <a:ext cx="8387603" cy="1234448"/>
          </a:xfrm>
        </p:spPr>
        <p:txBody>
          <a:bodyPr anchor="ctr">
            <a:normAutofit/>
          </a:bodyPr>
          <a:lstStyle>
            <a:lvl1pPr>
              <a:defRPr sz="3000">
                <a:solidFill>
                  <a:schemeClr val="bg1">
                    <a:lumMod val="85000"/>
                  </a:schemeClr>
                </a:solidFill>
                <a:latin typeface="Gotham HTF"/>
              </a:defRPr>
            </a:lvl1pPr>
          </a:lstStyle>
          <a:p>
            <a:r>
              <a:rPr lang="pt-BR" dirty="0">
                <a:effectLst/>
                <a:latin typeface="Arial" panose="020B0604020202020204" pitchFamily="34" charset="0"/>
              </a:rPr>
              <a:t>Copyright © 2023 Prof. Fulano de tal</a:t>
            </a:r>
            <a:endParaRPr lang="pt-BR" dirty="0"/>
          </a:p>
        </p:txBody>
      </p:sp>
      <p:pic>
        <p:nvPicPr>
          <p:cNvPr id="10" name="Imagem 9">
            <a:extLst>
              <a:ext uri="{FF2B5EF4-FFF2-40B4-BE49-F238E27FC236}">
                <a16:creationId xmlns:a16="http://schemas.microsoft.com/office/drawing/2014/main" id="{0B763F2B-2F27-786A-0992-2F196A37DED3}"/>
              </a:ext>
            </a:extLst>
          </p:cNvPr>
          <p:cNvPicPr>
            <a:picLocks noChangeAspect="1"/>
          </p:cNvPicPr>
          <p:nvPr userDrawn="1"/>
        </p:nvPicPr>
        <p:blipFill>
          <a:blip r:embed="rId3"/>
          <a:stretch>
            <a:fillRect/>
          </a:stretch>
        </p:blipFill>
        <p:spPr>
          <a:xfrm>
            <a:off x="420070" y="2039438"/>
            <a:ext cx="149369" cy="2592933"/>
          </a:xfrm>
          <a:prstGeom prst="rect">
            <a:avLst/>
          </a:prstGeom>
        </p:spPr>
      </p:pic>
      <p:sp>
        <p:nvSpPr>
          <p:cNvPr id="18" name="Título 1">
            <a:extLst>
              <a:ext uri="{FF2B5EF4-FFF2-40B4-BE49-F238E27FC236}">
                <a16:creationId xmlns:a16="http://schemas.microsoft.com/office/drawing/2014/main" id="{FE912F4A-A0EB-DE48-638D-F3D24238F7A8}"/>
              </a:ext>
            </a:extLst>
          </p:cNvPr>
          <p:cNvSpPr txBox="1">
            <a:spLocks/>
          </p:cNvSpPr>
          <p:nvPr userDrawn="1"/>
        </p:nvSpPr>
        <p:spPr>
          <a:xfrm>
            <a:off x="628649" y="3357951"/>
            <a:ext cx="8024534" cy="123444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b="1" kern="1200">
                <a:solidFill>
                  <a:schemeClr val="bg1">
                    <a:lumMod val="85000"/>
                  </a:schemeClr>
                </a:solidFill>
                <a:latin typeface="Arial" panose="020B0604020202020204" pitchFamily="34" charset="0"/>
                <a:ea typeface="+mj-ea"/>
                <a:cs typeface="Arial" panose="020B0604020202020204" pitchFamily="34" charset="0"/>
              </a:defRPr>
            </a:lvl1pPr>
          </a:lstStyle>
          <a:p>
            <a:pPr algn="just"/>
            <a:r>
              <a:rPr lang="pt-BR" sz="1400" dirty="0">
                <a:effectLst/>
                <a:latin typeface="Gotham HTF"/>
              </a:rPr>
              <a:t>Todos direitos reservados. Reprodução ou divulgação total ou parcial deste documento é expressamente proibido sem o consentimento formal, por escrito, do Professor (autor).</a:t>
            </a:r>
            <a:endParaRPr lang="pt-BR" sz="2800" dirty="0">
              <a:latin typeface="Gotham HTF"/>
            </a:endParaRPr>
          </a:p>
        </p:txBody>
      </p:sp>
    </p:spTree>
    <p:extLst>
      <p:ext uri="{BB962C8B-B14F-4D97-AF65-F5344CB8AC3E}">
        <p14:creationId xmlns:p14="http://schemas.microsoft.com/office/powerpoint/2010/main" val="474914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1"/>
            <a:ext cx="77724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1"/>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2CFE63D7-5B4A-40A4-8FD4-EA63D1010EB7}" type="datetime1">
              <a:rPr lang="pt-BR" smtClean="0"/>
              <a:t>14/08/2023</a:t>
            </a:fld>
            <a:endParaRPr lang="en-US" dirty="0"/>
          </a:p>
        </p:txBody>
      </p:sp>
      <p:sp>
        <p:nvSpPr>
          <p:cNvPr id="6" name="Holder 6"/>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1064646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body" idx="1"/>
          </p:nvPr>
        </p:nvSpPr>
        <p:spPr>
          <a:xfrm>
            <a:off x="956888" y="1834008"/>
            <a:ext cx="7230222" cy="3691467"/>
          </a:xfrm>
          <a:prstGeom prst="rect">
            <a:avLst/>
          </a:prstGeom>
        </p:spPr>
        <p:txBody>
          <a:bodyPr lIns="0" tIns="0" rIns="0" bIns="0"/>
          <a:lstStyle>
            <a:lvl1pPr>
              <a:defRPr sz="1800" b="0" i="0">
                <a:solidFill>
                  <a:schemeClr val="bg1"/>
                </a:solidFill>
                <a:latin typeface="Arial"/>
                <a:cs typeface="Arial"/>
              </a:defRPr>
            </a:lvl1pPr>
          </a:lstStyle>
          <a:p>
            <a:endParaRPr/>
          </a:p>
        </p:txBody>
      </p:sp>
      <p:sp>
        <p:nvSpPr>
          <p:cNvPr id="4" name="Holder 4"/>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A9719147-5557-4D76-A2C3-BF25882771D2}" type="datetime1">
              <a:rPr lang="pt-BR" smtClean="0"/>
              <a:t>14/08/2023</a:t>
            </a:fld>
            <a:endParaRPr lang="en-US" dirty="0"/>
          </a:p>
        </p:txBody>
      </p:sp>
      <p:sp>
        <p:nvSpPr>
          <p:cNvPr id="6" name="Holder 6"/>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285365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000000"/>
          </a:solidFill>
        </p:spPr>
        <p:txBody>
          <a:bodyPr wrap="square" lIns="0" tIns="0" rIns="0" bIns="0" rtlCol="0"/>
          <a:lstStyle/>
          <a:p>
            <a:endParaRPr sz="1800" dirty="0"/>
          </a:p>
        </p:txBody>
      </p:sp>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sz="half" idx="2"/>
          </p:nvPr>
        </p:nvSpPr>
        <p:spPr>
          <a:xfrm>
            <a:off x="493476" y="1800417"/>
            <a:ext cx="3801745" cy="184666"/>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4" name="Holder 4"/>
          <p:cNvSpPr>
            <a:spLocks noGrp="1"/>
          </p:cNvSpPr>
          <p:nvPr>
            <p:ph sz="half" idx="3"/>
          </p:nvPr>
        </p:nvSpPr>
        <p:spPr>
          <a:xfrm>
            <a:off x="4608275" y="1800417"/>
            <a:ext cx="4022725" cy="184666"/>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5" name="Holder 5"/>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66250340-7104-44A8-88A9-88532CCE9C1C}" type="datetime1">
              <a:rPr lang="pt-BR" smtClean="0"/>
              <a:t>14/08/2023</a:t>
            </a:fld>
            <a:endParaRPr lang="en-US" dirty="0"/>
          </a:p>
        </p:txBody>
      </p:sp>
      <p:sp>
        <p:nvSpPr>
          <p:cNvPr id="7" name="Holder 7"/>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4113336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D047EA32-7810-48BE-A9BB-EA3D8AA5AD34}" type="datetime1">
              <a:rPr lang="pt-BR" smtClean="0"/>
              <a:t>14/08/2023</a:t>
            </a:fld>
            <a:endParaRPr lang="en-US" dirty="0"/>
          </a:p>
        </p:txBody>
      </p:sp>
      <p:sp>
        <p:nvSpPr>
          <p:cNvPr id="5" name="Holder 5"/>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1527650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7C28E9E9-B91F-400E-BE43-87BB4B5C6F4E}" type="datetime1">
              <a:rPr lang="pt-BR" smtClean="0"/>
              <a:t>14/08/2023</a:t>
            </a:fld>
            <a:endParaRPr lang="en-US" dirty="0"/>
          </a:p>
        </p:txBody>
      </p:sp>
      <p:sp>
        <p:nvSpPr>
          <p:cNvPr id="4" name="Holder 4"/>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4004862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9"/>
            <a:ext cx="7772400" cy="1470025"/>
          </a:xfrm>
          <a:prstGeom prst="rect">
            <a:avLst/>
          </a:prstGeo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A9E773EA-BFD5-41D4-8CCD-2C9F67DAB481}" type="datetime1">
              <a:rPr lang="pt-BR" smtClean="0"/>
              <a:t>14/08/2023</a:t>
            </a:fld>
            <a:endParaRPr lang="pt-BR" dirty="0"/>
          </a:p>
        </p:txBody>
      </p:sp>
      <p:sp>
        <p:nvSpPr>
          <p:cNvPr id="5" name="Espaço Reservado para Rodapé 4"/>
          <p:cNvSpPr>
            <a:spLocks noGrp="1"/>
          </p:cNvSpPr>
          <p:nvPr>
            <p:ph type="ftr" sz="quarter" idx="11"/>
          </p:nvPr>
        </p:nvSpPr>
        <p:spPr>
          <a:xfrm>
            <a:off x="3124200" y="6356352"/>
            <a:ext cx="28956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CF973526-B948-4FC3-A3E9-C3059ABF8362}" type="slidenum">
              <a:rPr lang="pt-BR" smtClean="0"/>
              <a:t>‹nº›</a:t>
            </a:fld>
            <a:endParaRPr lang="pt-BR" dirty="0"/>
          </a:p>
        </p:txBody>
      </p:sp>
    </p:spTree>
    <p:extLst>
      <p:ext uri="{BB962C8B-B14F-4D97-AF65-F5344CB8AC3E}">
        <p14:creationId xmlns:p14="http://schemas.microsoft.com/office/powerpoint/2010/main" val="420476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28F8DB-4BFC-C27B-95E9-DF259529D58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B1C91E0-FF65-7379-0A85-203A6688B8F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5C3C6F8-0743-A277-3801-86C8CD44FCC6}"/>
              </a:ext>
            </a:extLst>
          </p:cNvPr>
          <p:cNvSpPr>
            <a:spLocks noGrp="1"/>
          </p:cNvSpPr>
          <p:nvPr>
            <p:ph type="dt" sz="half" idx="10"/>
          </p:nvPr>
        </p:nvSpPr>
        <p:spPr/>
        <p:txBody>
          <a:bodyPr/>
          <a:lstStyle/>
          <a:p>
            <a:fld id="{DAA7C8B6-CF57-4A95-AF6C-A77E6C230ED3}" type="datetime1">
              <a:rPr lang="pt-BR" smtClean="0"/>
              <a:t>14/08/2023</a:t>
            </a:fld>
            <a:endParaRPr lang="pt-BR"/>
          </a:p>
        </p:txBody>
      </p:sp>
      <p:sp>
        <p:nvSpPr>
          <p:cNvPr id="5" name="Espaço Reservado para Rodapé 4">
            <a:extLst>
              <a:ext uri="{FF2B5EF4-FFF2-40B4-BE49-F238E27FC236}">
                <a16:creationId xmlns:a16="http://schemas.microsoft.com/office/drawing/2014/main" id="{BA1E6577-222D-2179-BA05-00B4C717F872}"/>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7225878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ogo +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789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E410D6-C8DC-901D-7FD5-DCD23B872F78}"/>
              </a:ext>
            </a:extLst>
          </p:cNvPr>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EE404F0-B42A-5F6B-47AB-77B51F85CED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DE90AB31-2857-01B1-816A-929E4100F766}"/>
              </a:ext>
            </a:extLst>
          </p:cNvPr>
          <p:cNvSpPr>
            <a:spLocks noGrp="1"/>
          </p:cNvSpPr>
          <p:nvPr>
            <p:ph type="dt" sz="half" idx="10"/>
          </p:nvPr>
        </p:nvSpPr>
        <p:spPr/>
        <p:txBody>
          <a:bodyPr/>
          <a:lstStyle/>
          <a:p>
            <a:fld id="{34D50989-24C8-4023-9B0D-A6D249548FD9}" type="datetime1">
              <a:rPr lang="pt-BR" smtClean="0"/>
              <a:t>14/08/2023</a:t>
            </a:fld>
            <a:endParaRPr lang="pt-BR"/>
          </a:p>
        </p:txBody>
      </p:sp>
      <p:sp>
        <p:nvSpPr>
          <p:cNvPr id="5" name="Espaço Reservado para Rodapé 4">
            <a:extLst>
              <a:ext uri="{FF2B5EF4-FFF2-40B4-BE49-F238E27FC236}">
                <a16:creationId xmlns:a16="http://schemas.microsoft.com/office/drawing/2014/main" id="{3374D29E-A6A5-6CEC-3CBA-E804CA4574B7}"/>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18960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D71CD7-47BB-DBF2-5A89-38D337CD107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08DD532-9B14-D558-3496-5F85A239ECEC}"/>
              </a:ext>
            </a:extLst>
          </p:cNvPr>
          <p:cNvSpPr>
            <a:spLocks noGrp="1"/>
          </p:cNvSpPr>
          <p:nvPr>
            <p:ph sz="half" idx="1"/>
          </p:nvPr>
        </p:nvSpPr>
        <p:spPr>
          <a:xfrm>
            <a:off x="628650" y="1825625"/>
            <a:ext cx="386715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22964AC-1D50-5342-4AD9-CF4A7C324DD9}"/>
              </a:ext>
            </a:extLst>
          </p:cNvPr>
          <p:cNvSpPr>
            <a:spLocks noGrp="1"/>
          </p:cNvSpPr>
          <p:nvPr>
            <p:ph sz="half" idx="2"/>
          </p:nvPr>
        </p:nvSpPr>
        <p:spPr>
          <a:xfrm>
            <a:off x="4648200" y="1825625"/>
            <a:ext cx="386715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49D74AA2-F851-8F8B-3E0F-A7AA25475F44}"/>
              </a:ext>
            </a:extLst>
          </p:cNvPr>
          <p:cNvSpPr>
            <a:spLocks noGrp="1"/>
          </p:cNvSpPr>
          <p:nvPr>
            <p:ph type="dt" sz="half" idx="10"/>
          </p:nvPr>
        </p:nvSpPr>
        <p:spPr/>
        <p:txBody>
          <a:bodyPr/>
          <a:lstStyle/>
          <a:p>
            <a:fld id="{8D9BC96A-9776-4585-A439-BC9E2DA226C1}" type="datetime1">
              <a:rPr lang="pt-BR" smtClean="0"/>
              <a:t>14/08/2023</a:t>
            </a:fld>
            <a:endParaRPr lang="pt-BR"/>
          </a:p>
        </p:txBody>
      </p:sp>
      <p:sp>
        <p:nvSpPr>
          <p:cNvPr id="6" name="Espaço Reservado para Rodapé 5">
            <a:extLst>
              <a:ext uri="{FF2B5EF4-FFF2-40B4-BE49-F238E27FC236}">
                <a16:creationId xmlns:a16="http://schemas.microsoft.com/office/drawing/2014/main" id="{C5BF9B63-A1C5-EDA1-7D82-71ADB98F054A}"/>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8914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222608-86B5-FD3C-BAAF-9D0FFCC5799D}"/>
              </a:ext>
            </a:extLst>
          </p:cNvPr>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7845CF9-729C-FDAD-947C-75DF6CCC560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FD4DBAB-89B4-8D7A-FAA7-5F78E2AEE4D0}"/>
              </a:ext>
            </a:extLst>
          </p:cNvPr>
          <p:cNvSpPr>
            <a:spLocks noGrp="1"/>
          </p:cNvSpPr>
          <p:nvPr>
            <p:ph sz="half" idx="2"/>
          </p:nvPr>
        </p:nvSpPr>
        <p:spPr>
          <a:xfrm>
            <a:off x="630238" y="2505075"/>
            <a:ext cx="386873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F1325C0-FEC8-144F-2860-660D11E6282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6A429DD8-6C80-F443-4A47-F051496C42C0}"/>
              </a:ext>
            </a:extLst>
          </p:cNvPr>
          <p:cNvSpPr>
            <a:spLocks noGrp="1"/>
          </p:cNvSpPr>
          <p:nvPr>
            <p:ph sz="quarter" idx="4"/>
          </p:nvPr>
        </p:nvSpPr>
        <p:spPr>
          <a:xfrm>
            <a:off x="4629150" y="2505075"/>
            <a:ext cx="38877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526DCCCE-64BE-65DD-678A-3D5CFBFD8CE2}"/>
              </a:ext>
            </a:extLst>
          </p:cNvPr>
          <p:cNvSpPr>
            <a:spLocks noGrp="1"/>
          </p:cNvSpPr>
          <p:nvPr>
            <p:ph type="dt" sz="half" idx="10"/>
          </p:nvPr>
        </p:nvSpPr>
        <p:spPr/>
        <p:txBody>
          <a:bodyPr/>
          <a:lstStyle/>
          <a:p>
            <a:fld id="{7D12BE36-2922-4567-BD67-201EFA21BF6D}" type="datetime1">
              <a:rPr lang="pt-BR" smtClean="0"/>
              <a:t>14/08/2023</a:t>
            </a:fld>
            <a:endParaRPr lang="pt-BR"/>
          </a:p>
        </p:txBody>
      </p:sp>
      <p:sp>
        <p:nvSpPr>
          <p:cNvPr id="8" name="Espaço Reservado para Rodapé 7">
            <a:extLst>
              <a:ext uri="{FF2B5EF4-FFF2-40B4-BE49-F238E27FC236}">
                <a16:creationId xmlns:a16="http://schemas.microsoft.com/office/drawing/2014/main" id="{5BEBF7CB-82C8-0901-57BD-348BE3B4C462}"/>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232740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614D30-D5C9-02EE-6036-F2944F34C32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FCEB696-0BCC-C487-025E-427827E1C2E8}"/>
              </a:ext>
            </a:extLst>
          </p:cNvPr>
          <p:cNvSpPr>
            <a:spLocks noGrp="1"/>
          </p:cNvSpPr>
          <p:nvPr>
            <p:ph type="dt" sz="half" idx="10"/>
          </p:nvPr>
        </p:nvSpPr>
        <p:spPr/>
        <p:txBody>
          <a:bodyPr/>
          <a:lstStyle/>
          <a:p>
            <a:fld id="{E5B462A9-4B1E-4013-BFB1-FC92225AC2F2}" type="datetime1">
              <a:rPr lang="pt-BR" smtClean="0"/>
              <a:t>14/08/2023</a:t>
            </a:fld>
            <a:endParaRPr lang="pt-BR"/>
          </a:p>
        </p:txBody>
      </p:sp>
      <p:sp>
        <p:nvSpPr>
          <p:cNvPr id="4" name="Espaço Reservado para Rodapé 3">
            <a:extLst>
              <a:ext uri="{FF2B5EF4-FFF2-40B4-BE49-F238E27FC236}">
                <a16:creationId xmlns:a16="http://schemas.microsoft.com/office/drawing/2014/main" id="{D668A590-A783-C45C-9CAB-CF65966E1514}"/>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93971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3707019-9871-ECAE-B1F2-5C576FB51059}"/>
              </a:ext>
            </a:extLst>
          </p:cNvPr>
          <p:cNvSpPr>
            <a:spLocks noGrp="1"/>
          </p:cNvSpPr>
          <p:nvPr>
            <p:ph type="dt" sz="half" idx="10"/>
          </p:nvPr>
        </p:nvSpPr>
        <p:spPr/>
        <p:txBody>
          <a:bodyPr/>
          <a:lstStyle/>
          <a:p>
            <a:fld id="{D0E6EC7A-67E7-4978-9BAE-C8F82A40B13B}" type="datetime1">
              <a:rPr lang="pt-BR" smtClean="0"/>
              <a:t>14/08/2023</a:t>
            </a:fld>
            <a:endParaRPr lang="pt-BR"/>
          </a:p>
        </p:txBody>
      </p:sp>
      <p:sp>
        <p:nvSpPr>
          <p:cNvPr id="3" name="Espaço Reservado para Rodapé 2">
            <a:extLst>
              <a:ext uri="{FF2B5EF4-FFF2-40B4-BE49-F238E27FC236}">
                <a16:creationId xmlns:a16="http://schemas.microsoft.com/office/drawing/2014/main" id="{8BC33DF0-4FA4-2244-DF0B-C07F4393E7CC}"/>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07986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E52987-1598-C408-632B-C1F899BF0D49}"/>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C575A4E3-B041-7DA8-FE56-EAB90F89846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00238CE-64B4-EAF3-613E-0E9648F10C6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4D8C9F7-077D-8E57-6886-638B4098D864}"/>
              </a:ext>
            </a:extLst>
          </p:cNvPr>
          <p:cNvSpPr>
            <a:spLocks noGrp="1"/>
          </p:cNvSpPr>
          <p:nvPr>
            <p:ph type="dt" sz="half" idx="10"/>
          </p:nvPr>
        </p:nvSpPr>
        <p:spPr/>
        <p:txBody>
          <a:bodyPr/>
          <a:lstStyle/>
          <a:p>
            <a:fld id="{6E085A4E-80B8-47DD-9D9B-8E1B205CBB30}" type="datetime1">
              <a:rPr lang="pt-BR" smtClean="0"/>
              <a:t>14/08/2023</a:t>
            </a:fld>
            <a:endParaRPr lang="pt-BR"/>
          </a:p>
        </p:txBody>
      </p:sp>
      <p:sp>
        <p:nvSpPr>
          <p:cNvPr id="6" name="Espaço Reservado para Rodapé 5">
            <a:extLst>
              <a:ext uri="{FF2B5EF4-FFF2-40B4-BE49-F238E27FC236}">
                <a16:creationId xmlns:a16="http://schemas.microsoft.com/office/drawing/2014/main" id="{D27537BC-370C-9886-C056-C5C92C8E5EDD}"/>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408473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AAF15-8A6E-B125-F4EF-86E5730DE83A}"/>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CDBF1DF-3904-D04A-5880-ABA7C7A93D5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1602EE0-BB41-4BE7-015E-B7A274588E8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187720A-2C76-D086-3DA8-BEB7E1FF4DC7}"/>
              </a:ext>
            </a:extLst>
          </p:cNvPr>
          <p:cNvSpPr>
            <a:spLocks noGrp="1"/>
          </p:cNvSpPr>
          <p:nvPr>
            <p:ph type="dt" sz="half" idx="10"/>
          </p:nvPr>
        </p:nvSpPr>
        <p:spPr/>
        <p:txBody>
          <a:bodyPr/>
          <a:lstStyle/>
          <a:p>
            <a:fld id="{F4E9A02C-D9AD-4B8C-9B93-B0980E8E86EB}" type="datetime1">
              <a:rPr lang="pt-BR" smtClean="0"/>
              <a:t>14/08/2023</a:t>
            </a:fld>
            <a:endParaRPr lang="pt-BR"/>
          </a:p>
        </p:txBody>
      </p:sp>
      <p:sp>
        <p:nvSpPr>
          <p:cNvPr id="6" name="Espaço Reservado para Rodapé 5">
            <a:extLst>
              <a:ext uri="{FF2B5EF4-FFF2-40B4-BE49-F238E27FC236}">
                <a16:creationId xmlns:a16="http://schemas.microsoft.com/office/drawing/2014/main" id="{EF695283-F022-01DD-66A6-636B27C772D8}"/>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7446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image" Target="../media/image5.png"/><Relationship Id="rId4" Type="http://schemas.openxmlformats.org/officeDocument/2006/relationships/slideLayout" Target="../slideLayouts/slideLayout17.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00E7B77-23AE-E419-BDAC-01319A2B7D62}"/>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0896000-103C-CF5B-6F3E-A929FC1A2C3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a:extLst>
              <a:ext uri="{FF2B5EF4-FFF2-40B4-BE49-F238E27FC236}">
                <a16:creationId xmlns:a16="http://schemas.microsoft.com/office/drawing/2014/main" id="{0075BF3A-4999-F5AE-0968-C152D038E614}"/>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762D0-3A59-4B14-83BA-8E0FC8A60AB1}" type="datetime1">
              <a:rPr lang="pt-BR" smtClean="0"/>
              <a:t>14/08/2023</a:t>
            </a:fld>
            <a:endParaRPr lang="pt-BR"/>
          </a:p>
        </p:txBody>
      </p:sp>
      <p:sp>
        <p:nvSpPr>
          <p:cNvPr id="5" name="Espaço Reservado para Rodapé 4">
            <a:extLst>
              <a:ext uri="{FF2B5EF4-FFF2-40B4-BE49-F238E27FC236}">
                <a16:creationId xmlns:a16="http://schemas.microsoft.com/office/drawing/2014/main" id="{5F41B95A-F9F4-5C51-B984-BA4D32A90FB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pic>
        <p:nvPicPr>
          <p:cNvPr id="7" name="Picture 16">
            <a:extLst>
              <a:ext uri="{FF2B5EF4-FFF2-40B4-BE49-F238E27FC236}">
                <a16:creationId xmlns:a16="http://schemas.microsoft.com/office/drawing/2014/main" id="{8A0A733A-2FB3-CDE1-495E-B932F4AA77D5}"/>
              </a:ext>
            </a:extLst>
          </p:cNvPr>
          <p:cNvPicPr>
            <a:picLocks noChangeAspect="1"/>
          </p:cNvPicPr>
          <p:nvPr userDrawn="1"/>
        </p:nvPicPr>
        <p:blipFill>
          <a:blip r:embed="rId15" cstate="print"/>
          <a:stretch>
            <a:fillRect/>
          </a:stretch>
        </p:blipFill>
        <p:spPr>
          <a:xfrm>
            <a:off x="7829017" y="329329"/>
            <a:ext cx="997107" cy="272893"/>
          </a:xfrm>
          <a:prstGeom prst="rect">
            <a:avLst/>
          </a:prstGeom>
        </p:spPr>
      </p:pic>
      <p:sp>
        <p:nvSpPr>
          <p:cNvPr id="8" name="Rectangle 13">
            <a:extLst>
              <a:ext uri="{FF2B5EF4-FFF2-40B4-BE49-F238E27FC236}">
                <a16:creationId xmlns:a16="http://schemas.microsoft.com/office/drawing/2014/main" id="{8F3A294C-1A0B-E930-21AE-3E6E21ADE64F}"/>
              </a:ext>
            </a:extLst>
          </p:cNvPr>
          <p:cNvSpPr/>
          <p:nvPr userDrawn="1"/>
        </p:nvSpPr>
        <p:spPr>
          <a:xfrm>
            <a:off x="8354334" y="6165304"/>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fld id="{CDC200F1-90C5-466D-872D-66C0CA0CF328}" type="slidenum">
              <a:rPr lang="pt-BR" smtClean="0"/>
              <a:pPr/>
              <a:t>‹nº›</a:t>
            </a:fld>
            <a:endParaRPr lang="en-US" dirty="0"/>
          </a:p>
        </p:txBody>
      </p:sp>
      <p:sp>
        <p:nvSpPr>
          <p:cNvPr id="9" name="Rectangle 10">
            <a:extLst>
              <a:ext uri="{FF2B5EF4-FFF2-40B4-BE49-F238E27FC236}">
                <a16:creationId xmlns:a16="http://schemas.microsoft.com/office/drawing/2014/main" id="{84478587-7D14-8988-4815-A66980D5D058}"/>
              </a:ext>
            </a:extLst>
          </p:cNvPr>
          <p:cNvSpPr/>
          <p:nvPr userDrawn="1"/>
        </p:nvSpPr>
        <p:spPr>
          <a:xfrm>
            <a:off x="0" y="6525344"/>
            <a:ext cx="2445026" cy="32728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599063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9"/>
          <a:stretch>
            <a:fillRect/>
          </a:stretch>
        </p:blipFill>
        <p:spPr>
          <a:xfrm>
            <a:off x="0" y="2"/>
            <a:ext cx="9144000" cy="6864351"/>
          </a:xfrm>
          <a:prstGeom prst="rect">
            <a:avLst/>
          </a:prstGeom>
        </p:spPr>
      </p:pic>
      <p:pic>
        <p:nvPicPr>
          <p:cNvPr id="8" name="Imagem 7"/>
          <p:cNvPicPr>
            <a:picLocks noChangeAspect="1"/>
          </p:cNvPicPr>
          <p:nvPr userDrawn="1"/>
        </p:nvPicPr>
        <p:blipFill rotWithShape="1">
          <a:blip r:embed="rId10" cstate="print">
            <a:extLst>
              <a:ext uri="{28A0092B-C50C-407E-A947-70E740481C1C}">
                <a14:useLocalDpi xmlns:a14="http://schemas.microsoft.com/office/drawing/2010/main"/>
              </a:ext>
            </a:extLst>
          </a:blip>
          <a:srcRect l="-10475" t="-31201" b="-62954"/>
          <a:stretch/>
        </p:blipFill>
        <p:spPr>
          <a:xfrm>
            <a:off x="8382001" y="279400"/>
            <a:ext cx="533399" cy="304799"/>
          </a:xfrm>
          <a:prstGeom prst="rect">
            <a:avLst/>
          </a:prstGeom>
        </p:spPr>
      </p:pic>
    </p:spTree>
    <p:extLst>
      <p:ext uri="{BB962C8B-B14F-4D97-AF65-F5344CB8AC3E}">
        <p14:creationId xmlns:p14="http://schemas.microsoft.com/office/powerpoint/2010/main" val="480073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gif"/><Relationship Id="rId1" Type="http://schemas.openxmlformats.org/officeDocument/2006/relationships/slideLayout" Target="../slideLayouts/slideLayout12.xml"/><Relationship Id="rId5" Type="http://schemas.openxmlformats.org/officeDocument/2006/relationships/image" Target="../media/image19.gif"/><Relationship Id="rId4" Type="http://schemas.openxmlformats.org/officeDocument/2006/relationships/hyperlink" Target="https://www.tinkercad.com/things/gjMKyLQqaPO?sharecode=vjtzjmstlAlw1sMJDovxfPmRPUlFM1VMTGkVnZAz3A4"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gif"/><Relationship Id="rId1" Type="http://schemas.openxmlformats.org/officeDocument/2006/relationships/slideLayout" Target="../slideLayouts/slideLayout12.xml"/><Relationship Id="rId4" Type="http://schemas.openxmlformats.org/officeDocument/2006/relationships/hyperlink" Target="https://www.tinkercad.com/things/6O2xPzpq9Q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hyperlink" Target="https://www.tinkercad.com/things/22NvqRlH8Yb" TargetMode="External"/><Relationship Id="rId2" Type="http://schemas.openxmlformats.org/officeDocument/2006/relationships/image" Target="../media/image15.gif"/><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hyperlink" Target="https://www.tinkercad.com/things/aLIhyvorwjX?sharecode=bYKrA0leKgnx3gnWxOrTVJNkI6c0G1Jn2568wHhTX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99E2FC07-A5E7-004D-AF47-CA34106B587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200" y="837363"/>
            <a:ext cx="9135541" cy="5138742"/>
          </a:xfrm>
          <a:prstGeom prst="rect">
            <a:avLst/>
          </a:prstGeom>
        </p:spPr>
      </p:pic>
      <p:pic>
        <p:nvPicPr>
          <p:cNvPr id="7" name="Imagem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969542" y="2997941"/>
            <a:ext cx="3204916" cy="862123"/>
          </a:xfrm>
          <a:prstGeom prst="rect">
            <a:avLst/>
          </a:prstGeom>
        </p:spPr>
      </p:pic>
    </p:spTree>
    <p:extLst>
      <p:ext uri="{BB962C8B-B14F-4D97-AF65-F5344CB8AC3E}">
        <p14:creationId xmlns:p14="http://schemas.microsoft.com/office/powerpoint/2010/main" val="249767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719664"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Laboratório – LED Chase </a:t>
            </a:r>
            <a:r>
              <a:rPr lang="pt-BR" sz="4000" dirty="0" err="1">
                <a:solidFill>
                  <a:srgbClr val="ED145B"/>
                </a:solidFill>
                <a:latin typeface="Gotham HTF" pitchFamily="50" charset="0"/>
                <a:cs typeface="Gotham HTF Light"/>
              </a:rPr>
              <a:t>Effect</a:t>
            </a:r>
            <a:endParaRPr lang="pt-BR" sz="4000" dirty="0">
              <a:solidFill>
                <a:srgbClr val="ED145B"/>
              </a:solidFill>
              <a:latin typeface="Gotham HTF" pitchFamily="50" charset="0"/>
              <a:cs typeface="Gotham HTF Light"/>
            </a:endParaRPr>
          </a:p>
        </p:txBody>
      </p:sp>
      <p:sp>
        <p:nvSpPr>
          <p:cNvPr id="6" name="Espaço Reservado para Conteúdo 2">
            <a:extLst>
              <a:ext uri="{FF2B5EF4-FFF2-40B4-BE49-F238E27FC236}">
                <a16:creationId xmlns:a16="http://schemas.microsoft.com/office/drawing/2014/main" id="{1191F7F9-B62A-DD9B-C496-2FC215E9A164}"/>
              </a:ext>
            </a:extLst>
          </p:cNvPr>
          <p:cNvSpPr txBox="1">
            <a:spLocks/>
          </p:cNvSpPr>
          <p:nvPr/>
        </p:nvSpPr>
        <p:spPr>
          <a:xfrm>
            <a:off x="323528" y="4232956"/>
            <a:ext cx="3312368" cy="20763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sz="1800" b="1" dirty="0">
                <a:solidFill>
                  <a:srgbClr val="ED265B"/>
                </a:solidFill>
                <a:latin typeface="Gotham HTF"/>
              </a:rPr>
              <a:t>Material necessário: </a:t>
            </a:r>
          </a:p>
          <a:p>
            <a:pPr marL="300038" lvl="1" indent="0">
              <a:buFont typeface="Arial" panose="020B0604020202020204" pitchFamily="34" charset="0"/>
              <a:buNone/>
            </a:pPr>
            <a:r>
              <a:rPr lang="pt-BR" sz="1800" dirty="0">
                <a:latin typeface="Gotham HTF"/>
              </a:rPr>
              <a:t>• 1 Arduino;</a:t>
            </a:r>
          </a:p>
          <a:p>
            <a:pPr marL="300038" lvl="1" indent="0">
              <a:buFont typeface="Arial" panose="020B0604020202020204" pitchFamily="34" charset="0"/>
              <a:buNone/>
            </a:pPr>
            <a:r>
              <a:rPr lang="pt-BR" sz="1800" dirty="0">
                <a:latin typeface="Gotham HTF"/>
              </a:rPr>
              <a:t>• 10 Resistores de 220 ohms </a:t>
            </a:r>
          </a:p>
          <a:p>
            <a:pPr marL="300038" lvl="1" indent="0">
              <a:buFont typeface="Arial" panose="020B0604020202020204" pitchFamily="34" charset="0"/>
              <a:buNone/>
            </a:pPr>
            <a:r>
              <a:rPr lang="pt-BR" sz="1800" dirty="0">
                <a:latin typeface="Gotham HTF"/>
              </a:rPr>
              <a:t>• 10 Leds Vermelho; </a:t>
            </a:r>
          </a:p>
          <a:p>
            <a:pPr marL="300038" lvl="1" indent="0">
              <a:buFont typeface="Arial" panose="020B0604020202020204" pitchFamily="34" charset="0"/>
              <a:buNone/>
            </a:pPr>
            <a:r>
              <a:rPr lang="pt-BR" sz="1800" dirty="0">
                <a:latin typeface="Gotham HTF"/>
              </a:rPr>
              <a:t>• 1 Protoboard;</a:t>
            </a:r>
          </a:p>
          <a:p>
            <a:pPr marL="300038" lvl="1" indent="0">
              <a:buFont typeface="Arial" panose="020B0604020202020204" pitchFamily="34" charset="0"/>
              <a:buNone/>
            </a:pPr>
            <a:r>
              <a:rPr lang="pt-BR" sz="1800" dirty="0">
                <a:latin typeface="Gotham HTF"/>
              </a:rPr>
              <a:t> • Jumpers </a:t>
            </a:r>
            <a:r>
              <a:rPr lang="pt-BR" sz="1800" dirty="0" err="1">
                <a:latin typeface="Gotham HTF"/>
              </a:rPr>
              <a:t>cables</a:t>
            </a:r>
            <a:r>
              <a:rPr lang="pt-BR" sz="1800" dirty="0">
                <a:latin typeface="Gotham HTF"/>
              </a:rPr>
              <a:t>.</a:t>
            </a:r>
          </a:p>
        </p:txBody>
      </p:sp>
      <p:pic>
        <p:nvPicPr>
          <p:cNvPr id="10" name="Picture 4" descr="Resultado de imagem para nerd vector gif">
            <a:extLst>
              <a:ext uri="{FF2B5EF4-FFF2-40B4-BE49-F238E27FC236}">
                <a16:creationId xmlns:a16="http://schemas.microsoft.com/office/drawing/2014/main" id="{20821D97-19E9-1D89-55C2-46C9347CCB44}"/>
              </a:ext>
            </a:extLst>
          </p:cNvPr>
          <p:cNvPicPr>
            <a:picLocks noChangeAspect="1" noChangeArrowheads="1" noCrop="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03848" y="4685546"/>
            <a:ext cx="2298989" cy="172424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a:extLst>
              <a:ext uri="{FF2B5EF4-FFF2-40B4-BE49-F238E27FC236}">
                <a16:creationId xmlns:a16="http://schemas.microsoft.com/office/drawing/2014/main" id="{FBE883AD-D4BA-11F5-9A33-160C8ABB0354}"/>
              </a:ext>
            </a:extLst>
          </p:cNvPr>
          <p:cNvPicPr>
            <a:picLocks noChangeAspect="1"/>
          </p:cNvPicPr>
          <p:nvPr/>
        </p:nvPicPr>
        <p:blipFill rotWithShape="1">
          <a:blip r:embed="rId3"/>
          <a:srcRect l="4556"/>
          <a:stretch/>
        </p:blipFill>
        <p:spPr>
          <a:xfrm>
            <a:off x="3604988" y="1052736"/>
            <a:ext cx="5386843" cy="3456384"/>
          </a:xfrm>
          <a:prstGeom prst="rect">
            <a:avLst/>
          </a:prstGeom>
        </p:spPr>
      </p:pic>
      <p:sp>
        <p:nvSpPr>
          <p:cNvPr id="2" name="CaixaDeTexto 1">
            <a:extLst>
              <a:ext uri="{FF2B5EF4-FFF2-40B4-BE49-F238E27FC236}">
                <a16:creationId xmlns:a16="http://schemas.microsoft.com/office/drawing/2014/main" id="{873B130E-06AA-36B3-4C4F-09057624BA2A}"/>
              </a:ext>
            </a:extLst>
          </p:cNvPr>
          <p:cNvSpPr txBox="1"/>
          <p:nvPr/>
        </p:nvSpPr>
        <p:spPr>
          <a:xfrm>
            <a:off x="5724128" y="5301208"/>
            <a:ext cx="3761492" cy="423449"/>
          </a:xfrm>
          <a:prstGeom prst="rect">
            <a:avLst/>
          </a:prstGeom>
          <a:noFill/>
        </p:spPr>
        <p:txBody>
          <a:bodyPr wrap="square">
            <a:spAutoFit/>
          </a:bodyPr>
          <a:lstStyle/>
          <a:p>
            <a:pPr>
              <a:lnSpc>
                <a:spcPct val="150000"/>
              </a:lnSpc>
            </a:pPr>
            <a:r>
              <a:rPr lang="pt-BR" sz="1600" b="1" dirty="0">
                <a:solidFill>
                  <a:srgbClr val="ED145B"/>
                </a:solidFill>
                <a:latin typeface="Gotham HTF"/>
              </a:rPr>
              <a:t>Link</a:t>
            </a:r>
            <a:r>
              <a:rPr lang="pt-BR" sz="1600" dirty="0">
                <a:latin typeface="Gotham HTF"/>
              </a:rPr>
              <a:t>: </a:t>
            </a:r>
            <a:r>
              <a:rPr lang="pt-BR" sz="1600" dirty="0">
                <a:latin typeface="Gotham HTF"/>
                <a:hlinkClick r:id="rId4"/>
              </a:rPr>
              <a:t>Projeto 04 – LED Chase </a:t>
            </a:r>
            <a:r>
              <a:rPr lang="pt-BR" sz="1600" dirty="0" err="1">
                <a:latin typeface="Gotham HTF"/>
                <a:hlinkClick r:id="rId4"/>
              </a:rPr>
              <a:t>Effect</a:t>
            </a:r>
            <a:endParaRPr lang="pt-BR" sz="1600" dirty="0">
              <a:latin typeface="Gotham HTF"/>
            </a:endParaRPr>
          </a:p>
        </p:txBody>
      </p:sp>
      <p:sp>
        <p:nvSpPr>
          <p:cNvPr id="3" name="CaixaDeTexto 2">
            <a:extLst>
              <a:ext uri="{FF2B5EF4-FFF2-40B4-BE49-F238E27FC236}">
                <a16:creationId xmlns:a16="http://schemas.microsoft.com/office/drawing/2014/main" id="{06224E76-CD2F-D0B8-EC36-4C04ED7309DA}"/>
              </a:ext>
            </a:extLst>
          </p:cNvPr>
          <p:cNvSpPr txBox="1"/>
          <p:nvPr/>
        </p:nvSpPr>
        <p:spPr>
          <a:xfrm>
            <a:off x="323528" y="1052736"/>
            <a:ext cx="3024336" cy="3139321"/>
          </a:xfrm>
          <a:prstGeom prst="rect">
            <a:avLst/>
          </a:prstGeom>
          <a:noFill/>
        </p:spPr>
        <p:txBody>
          <a:bodyPr wrap="square">
            <a:spAutoFit/>
          </a:bodyPr>
          <a:lstStyle/>
          <a:p>
            <a:pPr marL="0" indent="0">
              <a:buFont typeface="Arial" panose="020B0604020202020204" pitchFamily="34" charset="0"/>
              <a:buNone/>
            </a:pPr>
            <a:r>
              <a:rPr lang="pt-BR" sz="1800" dirty="0">
                <a:latin typeface="Gotham HTF"/>
              </a:rPr>
              <a:t>Neste projeto vamos fazer com que cada Led acenda na sequência, apagando o anterior, causando o efeito de perseguição.</a:t>
            </a:r>
          </a:p>
          <a:p>
            <a:pPr marL="0" indent="0">
              <a:buFont typeface="Arial" panose="020B0604020202020204" pitchFamily="34" charset="0"/>
              <a:buNone/>
            </a:pPr>
            <a:endParaRPr lang="pt-BR" dirty="0">
              <a:latin typeface="Gotham HTF"/>
            </a:endParaRPr>
          </a:p>
          <a:p>
            <a:pPr marL="0" indent="0">
              <a:buFont typeface="Arial" panose="020B0604020202020204" pitchFamily="34" charset="0"/>
              <a:buNone/>
            </a:pPr>
            <a:endParaRPr lang="pt-BR" sz="1800" dirty="0">
              <a:latin typeface="Gotham HTF"/>
            </a:endParaRPr>
          </a:p>
          <a:p>
            <a:pPr marL="0" indent="0">
              <a:buFont typeface="Arial" panose="020B0604020202020204" pitchFamily="34" charset="0"/>
              <a:buNone/>
            </a:pPr>
            <a:endParaRPr lang="pt-BR" sz="1800" dirty="0">
              <a:latin typeface="Gotham HTF"/>
            </a:endParaRPr>
          </a:p>
          <a:p>
            <a:pPr marL="0" indent="0">
              <a:buFont typeface="Arial" panose="020B0604020202020204" pitchFamily="34" charset="0"/>
              <a:buNone/>
            </a:pPr>
            <a:r>
              <a:rPr lang="pt-BR" dirty="0">
                <a:latin typeface="Gotham HTF"/>
              </a:rPr>
              <a:t>Para isso, vamos implementar os conceitos de </a:t>
            </a:r>
            <a:r>
              <a:rPr lang="pt-BR" dirty="0" err="1">
                <a:latin typeface="Gotham HTF"/>
              </a:rPr>
              <a:t>array</a:t>
            </a:r>
            <a:r>
              <a:rPr lang="pt-BR" dirty="0">
                <a:latin typeface="Gotham HTF"/>
              </a:rPr>
              <a:t> </a:t>
            </a:r>
            <a:r>
              <a:rPr lang="pt-BR" sz="1800" dirty="0">
                <a:latin typeface="Gotham HTF"/>
              </a:rPr>
              <a:t> vistos na aula.</a:t>
            </a:r>
          </a:p>
        </p:txBody>
      </p:sp>
      <p:pic>
        <p:nvPicPr>
          <p:cNvPr id="1026" name="Picture 2">
            <a:extLst>
              <a:ext uri="{FF2B5EF4-FFF2-40B4-BE49-F238E27FC236}">
                <a16:creationId xmlns:a16="http://schemas.microsoft.com/office/drawing/2014/main" id="{E79F5CD6-6CA4-8CDC-7813-C6F71A85EB5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568" y="2636912"/>
            <a:ext cx="2117357" cy="535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09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1323439"/>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Laboratório - </a:t>
            </a:r>
            <a:r>
              <a:rPr lang="pt-BR" sz="4000" dirty="0" err="1">
                <a:solidFill>
                  <a:srgbClr val="ED145B"/>
                </a:solidFill>
                <a:latin typeface="Gotham HTF" pitchFamily="50" charset="0"/>
                <a:cs typeface="Gotham HTF Light"/>
              </a:rPr>
              <a:t>Interactive</a:t>
            </a:r>
            <a:r>
              <a:rPr lang="pt-BR" sz="4000" dirty="0">
                <a:solidFill>
                  <a:srgbClr val="ED145B"/>
                </a:solidFill>
                <a:latin typeface="Gotham HTF" pitchFamily="50" charset="0"/>
                <a:cs typeface="Gotham HTF Light"/>
              </a:rPr>
              <a:t> Chase </a:t>
            </a:r>
            <a:r>
              <a:rPr lang="pt-BR" sz="4000" dirty="0" err="1">
                <a:solidFill>
                  <a:srgbClr val="ED145B"/>
                </a:solidFill>
                <a:latin typeface="Gotham HTF" pitchFamily="50" charset="0"/>
                <a:cs typeface="Gotham HTF Light"/>
              </a:rPr>
              <a:t>Effect</a:t>
            </a:r>
            <a:endParaRPr lang="pt-BR" sz="4000" dirty="0">
              <a:solidFill>
                <a:srgbClr val="ED145B"/>
              </a:solidFill>
              <a:latin typeface="Gotham HTF" pitchFamily="50" charset="0"/>
              <a:cs typeface="Gotham HTF Light"/>
            </a:endParaRPr>
          </a:p>
        </p:txBody>
      </p:sp>
      <p:sp>
        <p:nvSpPr>
          <p:cNvPr id="6" name="Espaço Reservado para Conteúdo 2">
            <a:extLst>
              <a:ext uri="{FF2B5EF4-FFF2-40B4-BE49-F238E27FC236}">
                <a16:creationId xmlns:a16="http://schemas.microsoft.com/office/drawing/2014/main" id="{1191F7F9-B62A-DD9B-C496-2FC215E9A164}"/>
              </a:ext>
            </a:extLst>
          </p:cNvPr>
          <p:cNvSpPr txBox="1">
            <a:spLocks/>
          </p:cNvSpPr>
          <p:nvPr/>
        </p:nvSpPr>
        <p:spPr>
          <a:xfrm>
            <a:off x="3923928" y="4005064"/>
            <a:ext cx="3960440" cy="26642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pt-BR" sz="1800" b="1" dirty="0">
              <a:latin typeface="Gotham HTF"/>
            </a:endParaRPr>
          </a:p>
          <a:p>
            <a:pPr marL="0" indent="0">
              <a:buFont typeface="Arial" panose="020B0604020202020204" pitchFamily="34" charset="0"/>
              <a:buNone/>
            </a:pPr>
            <a:r>
              <a:rPr lang="pt-BR" sz="1800" b="1" dirty="0">
                <a:solidFill>
                  <a:srgbClr val="ED265B"/>
                </a:solidFill>
                <a:latin typeface="Gotham HTF"/>
              </a:rPr>
              <a:t>Material necessário: </a:t>
            </a:r>
          </a:p>
          <a:p>
            <a:pPr marL="300038" lvl="1" indent="0">
              <a:buFont typeface="Arial" panose="020B0604020202020204" pitchFamily="34" charset="0"/>
              <a:buNone/>
            </a:pPr>
            <a:r>
              <a:rPr lang="pt-BR" sz="1800" dirty="0">
                <a:latin typeface="Gotham HTF"/>
              </a:rPr>
              <a:t>• 1 Arduino;</a:t>
            </a:r>
          </a:p>
          <a:p>
            <a:pPr marL="300038" lvl="1" indent="0">
              <a:buFont typeface="Arial" panose="020B0604020202020204" pitchFamily="34" charset="0"/>
              <a:buNone/>
            </a:pPr>
            <a:r>
              <a:rPr lang="pt-BR" sz="1800" dirty="0">
                <a:latin typeface="Gotham HTF"/>
              </a:rPr>
              <a:t>• 10 Resistores de 220 ohms;</a:t>
            </a:r>
          </a:p>
          <a:p>
            <a:pPr marL="300038" lvl="1" indent="0">
              <a:buFont typeface="Arial" panose="020B0604020202020204" pitchFamily="34" charset="0"/>
              <a:buNone/>
            </a:pPr>
            <a:r>
              <a:rPr lang="pt-BR" sz="1800" dirty="0">
                <a:latin typeface="Gotham HTF"/>
              </a:rPr>
              <a:t>• 1 </a:t>
            </a:r>
            <a:r>
              <a:rPr lang="pt-BR" sz="1800" dirty="0" err="1">
                <a:latin typeface="Gotham HTF"/>
              </a:rPr>
              <a:t>Potenciometro</a:t>
            </a:r>
            <a:r>
              <a:rPr lang="pt-BR" sz="1800" dirty="0">
                <a:latin typeface="Gotham HTF"/>
              </a:rPr>
              <a:t>; </a:t>
            </a:r>
          </a:p>
          <a:p>
            <a:pPr marL="300038" lvl="1" indent="0">
              <a:buFont typeface="Arial" panose="020B0604020202020204" pitchFamily="34" charset="0"/>
              <a:buNone/>
            </a:pPr>
            <a:r>
              <a:rPr lang="pt-BR" sz="1800" dirty="0">
                <a:latin typeface="Gotham HTF"/>
              </a:rPr>
              <a:t>• 10 Leds Vermelho; </a:t>
            </a:r>
          </a:p>
          <a:p>
            <a:pPr marL="300038" lvl="1" indent="0">
              <a:buFont typeface="Arial" panose="020B0604020202020204" pitchFamily="34" charset="0"/>
              <a:buNone/>
            </a:pPr>
            <a:r>
              <a:rPr lang="pt-BR" sz="1800" dirty="0">
                <a:latin typeface="Gotham HTF"/>
              </a:rPr>
              <a:t>• 1 Protoboard;</a:t>
            </a:r>
          </a:p>
          <a:p>
            <a:pPr marL="300038" lvl="1" indent="0">
              <a:buFont typeface="Arial" panose="020B0604020202020204" pitchFamily="34" charset="0"/>
              <a:buNone/>
            </a:pPr>
            <a:r>
              <a:rPr lang="pt-BR" sz="1800" dirty="0">
                <a:latin typeface="Gotham HTF"/>
              </a:rPr>
              <a:t> • Jumpers </a:t>
            </a:r>
            <a:r>
              <a:rPr lang="pt-BR" sz="1800" dirty="0" err="1">
                <a:latin typeface="Gotham HTF"/>
              </a:rPr>
              <a:t>cables</a:t>
            </a:r>
            <a:r>
              <a:rPr lang="pt-BR" sz="1800" dirty="0">
                <a:latin typeface="Gotham HTF"/>
              </a:rPr>
              <a:t>.</a:t>
            </a:r>
          </a:p>
        </p:txBody>
      </p:sp>
      <p:pic>
        <p:nvPicPr>
          <p:cNvPr id="10" name="Picture 4" descr="Resultado de imagem para nerd vector gif">
            <a:extLst>
              <a:ext uri="{FF2B5EF4-FFF2-40B4-BE49-F238E27FC236}">
                <a16:creationId xmlns:a16="http://schemas.microsoft.com/office/drawing/2014/main" id="{20821D97-19E9-1D89-55C2-46C9347CCB44}"/>
              </a:ext>
            </a:extLst>
          </p:cNvPr>
          <p:cNvPicPr>
            <a:picLocks noChangeAspect="1" noChangeArrowheads="1" noCrop="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81523" y="4365104"/>
            <a:ext cx="2298989" cy="172424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85ED429C-FCCF-6B76-B42E-F52C9DF22B13}"/>
              </a:ext>
            </a:extLst>
          </p:cNvPr>
          <p:cNvPicPr>
            <a:picLocks noChangeAspect="1"/>
          </p:cNvPicPr>
          <p:nvPr/>
        </p:nvPicPr>
        <p:blipFill>
          <a:blip r:embed="rId3"/>
          <a:stretch>
            <a:fillRect/>
          </a:stretch>
        </p:blipFill>
        <p:spPr>
          <a:xfrm>
            <a:off x="3275856" y="1040221"/>
            <a:ext cx="5769881" cy="3057744"/>
          </a:xfrm>
          <a:prstGeom prst="rect">
            <a:avLst/>
          </a:prstGeom>
        </p:spPr>
      </p:pic>
      <p:sp>
        <p:nvSpPr>
          <p:cNvPr id="2" name="CaixaDeTexto 1">
            <a:extLst>
              <a:ext uri="{FF2B5EF4-FFF2-40B4-BE49-F238E27FC236}">
                <a16:creationId xmlns:a16="http://schemas.microsoft.com/office/drawing/2014/main" id="{676EC278-E11C-CE57-302F-F4E80D287644}"/>
              </a:ext>
            </a:extLst>
          </p:cNvPr>
          <p:cNvSpPr txBox="1"/>
          <p:nvPr/>
        </p:nvSpPr>
        <p:spPr>
          <a:xfrm>
            <a:off x="234444" y="5937891"/>
            <a:ext cx="3761492" cy="423449"/>
          </a:xfrm>
          <a:prstGeom prst="rect">
            <a:avLst/>
          </a:prstGeom>
          <a:noFill/>
        </p:spPr>
        <p:txBody>
          <a:bodyPr wrap="square">
            <a:spAutoFit/>
          </a:bodyPr>
          <a:lstStyle/>
          <a:p>
            <a:pPr>
              <a:lnSpc>
                <a:spcPct val="150000"/>
              </a:lnSpc>
            </a:pPr>
            <a:r>
              <a:rPr lang="pt-BR" sz="1600" b="1" dirty="0">
                <a:solidFill>
                  <a:srgbClr val="ED145B"/>
                </a:solidFill>
                <a:latin typeface="Gotham HTF"/>
              </a:rPr>
              <a:t>Link</a:t>
            </a:r>
            <a:r>
              <a:rPr lang="pt-BR" sz="1600" dirty="0">
                <a:latin typeface="Gotham HTF"/>
              </a:rPr>
              <a:t>: </a:t>
            </a:r>
            <a:r>
              <a:rPr lang="pt-BR" sz="1600" dirty="0">
                <a:latin typeface="Gotham HTF"/>
                <a:hlinkClick r:id="rId4"/>
              </a:rPr>
              <a:t>Projeto 06 – </a:t>
            </a:r>
            <a:r>
              <a:rPr lang="pt-BR" sz="1600" dirty="0" err="1">
                <a:latin typeface="Gotham HTF"/>
                <a:hlinkClick r:id="rId4"/>
              </a:rPr>
              <a:t>Interactive</a:t>
            </a:r>
            <a:r>
              <a:rPr lang="pt-BR" sz="1600" dirty="0">
                <a:latin typeface="Gotham HTF"/>
                <a:hlinkClick r:id="rId4"/>
              </a:rPr>
              <a:t> Chase </a:t>
            </a:r>
            <a:r>
              <a:rPr lang="pt-BR" sz="1600" dirty="0" err="1">
                <a:latin typeface="Gotham HTF"/>
                <a:hlinkClick r:id="rId4"/>
              </a:rPr>
              <a:t>Effect</a:t>
            </a:r>
            <a:endParaRPr lang="pt-BR" sz="1600" dirty="0">
              <a:latin typeface="Gotham HTF"/>
            </a:endParaRPr>
          </a:p>
        </p:txBody>
      </p:sp>
      <p:sp>
        <p:nvSpPr>
          <p:cNvPr id="5" name="CaixaDeTexto 4">
            <a:extLst>
              <a:ext uri="{FF2B5EF4-FFF2-40B4-BE49-F238E27FC236}">
                <a16:creationId xmlns:a16="http://schemas.microsoft.com/office/drawing/2014/main" id="{B32DDF87-9850-32E7-430B-A391FE028282}"/>
              </a:ext>
            </a:extLst>
          </p:cNvPr>
          <p:cNvSpPr txBox="1"/>
          <p:nvPr/>
        </p:nvSpPr>
        <p:spPr>
          <a:xfrm>
            <a:off x="228600" y="1485939"/>
            <a:ext cx="2831232" cy="4247317"/>
          </a:xfrm>
          <a:prstGeom prst="rect">
            <a:avLst/>
          </a:prstGeom>
          <a:noFill/>
        </p:spPr>
        <p:txBody>
          <a:bodyPr wrap="square">
            <a:spAutoFit/>
          </a:bodyPr>
          <a:lstStyle/>
          <a:p>
            <a:pPr marL="0" indent="0">
              <a:buFont typeface="Arial" panose="020B0604020202020204" pitchFamily="34" charset="0"/>
              <a:buNone/>
            </a:pPr>
            <a:r>
              <a:rPr lang="pt-BR" sz="1800" dirty="0">
                <a:latin typeface="Gotham HTF"/>
              </a:rPr>
              <a:t>Vamos revisitar um projeto da ultima aula, mas desta vez vamos fazer com que a velocidade da onda de luz seja controlada pelo potenciômetro.</a:t>
            </a:r>
          </a:p>
          <a:p>
            <a:pPr marL="0" indent="0">
              <a:buFont typeface="Arial" panose="020B0604020202020204" pitchFamily="34" charset="0"/>
              <a:buNone/>
            </a:pPr>
            <a:endParaRPr lang="pt-BR" dirty="0">
              <a:latin typeface="Gotham HTF"/>
            </a:endParaRPr>
          </a:p>
          <a:p>
            <a:pPr marL="0" indent="0">
              <a:buFont typeface="Arial" panose="020B0604020202020204" pitchFamily="34" charset="0"/>
              <a:buNone/>
            </a:pPr>
            <a:r>
              <a:rPr lang="pt-BR" dirty="0">
                <a:latin typeface="Gotham HTF"/>
              </a:rPr>
              <a:t>Neste laboratório, vamos explorar os conceitos de divisor de tensão com resistores e as entradas analógicas do Arduino, e controlar a velocidade da onda de acordo com o valor lido pelo AD.</a:t>
            </a:r>
            <a:endParaRPr lang="pt-BR" sz="1800" dirty="0">
              <a:latin typeface="Gotham HTF"/>
            </a:endParaRPr>
          </a:p>
        </p:txBody>
      </p:sp>
    </p:spTree>
    <p:extLst>
      <p:ext uri="{BB962C8B-B14F-4D97-AF65-F5344CB8AC3E}">
        <p14:creationId xmlns:p14="http://schemas.microsoft.com/office/powerpoint/2010/main" val="69769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E188DB65-9498-C38F-6493-0EE38DB056B5}"/>
              </a:ext>
            </a:extLst>
          </p:cNvPr>
          <p:cNvSpPr>
            <a:spLocks noGrp="1"/>
          </p:cNvSpPr>
          <p:nvPr>
            <p:ph type="title"/>
          </p:nvPr>
        </p:nvSpPr>
        <p:spPr/>
        <p:txBody>
          <a:bodyPr>
            <a:normAutofit/>
          </a:bodyPr>
          <a:lstStyle/>
          <a:p>
            <a:r>
              <a:rPr lang="pt-BR" dirty="0">
                <a:effectLst/>
                <a:latin typeface="Arial" panose="020B0604020202020204" pitchFamily="34" charset="0"/>
              </a:rPr>
              <a:t>Copyright © 2023 Prof. </a:t>
            </a:r>
            <a:r>
              <a:rPr lang="pt-BR" b="1" dirty="0"/>
              <a:t>Airton Y. C. </a:t>
            </a:r>
            <a:r>
              <a:rPr lang="pt-BR" b="1" dirty="0" err="1"/>
              <a:t>Toyofuku</a:t>
            </a:r>
            <a:endParaRPr lang="pt-BR" b="1" dirty="0"/>
          </a:p>
        </p:txBody>
      </p:sp>
      <p:sp>
        <p:nvSpPr>
          <p:cNvPr id="4" name="Espaço Reservado para Número de Slide 3">
            <a:extLst>
              <a:ext uri="{FF2B5EF4-FFF2-40B4-BE49-F238E27FC236}">
                <a16:creationId xmlns:a16="http://schemas.microsoft.com/office/drawing/2014/main" id="{961A5CC8-8B6C-915A-2707-2E93B7B749E3}"/>
              </a:ext>
            </a:extLst>
          </p:cNvPr>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defPPr>
              <a:defRPr lang="pt-BR"/>
            </a:defPPr>
            <a:lvl1pPr marL="0" algn="r" defTabSz="914400" rtl="0" eaLnBrk="1" latinLnBrk="0" hangingPunct="1">
              <a:defRPr sz="1200" kern="1200">
                <a:solidFill>
                  <a:srgbClr val="1A1C1E"/>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F951EF7-2A75-44A0-8045-6A6595E5FF16}" type="slidenum">
              <a:rPr lang="pt-BR" smtClean="0"/>
              <a:pPr/>
              <a:t>12</a:t>
            </a:fld>
            <a:endParaRPr lang="pt-BR" dirty="0"/>
          </a:p>
        </p:txBody>
      </p:sp>
      <p:sp>
        <p:nvSpPr>
          <p:cNvPr id="3" name="CaixaDeTexto 2">
            <a:extLst>
              <a:ext uri="{FF2B5EF4-FFF2-40B4-BE49-F238E27FC236}">
                <a16:creationId xmlns:a16="http://schemas.microsoft.com/office/drawing/2014/main" id="{70F59973-472F-9FB6-B516-D06435C26188}"/>
              </a:ext>
            </a:extLst>
          </p:cNvPr>
          <p:cNvSpPr txBox="1"/>
          <p:nvPr/>
        </p:nvSpPr>
        <p:spPr>
          <a:xfrm>
            <a:off x="107504" y="5733256"/>
            <a:ext cx="8692725" cy="646331"/>
          </a:xfrm>
          <a:prstGeom prst="rect">
            <a:avLst/>
          </a:prstGeom>
          <a:noFill/>
        </p:spPr>
        <p:txBody>
          <a:bodyPr wrap="square">
            <a:spAutoFit/>
          </a:bodyPr>
          <a:lstStyle/>
          <a:p>
            <a:r>
              <a:rPr lang="en-US" sz="1200" b="0" i="0" dirty="0">
                <a:solidFill>
                  <a:srgbClr val="5F7D95"/>
                </a:solidFill>
                <a:effectLst/>
                <a:latin typeface="Proxima Nova"/>
              </a:rPr>
              <a:t>This presentation has been designed using images from Flaticon.com</a:t>
            </a:r>
          </a:p>
          <a:p>
            <a:r>
              <a:rPr lang="en-US" sz="1200" dirty="0">
                <a:solidFill>
                  <a:srgbClr val="5F7D95"/>
                </a:solidFill>
                <a:latin typeface="Proxima Nova"/>
              </a:rPr>
              <a:t>Images from Monty Python’s Flying Circle: BBC, 1969. Netflix, 2019</a:t>
            </a:r>
          </a:p>
          <a:p>
            <a:r>
              <a:rPr lang="en-US" sz="1200" dirty="0">
                <a:solidFill>
                  <a:srgbClr val="5F7D95"/>
                </a:solidFill>
                <a:latin typeface="Proxima Nova"/>
              </a:rPr>
              <a:t>Imagens from Dragon Ball, Saint </a:t>
            </a:r>
            <a:r>
              <a:rPr lang="en-US" sz="1200" dirty="0" err="1">
                <a:solidFill>
                  <a:srgbClr val="5F7D95"/>
                </a:solidFill>
                <a:latin typeface="Proxima Nova"/>
              </a:rPr>
              <a:t>Seiya</a:t>
            </a:r>
            <a:r>
              <a:rPr lang="en-US" sz="1200" dirty="0">
                <a:solidFill>
                  <a:srgbClr val="5F7D95"/>
                </a:solidFill>
                <a:latin typeface="Proxima Nova"/>
              </a:rPr>
              <a:t>: Toei Animation</a:t>
            </a:r>
            <a:endParaRPr lang="pt-BR" sz="1200" dirty="0"/>
          </a:p>
        </p:txBody>
      </p:sp>
    </p:spTree>
    <p:extLst>
      <p:ext uri="{BB962C8B-B14F-4D97-AF65-F5344CB8AC3E}">
        <p14:creationId xmlns:p14="http://schemas.microsoft.com/office/powerpoint/2010/main" val="4248311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97070" y="1525840"/>
            <a:ext cx="5976009" cy="1077218"/>
          </a:xfrm>
          <a:prstGeom prst="rect">
            <a:avLst/>
          </a:prstGeom>
          <a:noFill/>
        </p:spPr>
        <p:txBody>
          <a:bodyPr wrap="square" rtlCol="0">
            <a:spAutoFit/>
          </a:bodyPr>
          <a:lstStyle/>
          <a:p>
            <a:pPr algn="ctr"/>
            <a:r>
              <a:rPr lang="pt-BR" sz="2400" dirty="0">
                <a:solidFill>
                  <a:srgbClr val="ED145B"/>
                </a:solidFill>
                <a:latin typeface="Gotham HTF" pitchFamily="50" charset="0"/>
                <a:cs typeface="Gotham HTF Light"/>
              </a:rPr>
              <a:t>ANÁLISE E DESENVOLVIMENTO DE SISTEMAS</a:t>
            </a:r>
            <a:endParaRPr lang="en-US" sz="3497" dirty="0">
              <a:solidFill>
                <a:srgbClr val="ED145B"/>
              </a:solidFill>
              <a:latin typeface="Gotham HTF" pitchFamily="50" charset="0"/>
              <a:cs typeface="Gotham HTF Light"/>
            </a:endParaRPr>
          </a:p>
          <a:p>
            <a:pPr algn="ctr"/>
            <a:r>
              <a:rPr lang="pt-BR" sz="2000" cap="all" dirty="0">
                <a:solidFill>
                  <a:srgbClr val="91A3AD"/>
                </a:solidFill>
                <a:latin typeface="Gotham HTF Light"/>
              </a:rPr>
              <a:t>DISRUPTIVE ARCHITECTURES: IOT, IOB &amp; IA</a:t>
            </a:r>
          </a:p>
          <a:p>
            <a:pPr algn="ctr"/>
            <a:endParaRPr lang="en-US" sz="2000" dirty="0">
              <a:solidFill>
                <a:srgbClr val="91A3AD"/>
              </a:solidFill>
              <a:latin typeface="Gotham HTF Light"/>
              <a:cs typeface="Gotham HTF Light"/>
            </a:endParaRPr>
          </a:p>
        </p:txBody>
      </p:sp>
      <p:pic>
        <p:nvPicPr>
          <p:cNvPr id="6" name="Picture 7"/>
          <p:cNvPicPr>
            <a:picLocks noChangeAspect="1"/>
          </p:cNvPicPr>
          <p:nvPr/>
        </p:nvPicPr>
        <p:blipFill>
          <a:blip r:embed="rId2"/>
          <a:stretch>
            <a:fillRect/>
          </a:stretch>
        </p:blipFill>
        <p:spPr>
          <a:xfrm>
            <a:off x="263471" y="1031740"/>
            <a:ext cx="2044892" cy="2397260"/>
          </a:xfrm>
          <a:prstGeom prst="rect">
            <a:avLst/>
          </a:prstGeom>
        </p:spPr>
      </p:pic>
      <p:pic>
        <p:nvPicPr>
          <p:cNvPr id="11" name="Picture 8"/>
          <p:cNvPicPr>
            <a:picLocks noChangeAspect="1"/>
          </p:cNvPicPr>
          <p:nvPr/>
        </p:nvPicPr>
        <p:blipFill>
          <a:blip r:embed="rId3"/>
          <a:stretch>
            <a:fillRect/>
          </a:stretch>
        </p:blipFill>
        <p:spPr>
          <a:xfrm>
            <a:off x="6861784" y="3429000"/>
            <a:ext cx="2018746" cy="2397260"/>
          </a:xfrm>
          <a:prstGeom prst="rect">
            <a:avLst/>
          </a:prstGeom>
        </p:spPr>
      </p:pic>
      <p:sp>
        <p:nvSpPr>
          <p:cNvPr id="8" name="CaixaDeTexto 7">
            <a:extLst>
              <a:ext uri="{FF2B5EF4-FFF2-40B4-BE49-F238E27FC236}">
                <a16:creationId xmlns:a16="http://schemas.microsoft.com/office/drawing/2014/main" id="{FF2D797C-9004-4E71-9A05-AEC533C3C543}"/>
              </a:ext>
            </a:extLst>
          </p:cNvPr>
          <p:cNvSpPr txBox="1"/>
          <p:nvPr/>
        </p:nvSpPr>
        <p:spPr>
          <a:xfrm>
            <a:off x="1683010" y="3105835"/>
            <a:ext cx="5777981" cy="646331"/>
          </a:xfrm>
          <a:prstGeom prst="rect">
            <a:avLst/>
          </a:prstGeom>
          <a:noFill/>
        </p:spPr>
        <p:txBody>
          <a:bodyPr wrap="square">
            <a:spAutoFit/>
          </a:bodyPr>
          <a:lstStyle/>
          <a:p>
            <a:pPr algn="ctr"/>
            <a:r>
              <a:rPr lang="pt-BR" sz="3600" dirty="0">
                <a:solidFill>
                  <a:srgbClr val="ED265B"/>
                </a:solidFill>
                <a:latin typeface="Gotham HTF Medium"/>
              </a:rPr>
              <a:t>04 – Atuadores Básicos</a:t>
            </a:r>
          </a:p>
        </p:txBody>
      </p:sp>
      <p:grpSp>
        <p:nvGrpSpPr>
          <p:cNvPr id="22" name="Agrupar 21">
            <a:extLst>
              <a:ext uri="{FF2B5EF4-FFF2-40B4-BE49-F238E27FC236}">
                <a16:creationId xmlns:a16="http://schemas.microsoft.com/office/drawing/2014/main" id="{75573A3E-34DC-2775-9C00-D54B073E771D}"/>
              </a:ext>
            </a:extLst>
          </p:cNvPr>
          <p:cNvGrpSpPr/>
          <p:nvPr/>
        </p:nvGrpSpPr>
        <p:grpSpPr>
          <a:xfrm>
            <a:off x="179512" y="5949280"/>
            <a:ext cx="5022312" cy="751853"/>
            <a:chOff x="1763688" y="4386590"/>
            <a:chExt cx="5022312" cy="751853"/>
          </a:xfrm>
        </p:grpSpPr>
        <p:sp>
          <p:nvSpPr>
            <p:cNvPr id="15" name="CaixaDeTexto 14">
              <a:extLst>
                <a:ext uri="{FF2B5EF4-FFF2-40B4-BE49-F238E27FC236}">
                  <a16:creationId xmlns:a16="http://schemas.microsoft.com/office/drawing/2014/main" id="{0E2E8EB7-77AA-4756-81C3-EA2F018D5F9F}"/>
                </a:ext>
              </a:extLst>
            </p:cNvPr>
            <p:cNvSpPr txBox="1"/>
            <p:nvPr/>
          </p:nvSpPr>
          <p:spPr>
            <a:xfrm>
              <a:off x="2192643" y="4386590"/>
              <a:ext cx="4593357" cy="338554"/>
            </a:xfrm>
            <a:prstGeom prst="rect">
              <a:avLst/>
            </a:prstGeom>
            <a:noFill/>
          </p:spPr>
          <p:txBody>
            <a:bodyPr wrap="square">
              <a:spAutoFit/>
            </a:bodyPr>
            <a:lstStyle/>
            <a:p>
              <a:r>
                <a:rPr lang="en-US" sz="1600" dirty="0">
                  <a:solidFill>
                    <a:srgbClr val="91A3AD"/>
                  </a:solidFill>
                  <a:latin typeface="Gotham HTF Light"/>
                  <a:cs typeface="Gotham HTF Light"/>
                </a:rPr>
                <a:t>Prof. Airton Y. C. </a:t>
              </a:r>
              <a:r>
                <a:rPr lang="en-US" sz="1600" dirty="0" err="1">
                  <a:solidFill>
                    <a:srgbClr val="91A3AD"/>
                  </a:solidFill>
                  <a:latin typeface="Gotham HTF Light"/>
                  <a:cs typeface="Gotham HTF Light"/>
                </a:rPr>
                <a:t>Toyofuku</a:t>
              </a:r>
              <a:r>
                <a:rPr lang="en-US" sz="1600" dirty="0">
                  <a:solidFill>
                    <a:srgbClr val="91A3AD"/>
                  </a:solidFill>
                  <a:latin typeface="Gotham HTF Light"/>
                  <a:cs typeface="Gotham HTF Light"/>
                </a:rPr>
                <a:t> </a:t>
              </a:r>
            </a:p>
          </p:txBody>
        </p:sp>
        <p:grpSp>
          <p:nvGrpSpPr>
            <p:cNvPr id="14" name="Google Shape;1218;p37">
              <a:extLst>
                <a:ext uri="{FF2B5EF4-FFF2-40B4-BE49-F238E27FC236}">
                  <a16:creationId xmlns:a16="http://schemas.microsoft.com/office/drawing/2014/main" id="{DD3164F3-E3ED-EBFB-6D27-687ADBCEA5D0}"/>
                </a:ext>
              </a:extLst>
            </p:cNvPr>
            <p:cNvGrpSpPr/>
            <p:nvPr/>
          </p:nvGrpSpPr>
          <p:grpSpPr>
            <a:xfrm>
              <a:off x="1763688" y="4837124"/>
              <a:ext cx="391001" cy="264085"/>
              <a:chOff x="564675" y="1700625"/>
              <a:chExt cx="465200" cy="314200"/>
            </a:xfrm>
          </p:grpSpPr>
          <p:sp>
            <p:nvSpPr>
              <p:cNvPr id="16" name="Google Shape;1219;p37">
                <a:extLst>
                  <a:ext uri="{FF2B5EF4-FFF2-40B4-BE49-F238E27FC236}">
                    <a16:creationId xmlns:a16="http://schemas.microsoft.com/office/drawing/2014/main" id="{A3D4D6E7-45A3-AEEE-E2C9-EC73E22D5F2F}"/>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0;p37">
                <a:extLst>
                  <a:ext uri="{FF2B5EF4-FFF2-40B4-BE49-F238E27FC236}">
                    <a16:creationId xmlns:a16="http://schemas.microsoft.com/office/drawing/2014/main" id="{8EE44E1A-7E42-86CA-6455-F362B2748903}"/>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1;p37">
                <a:extLst>
                  <a:ext uri="{FF2B5EF4-FFF2-40B4-BE49-F238E27FC236}">
                    <a16:creationId xmlns:a16="http://schemas.microsoft.com/office/drawing/2014/main" id="{3DB42376-FC85-5E3A-31CB-A81EF80C7D97}"/>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CaixaDeTexto 19">
              <a:extLst>
                <a:ext uri="{FF2B5EF4-FFF2-40B4-BE49-F238E27FC236}">
                  <a16:creationId xmlns:a16="http://schemas.microsoft.com/office/drawing/2014/main" id="{B5FDBB35-A9D5-B68D-A845-F38B00DEBA44}"/>
                </a:ext>
              </a:extLst>
            </p:cNvPr>
            <p:cNvSpPr txBox="1"/>
            <p:nvPr/>
          </p:nvSpPr>
          <p:spPr>
            <a:xfrm>
              <a:off x="2192643" y="4799889"/>
              <a:ext cx="3335601" cy="338554"/>
            </a:xfrm>
            <a:prstGeom prst="rect">
              <a:avLst/>
            </a:prstGeom>
            <a:noFill/>
          </p:spPr>
          <p:txBody>
            <a:bodyPr wrap="square">
              <a:spAutoFit/>
            </a:bodyPr>
            <a:lstStyle/>
            <a:p>
              <a:r>
                <a:rPr lang="en-US" sz="1600" dirty="0">
                  <a:solidFill>
                    <a:srgbClr val="91A3AD"/>
                  </a:solidFill>
                  <a:latin typeface="Gotham HTF Light"/>
                  <a:cs typeface="Gotham HTF Light"/>
                </a:rPr>
                <a:t>profairton.toyofuku@fiap.com.br</a:t>
              </a:r>
              <a:endParaRPr lang="pt-BR" sz="1600" dirty="0"/>
            </a:p>
          </p:txBody>
        </p:sp>
        <p:sp>
          <p:nvSpPr>
            <p:cNvPr id="21" name="Google Shape;1302;p37">
              <a:extLst>
                <a:ext uri="{FF2B5EF4-FFF2-40B4-BE49-F238E27FC236}">
                  <a16:creationId xmlns:a16="http://schemas.microsoft.com/office/drawing/2014/main" id="{DA865BD1-6404-C499-D9F8-D66F3D87DC36}"/>
                </a:ext>
              </a:extLst>
            </p:cNvPr>
            <p:cNvSpPr/>
            <p:nvPr/>
          </p:nvSpPr>
          <p:spPr>
            <a:xfrm>
              <a:off x="1798999" y="4386979"/>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ED14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475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Agenda</a:t>
            </a:r>
          </a:p>
        </p:txBody>
      </p:sp>
      <p:sp>
        <p:nvSpPr>
          <p:cNvPr id="10" name="CaixaDeTexto 9">
            <a:extLst>
              <a:ext uri="{FF2B5EF4-FFF2-40B4-BE49-F238E27FC236}">
                <a16:creationId xmlns:a16="http://schemas.microsoft.com/office/drawing/2014/main" id="{6E74DCA7-B91A-29B6-0D22-E14E01B466E2}"/>
              </a:ext>
            </a:extLst>
          </p:cNvPr>
          <p:cNvSpPr txBox="1"/>
          <p:nvPr/>
        </p:nvSpPr>
        <p:spPr>
          <a:xfrm>
            <a:off x="539552" y="1484784"/>
            <a:ext cx="4625340" cy="1429622"/>
          </a:xfrm>
          <a:prstGeom prst="rect">
            <a:avLst/>
          </a:prstGeom>
          <a:noFill/>
        </p:spPr>
        <p:txBody>
          <a:bodyPr wrap="square">
            <a:spAutoFit/>
          </a:bodyPr>
          <a:lstStyle/>
          <a:p>
            <a:pPr marL="285750" indent="-285750">
              <a:lnSpc>
                <a:spcPct val="150000"/>
              </a:lnSpc>
              <a:buClr>
                <a:srgbClr val="ED265B"/>
              </a:buClr>
              <a:buFont typeface="Wingdings" panose="05000000000000000000" pitchFamily="2" charset="2"/>
              <a:buChar char="Ø"/>
            </a:pPr>
            <a:r>
              <a:rPr lang="en-US" sz="2000" dirty="0" err="1">
                <a:latin typeface="Gotham HTF Light"/>
                <a:cs typeface="Gotham HTF Light"/>
              </a:rPr>
              <a:t>Sinais</a:t>
            </a:r>
            <a:r>
              <a:rPr lang="en-US" sz="2000" dirty="0">
                <a:latin typeface="Gotham HTF Light"/>
                <a:cs typeface="Gotham HTF Light"/>
              </a:rPr>
              <a:t> </a:t>
            </a:r>
            <a:r>
              <a:rPr lang="en-US" sz="2000" dirty="0" err="1">
                <a:latin typeface="Gotham HTF Light"/>
                <a:cs typeface="Gotham HTF Light"/>
              </a:rPr>
              <a:t>Anlógicos</a:t>
            </a:r>
            <a:endParaRPr lang="en-US" sz="2000" dirty="0">
              <a:latin typeface="Gotham HTF Light"/>
              <a:cs typeface="Gotham HTF Light"/>
            </a:endParaRPr>
          </a:p>
          <a:p>
            <a:pPr marL="285750" indent="-285750">
              <a:lnSpc>
                <a:spcPct val="150000"/>
              </a:lnSpc>
              <a:buClr>
                <a:srgbClr val="ED265B"/>
              </a:buClr>
              <a:buFont typeface="Wingdings" panose="05000000000000000000" pitchFamily="2" charset="2"/>
              <a:buChar char="Ø"/>
            </a:pPr>
            <a:r>
              <a:rPr lang="en-US" sz="2000" dirty="0" err="1">
                <a:latin typeface="Gotham HTF Light"/>
                <a:cs typeface="Gotham HTF Light"/>
              </a:rPr>
              <a:t>Sinais</a:t>
            </a:r>
            <a:r>
              <a:rPr lang="en-US" sz="2000" dirty="0">
                <a:latin typeface="Gotham HTF Light"/>
                <a:cs typeface="Gotham HTF Light"/>
              </a:rPr>
              <a:t> </a:t>
            </a:r>
            <a:r>
              <a:rPr lang="en-US" sz="2000" dirty="0" err="1">
                <a:latin typeface="Gotham HTF Light"/>
                <a:cs typeface="Gotham HTF Light"/>
              </a:rPr>
              <a:t>Digitais</a:t>
            </a:r>
            <a:endParaRPr lang="en-US" sz="2000" dirty="0">
              <a:latin typeface="Gotham HTF Light"/>
              <a:cs typeface="Gotham HTF Light"/>
            </a:endParaRPr>
          </a:p>
          <a:p>
            <a:pPr marL="285750" indent="-285750">
              <a:lnSpc>
                <a:spcPct val="150000"/>
              </a:lnSpc>
              <a:buClr>
                <a:srgbClr val="ED265B"/>
              </a:buClr>
              <a:buFont typeface="Wingdings" panose="05000000000000000000" pitchFamily="2" charset="2"/>
              <a:buChar char="Ø"/>
            </a:pPr>
            <a:r>
              <a:rPr lang="en-US" sz="2000" dirty="0" err="1">
                <a:latin typeface="Gotham HTF Light"/>
                <a:cs typeface="Gotham HTF Light"/>
              </a:rPr>
              <a:t>Laboratórios</a:t>
            </a:r>
            <a:endParaRPr lang="en-US" sz="2000" dirty="0">
              <a:latin typeface="Gotham HTF Light"/>
              <a:cs typeface="Gotham HTF Light"/>
            </a:endParaRPr>
          </a:p>
        </p:txBody>
      </p:sp>
      <p:pic>
        <p:nvPicPr>
          <p:cNvPr id="12" name="Google Shape;82;p18">
            <a:extLst>
              <a:ext uri="{FF2B5EF4-FFF2-40B4-BE49-F238E27FC236}">
                <a16:creationId xmlns:a16="http://schemas.microsoft.com/office/drawing/2014/main" id="{DD7806E3-D3CC-7A66-90E1-2AA63080526F}"/>
              </a:ext>
            </a:extLst>
          </p:cNvPr>
          <p:cNvPicPr preferRelativeResize="0">
            <a:picLocks noChangeAspect="1"/>
          </p:cNvPicPr>
          <p:nvPr/>
        </p:nvPicPr>
        <p:blipFill>
          <a:blip r:embed="rId2">
            <a:alphaModFix/>
          </a:blip>
          <a:stretch>
            <a:fillRect/>
          </a:stretch>
        </p:blipFill>
        <p:spPr>
          <a:xfrm>
            <a:off x="4788024" y="1268760"/>
            <a:ext cx="3600000" cy="3600000"/>
          </a:xfrm>
          <a:prstGeom prst="rect">
            <a:avLst/>
          </a:prstGeom>
          <a:noFill/>
          <a:ln>
            <a:noFill/>
          </a:ln>
        </p:spPr>
      </p:pic>
    </p:spTree>
    <p:extLst>
      <p:ext uri="{BB962C8B-B14F-4D97-AF65-F5344CB8AC3E}">
        <p14:creationId xmlns:p14="http://schemas.microsoft.com/office/powerpoint/2010/main" val="147569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Sinais Analógicos</a:t>
            </a:r>
          </a:p>
        </p:txBody>
      </p:sp>
      <p:grpSp>
        <p:nvGrpSpPr>
          <p:cNvPr id="2" name="Group 2">
            <a:extLst>
              <a:ext uri="{FF2B5EF4-FFF2-40B4-BE49-F238E27FC236}">
                <a16:creationId xmlns:a16="http://schemas.microsoft.com/office/drawing/2014/main" id="{889376B5-2A54-2F77-7122-9CCFCCB9EAA4}"/>
              </a:ext>
            </a:extLst>
          </p:cNvPr>
          <p:cNvGrpSpPr/>
          <p:nvPr/>
        </p:nvGrpSpPr>
        <p:grpSpPr>
          <a:xfrm>
            <a:off x="323528" y="908720"/>
            <a:ext cx="8228546" cy="1296144"/>
            <a:chOff x="638714" y="1308295"/>
            <a:chExt cx="10971395" cy="1901011"/>
          </a:xfrm>
        </p:grpSpPr>
        <p:sp>
          <p:nvSpPr>
            <p:cNvPr id="3" name="Rectangle 78">
              <a:extLst>
                <a:ext uri="{FF2B5EF4-FFF2-40B4-BE49-F238E27FC236}">
                  <a16:creationId xmlns:a16="http://schemas.microsoft.com/office/drawing/2014/main" id="{E7919497-8A3B-6670-B6B0-2645C0AFDA1B}"/>
                </a:ext>
              </a:extLst>
            </p:cNvPr>
            <p:cNvSpPr/>
            <p:nvPr/>
          </p:nvSpPr>
          <p:spPr bwMode="auto">
            <a:xfrm>
              <a:off x="1378423" y="1308295"/>
              <a:ext cx="10231686" cy="190101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324000" tIns="0" rIns="0" bIns="0" rtlCol="0" anchor="ctr"/>
            <a:lstStyle/>
            <a:p>
              <a:pPr marL="0" indent="0">
                <a:buNone/>
              </a:pPr>
              <a:r>
                <a:rPr lang="pt-BR" sz="2000" b="0" i="0" dirty="0">
                  <a:solidFill>
                    <a:schemeClr val="tx1"/>
                  </a:solidFill>
                  <a:effectLst/>
                  <a:latin typeface="Gotham HTF"/>
                </a:rPr>
                <a:t>Um sinal analógico é uma </a:t>
              </a:r>
              <a:r>
                <a:rPr lang="pt-BR" sz="2000" b="1" i="0" dirty="0">
                  <a:solidFill>
                    <a:schemeClr val="tx1"/>
                  </a:solidFill>
                  <a:effectLst/>
                  <a:latin typeface="Gotham HTF"/>
                </a:rPr>
                <a:t>representação contínua </a:t>
              </a:r>
              <a:r>
                <a:rPr lang="pt-BR" sz="2000" b="0" i="0" dirty="0">
                  <a:solidFill>
                    <a:schemeClr val="tx1"/>
                  </a:solidFill>
                  <a:effectLst/>
                  <a:latin typeface="Gotham HTF"/>
                </a:rPr>
                <a:t>de uma grandeza física que varia ao longo do tempo. Esse tipo de sinal é caracterizado pela sua natureza contínua, o que significa que pode assumir um </a:t>
              </a:r>
              <a:r>
                <a:rPr lang="pt-BR" sz="2000" b="1" i="0" dirty="0">
                  <a:solidFill>
                    <a:schemeClr val="tx1"/>
                  </a:solidFill>
                  <a:effectLst/>
                  <a:latin typeface="Gotham HTF"/>
                </a:rPr>
                <a:t>número infinito de valores dentro de um intervalo específico</a:t>
              </a:r>
              <a:r>
                <a:rPr lang="pt-BR" sz="2000" b="0" i="0" dirty="0">
                  <a:solidFill>
                    <a:schemeClr val="tx1"/>
                  </a:solidFill>
                  <a:effectLst/>
                  <a:latin typeface="Gotham HTF"/>
                </a:rPr>
                <a:t>.</a:t>
              </a:r>
              <a:endParaRPr lang="pt-BR" sz="1900" b="1" dirty="0">
                <a:solidFill>
                  <a:schemeClr val="tx1"/>
                </a:solidFill>
                <a:latin typeface="Gotham HTF"/>
              </a:endParaRPr>
            </a:p>
          </p:txBody>
        </p:sp>
        <p:sp>
          <p:nvSpPr>
            <p:cNvPr id="4" name="Pentagon 26">
              <a:extLst>
                <a:ext uri="{FF2B5EF4-FFF2-40B4-BE49-F238E27FC236}">
                  <a16:creationId xmlns:a16="http://schemas.microsoft.com/office/drawing/2014/main" id="{B7D219DB-0DD5-6AE3-502C-6545BE9CBB7B}"/>
                </a:ext>
              </a:extLst>
            </p:cNvPr>
            <p:cNvSpPr/>
            <p:nvPr/>
          </p:nvSpPr>
          <p:spPr bwMode="auto">
            <a:xfrm>
              <a:off x="638714" y="1308295"/>
              <a:ext cx="1075481" cy="1901011"/>
            </a:xfrm>
            <a:prstGeom prst="homePlate">
              <a:avLst>
                <a:gd name="adj" fmla="val 2732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pt-BR" sz="1900" b="1" kern="0" dirty="0">
                <a:solidFill>
                  <a:schemeClr val="tx1"/>
                </a:solidFill>
                <a:latin typeface="Gotham HTF"/>
              </a:endParaRPr>
            </a:p>
          </p:txBody>
        </p:sp>
      </p:grpSp>
      <p:pic>
        <p:nvPicPr>
          <p:cNvPr id="1026" name="Picture 2" descr="Sound wave audio radio player music track Vector Image">
            <a:extLst>
              <a:ext uri="{FF2B5EF4-FFF2-40B4-BE49-F238E27FC236}">
                <a16:creationId xmlns:a16="http://schemas.microsoft.com/office/drawing/2014/main" id="{8E03BD6C-4A08-58E0-D7ED-7D1CBD8092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600" b="32151"/>
          <a:stretch/>
        </p:blipFill>
        <p:spPr bwMode="auto">
          <a:xfrm>
            <a:off x="172913" y="2686478"/>
            <a:ext cx="8791575" cy="3240360"/>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F8E58A27-8769-AB32-066A-A6520720F4F8}"/>
              </a:ext>
            </a:extLst>
          </p:cNvPr>
          <p:cNvSpPr txBox="1"/>
          <p:nvPr/>
        </p:nvSpPr>
        <p:spPr>
          <a:xfrm>
            <a:off x="4318840" y="5651956"/>
            <a:ext cx="4572000" cy="200055"/>
          </a:xfrm>
          <a:prstGeom prst="rect">
            <a:avLst/>
          </a:prstGeom>
          <a:noFill/>
        </p:spPr>
        <p:txBody>
          <a:bodyPr wrap="square">
            <a:spAutoFit/>
          </a:bodyPr>
          <a:lstStyle/>
          <a:p>
            <a:r>
              <a:rPr lang="pt-BR" sz="700" dirty="0"/>
              <a:t>Fonte: https://www.vectorstock.com/royalty-free-vector/sound-wave-audio-radio-player-music-track-vector-41630764</a:t>
            </a:r>
          </a:p>
        </p:txBody>
      </p:sp>
    </p:spTree>
    <p:extLst>
      <p:ext uri="{BB962C8B-B14F-4D97-AF65-F5344CB8AC3E}">
        <p14:creationId xmlns:p14="http://schemas.microsoft.com/office/powerpoint/2010/main" val="3796306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Sinais Analógicos</a:t>
            </a:r>
          </a:p>
        </p:txBody>
      </p:sp>
      <p:sp>
        <p:nvSpPr>
          <p:cNvPr id="5" name="Rectangle 6">
            <a:extLst>
              <a:ext uri="{FF2B5EF4-FFF2-40B4-BE49-F238E27FC236}">
                <a16:creationId xmlns:a16="http://schemas.microsoft.com/office/drawing/2014/main" id="{C94DA736-7895-356B-B6BB-E32823C703E4}"/>
              </a:ext>
            </a:extLst>
          </p:cNvPr>
          <p:cNvSpPr>
            <a:spLocks noChangeAspect="1"/>
          </p:cNvSpPr>
          <p:nvPr/>
        </p:nvSpPr>
        <p:spPr>
          <a:xfrm>
            <a:off x="467544" y="4395741"/>
            <a:ext cx="3061262" cy="1840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defTabSz="685800"/>
            <a:endParaRPr lang="pt-BR" sz="1200" dirty="0">
              <a:solidFill>
                <a:schemeClr val="tx1"/>
              </a:solidFill>
              <a:latin typeface="Gotham HTF"/>
            </a:endParaRPr>
          </a:p>
          <a:p>
            <a:pPr defTabSz="685800"/>
            <a:r>
              <a:rPr lang="pt-BR" sz="1200" b="0" i="0" dirty="0">
                <a:solidFill>
                  <a:schemeClr val="tx1"/>
                </a:solidFill>
                <a:effectLst/>
                <a:latin typeface="Gotham HTF"/>
              </a:rPr>
              <a:t>Outro exemplo é o sinal de uma corrente elétrica. Em um circuito elétrico, a corrente que flui pode ser representada como um sinal analógico contínuo ao longo do tempo. Essa corrente pode variar suavemente e assumir valores diferentes a cada momento.</a:t>
            </a:r>
            <a:endParaRPr lang="pt-BR" sz="1200" dirty="0">
              <a:solidFill>
                <a:schemeClr val="tx1"/>
              </a:solidFill>
              <a:latin typeface="Gotham HTF"/>
            </a:endParaRPr>
          </a:p>
        </p:txBody>
      </p:sp>
      <p:sp>
        <p:nvSpPr>
          <p:cNvPr id="10" name="Rectangle 12">
            <a:extLst>
              <a:ext uri="{FF2B5EF4-FFF2-40B4-BE49-F238E27FC236}">
                <a16:creationId xmlns:a16="http://schemas.microsoft.com/office/drawing/2014/main" id="{7C52F909-5F3B-6DF2-B458-CCBE6E658963}"/>
              </a:ext>
            </a:extLst>
          </p:cNvPr>
          <p:cNvSpPr>
            <a:spLocks noChangeAspect="1"/>
          </p:cNvSpPr>
          <p:nvPr/>
        </p:nvSpPr>
        <p:spPr>
          <a:xfrm>
            <a:off x="467544" y="6236250"/>
            <a:ext cx="3061262" cy="73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pt-BR" sz="1200" dirty="0">
              <a:solidFill>
                <a:schemeClr val="tx1"/>
              </a:solidFill>
              <a:latin typeface="Gotham HTF"/>
            </a:endParaRPr>
          </a:p>
        </p:txBody>
      </p:sp>
      <p:sp>
        <p:nvSpPr>
          <p:cNvPr id="15" name="Oval 20">
            <a:extLst>
              <a:ext uri="{FF2B5EF4-FFF2-40B4-BE49-F238E27FC236}">
                <a16:creationId xmlns:a16="http://schemas.microsoft.com/office/drawing/2014/main" id="{B2EF01FB-6B67-C19C-5093-350CF79091F2}"/>
              </a:ext>
            </a:extLst>
          </p:cNvPr>
          <p:cNvSpPr>
            <a:spLocks noChangeAspect="1"/>
          </p:cNvSpPr>
          <p:nvPr/>
        </p:nvSpPr>
        <p:spPr>
          <a:xfrm>
            <a:off x="1763461" y="4048191"/>
            <a:ext cx="469427" cy="4694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800"/>
            <a:endParaRPr lang="pt-BR" sz="1200" b="1" dirty="0">
              <a:solidFill>
                <a:schemeClr val="tx1"/>
              </a:solidFill>
              <a:latin typeface="Gotham HTF"/>
            </a:endParaRPr>
          </a:p>
        </p:txBody>
      </p:sp>
      <p:sp>
        <p:nvSpPr>
          <p:cNvPr id="18" name="Rectangle 5">
            <a:extLst>
              <a:ext uri="{FF2B5EF4-FFF2-40B4-BE49-F238E27FC236}">
                <a16:creationId xmlns:a16="http://schemas.microsoft.com/office/drawing/2014/main" id="{D022A07E-C4AC-93AA-37AA-F95C708726ED}"/>
              </a:ext>
            </a:extLst>
          </p:cNvPr>
          <p:cNvSpPr>
            <a:spLocks noChangeAspect="1"/>
          </p:cNvSpPr>
          <p:nvPr/>
        </p:nvSpPr>
        <p:spPr>
          <a:xfrm>
            <a:off x="467544" y="1515421"/>
            <a:ext cx="3061262" cy="1840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defTabSz="685800"/>
            <a:endParaRPr lang="pt-BR" sz="1100" b="1" dirty="0">
              <a:solidFill>
                <a:schemeClr val="tx1"/>
              </a:solidFill>
              <a:latin typeface="Gotham HTF"/>
            </a:endParaRPr>
          </a:p>
          <a:p>
            <a:pPr defTabSz="685800"/>
            <a:r>
              <a:rPr lang="pt-BR" sz="1200" b="0" i="0" dirty="0">
                <a:solidFill>
                  <a:schemeClr val="tx1"/>
                </a:solidFill>
                <a:effectLst/>
                <a:latin typeface="Gotham HTF"/>
              </a:rPr>
              <a:t>Um exemplo comum de sinal analógico é uma onda sonora. O som é uma grandeza física que varia continuamente no tempo, sendo representado por uma forma de onda contínua. Ao falar ou tocar um instrumento musical, as vibrações do ar geram um sinal analógico que representa o som produzido</a:t>
            </a:r>
            <a:endParaRPr lang="pt-BR" sz="1200" dirty="0">
              <a:solidFill>
                <a:schemeClr val="tx1"/>
              </a:solidFill>
              <a:latin typeface="Gotham HTF"/>
            </a:endParaRPr>
          </a:p>
        </p:txBody>
      </p:sp>
      <p:sp>
        <p:nvSpPr>
          <p:cNvPr id="20" name="Rectangle 11">
            <a:extLst>
              <a:ext uri="{FF2B5EF4-FFF2-40B4-BE49-F238E27FC236}">
                <a16:creationId xmlns:a16="http://schemas.microsoft.com/office/drawing/2014/main" id="{381EFEFD-E8D9-01D5-B336-D17E4D225FBF}"/>
              </a:ext>
            </a:extLst>
          </p:cNvPr>
          <p:cNvSpPr>
            <a:spLocks noChangeAspect="1"/>
          </p:cNvSpPr>
          <p:nvPr/>
        </p:nvSpPr>
        <p:spPr>
          <a:xfrm>
            <a:off x="467544" y="3355930"/>
            <a:ext cx="3061262" cy="730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pt-BR" sz="1200" dirty="0">
              <a:solidFill>
                <a:schemeClr val="tx1"/>
              </a:solidFill>
              <a:latin typeface="Gotham HTF"/>
            </a:endParaRPr>
          </a:p>
        </p:txBody>
      </p:sp>
      <p:sp>
        <p:nvSpPr>
          <p:cNvPr id="22" name="Oval 19">
            <a:extLst>
              <a:ext uri="{FF2B5EF4-FFF2-40B4-BE49-F238E27FC236}">
                <a16:creationId xmlns:a16="http://schemas.microsoft.com/office/drawing/2014/main" id="{19C5B1E3-7AB3-3E7B-D2F5-450043B9308A}"/>
              </a:ext>
            </a:extLst>
          </p:cNvPr>
          <p:cNvSpPr>
            <a:spLocks noChangeAspect="1"/>
          </p:cNvSpPr>
          <p:nvPr/>
        </p:nvSpPr>
        <p:spPr>
          <a:xfrm>
            <a:off x="1763463" y="1196508"/>
            <a:ext cx="469427" cy="4694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800"/>
            <a:endParaRPr lang="pt-BR" sz="1200" b="1" dirty="0">
              <a:solidFill>
                <a:schemeClr val="tx1"/>
              </a:solidFill>
              <a:latin typeface="Gotham HTF"/>
            </a:endParaRPr>
          </a:p>
        </p:txBody>
      </p:sp>
      <p:pic>
        <p:nvPicPr>
          <p:cNvPr id="25" name="Picture 2" descr="Sound wave audio radio player music track Vector Image">
            <a:extLst>
              <a:ext uri="{FF2B5EF4-FFF2-40B4-BE49-F238E27FC236}">
                <a16:creationId xmlns:a16="http://schemas.microsoft.com/office/drawing/2014/main" id="{33E31595-7A4F-3583-FC80-B6F2860BEE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600" b="32151"/>
          <a:stretch/>
        </p:blipFill>
        <p:spPr bwMode="auto">
          <a:xfrm>
            <a:off x="3851920" y="1124744"/>
            <a:ext cx="5038920" cy="185722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undefined">
            <a:extLst>
              <a:ext uri="{FF2B5EF4-FFF2-40B4-BE49-F238E27FC236}">
                <a16:creationId xmlns:a16="http://schemas.microsoft.com/office/drawing/2014/main" id="{D9DB5673-2A64-A729-EB54-63BD4DFD53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04456" y="3933056"/>
            <a:ext cx="4644008" cy="2517923"/>
          </a:xfrm>
          <a:prstGeom prst="rect">
            <a:avLst/>
          </a:prstGeom>
          <a:noFill/>
          <a:extLst>
            <a:ext uri="{909E8E84-426E-40DD-AFC4-6F175D3DCCD1}">
              <a14:hiddenFill xmlns:a14="http://schemas.microsoft.com/office/drawing/2010/main">
                <a:solidFill>
                  <a:srgbClr val="FFFFFF"/>
                </a:solidFill>
              </a14:hiddenFill>
            </a:ext>
          </a:extLst>
        </p:spPr>
      </p:pic>
      <p:sp>
        <p:nvSpPr>
          <p:cNvPr id="29" name="CaixaDeTexto 28">
            <a:extLst>
              <a:ext uri="{FF2B5EF4-FFF2-40B4-BE49-F238E27FC236}">
                <a16:creationId xmlns:a16="http://schemas.microsoft.com/office/drawing/2014/main" id="{04569F32-70AC-C33C-189D-526ABCBDC12B}"/>
              </a:ext>
            </a:extLst>
          </p:cNvPr>
          <p:cNvSpPr txBox="1"/>
          <p:nvPr/>
        </p:nvSpPr>
        <p:spPr>
          <a:xfrm>
            <a:off x="4427984" y="6533173"/>
            <a:ext cx="4572000" cy="200055"/>
          </a:xfrm>
          <a:prstGeom prst="rect">
            <a:avLst/>
          </a:prstGeom>
          <a:noFill/>
        </p:spPr>
        <p:txBody>
          <a:bodyPr wrap="square">
            <a:spAutoFit/>
          </a:bodyPr>
          <a:lstStyle/>
          <a:p>
            <a:r>
              <a:rPr lang="pt-BR" sz="700" dirty="0"/>
              <a:t>Fonte: https://en.wikipedia.org/wiki/Alternating_current#/media/File:Types_of_current.svg</a:t>
            </a:r>
          </a:p>
        </p:txBody>
      </p:sp>
      <p:sp>
        <p:nvSpPr>
          <p:cNvPr id="31" name="CaixaDeTexto 30">
            <a:extLst>
              <a:ext uri="{FF2B5EF4-FFF2-40B4-BE49-F238E27FC236}">
                <a16:creationId xmlns:a16="http://schemas.microsoft.com/office/drawing/2014/main" id="{DEE2FEB6-32C4-A57D-E199-6D49BB880BE9}"/>
              </a:ext>
            </a:extLst>
          </p:cNvPr>
          <p:cNvSpPr txBox="1"/>
          <p:nvPr/>
        </p:nvSpPr>
        <p:spPr>
          <a:xfrm>
            <a:off x="4318840" y="2995238"/>
            <a:ext cx="4572000" cy="200055"/>
          </a:xfrm>
          <a:prstGeom prst="rect">
            <a:avLst/>
          </a:prstGeom>
          <a:noFill/>
        </p:spPr>
        <p:txBody>
          <a:bodyPr wrap="square">
            <a:spAutoFit/>
          </a:bodyPr>
          <a:lstStyle/>
          <a:p>
            <a:r>
              <a:rPr lang="pt-BR" sz="700" dirty="0"/>
              <a:t>Fonte: https://www.vectorstock.com/royalty-free-vector/sound-wave-audio-radio-player-music-track-vector-41630764</a:t>
            </a:r>
          </a:p>
        </p:txBody>
      </p:sp>
    </p:spTree>
    <p:extLst>
      <p:ext uri="{BB962C8B-B14F-4D97-AF65-F5344CB8AC3E}">
        <p14:creationId xmlns:p14="http://schemas.microsoft.com/office/powerpoint/2010/main" val="28897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7079704"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Sinais Digitais</a:t>
            </a:r>
          </a:p>
        </p:txBody>
      </p:sp>
      <p:grpSp>
        <p:nvGrpSpPr>
          <p:cNvPr id="2" name="Group 2">
            <a:extLst>
              <a:ext uri="{FF2B5EF4-FFF2-40B4-BE49-F238E27FC236}">
                <a16:creationId xmlns:a16="http://schemas.microsoft.com/office/drawing/2014/main" id="{CF19F918-5F06-3805-3D75-1470F54A25C9}"/>
              </a:ext>
            </a:extLst>
          </p:cNvPr>
          <p:cNvGrpSpPr/>
          <p:nvPr/>
        </p:nvGrpSpPr>
        <p:grpSpPr>
          <a:xfrm>
            <a:off x="323528" y="908720"/>
            <a:ext cx="8228546" cy="1296144"/>
            <a:chOff x="638714" y="1308295"/>
            <a:chExt cx="10971395" cy="1901011"/>
          </a:xfrm>
        </p:grpSpPr>
        <p:sp>
          <p:nvSpPr>
            <p:cNvPr id="3" name="Rectangle 78">
              <a:extLst>
                <a:ext uri="{FF2B5EF4-FFF2-40B4-BE49-F238E27FC236}">
                  <a16:creationId xmlns:a16="http://schemas.microsoft.com/office/drawing/2014/main" id="{BDE030E8-32BB-BBE5-0437-9B0C182FFB10}"/>
                </a:ext>
              </a:extLst>
            </p:cNvPr>
            <p:cNvSpPr/>
            <p:nvPr/>
          </p:nvSpPr>
          <p:spPr bwMode="auto">
            <a:xfrm>
              <a:off x="1378423" y="1308295"/>
              <a:ext cx="10231686" cy="190101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324000" tIns="0" rIns="0" bIns="0" rtlCol="0" anchor="ctr"/>
            <a:lstStyle/>
            <a:p>
              <a:pPr marL="0" indent="0">
                <a:buNone/>
              </a:pPr>
              <a:r>
                <a:rPr lang="pt-BR" b="0" i="0" dirty="0">
                  <a:solidFill>
                    <a:schemeClr val="tx1"/>
                  </a:solidFill>
                  <a:effectLst/>
                  <a:latin typeface="Gotham HTF"/>
                </a:rPr>
                <a:t>Um sinal digital é uma </a:t>
              </a:r>
              <a:r>
                <a:rPr lang="pt-BR" b="1" i="0" dirty="0">
                  <a:solidFill>
                    <a:schemeClr val="tx1"/>
                  </a:solidFill>
                  <a:effectLst/>
                  <a:latin typeface="Gotham HTF"/>
                </a:rPr>
                <a:t>representação discreta de informações </a:t>
              </a:r>
              <a:r>
                <a:rPr lang="pt-BR" b="0" i="0" dirty="0">
                  <a:solidFill>
                    <a:schemeClr val="tx1"/>
                  </a:solidFill>
                  <a:effectLst/>
                  <a:latin typeface="Gotham HTF"/>
                </a:rPr>
                <a:t>por meio de estados distintos, normalmente representados como </a:t>
              </a:r>
              <a:r>
                <a:rPr lang="pt-BR" b="1" i="0" dirty="0">
                  <a:solidFill>
                    <a:schemeClr val="tx1"/>
                  </a:solidFill>
                  <a:effectLst/>
                  <a:latin typeface="Gotham HTF"/>
                </a:rPr>
                <a:t>0 e 1</a:t>
              </a:r>
              <a:r>
                <a:rPr lang="pt-BR" b="0" i="0" dirty="0">
                  <a:solidFill>
                    <a:schemeClr val="tx1"/>
                  </a:solidFill>
                  <a:effectLst/>
                  <a:latin typeface="Gotham HTF"/>
                </a:rPr>
                <a:t>. Diferentemente dos sinais analógicos, que variam continuamente, os sinais digitais possuem apenas esses dois valores discretos, que representam a </a:t>
              </a:r>
              <a:r>
                <a:rPr lang="pt-BR" b="1" i="0" dirty="0">
                  <a:solidFill>
                    <a:schemeClr val="tx1"/>
                  </a:solidFill>
                  <a:effectLst/>
                  <a:latin typeface="Gotham HTF"/>
                </a:rPr>
                <a:t>presença ou ausência </a:t>
              </a:r>
              <a:r>
                <a:rPr lang="pt-BR" b="0" i="0" dirty="0">
                  <a:solidFill>
                    <a:schemeClr val="tx1"/>
                  </a:solidFill>
                  <a:effectLst/>
                  <a:latin typeface="Gotham HTF"/>
                </a:rPr>
                <a:t>de um determinado estado</a:t>
              </a:r>
              <a:endParaRPr lang="pt-BR" b="1" dirty="0">
                <a:solidFill>
                  <a:schemeClr val="tx1"/>
                </a:solidFill>
                <a:latin typeface="Gotham HTF"/>
              </a:endParaRPr>
            </a:p>
          </p:txBody>
        </p:sp>
        <p:sp>
          <p:nvSpPr>
            <p:cNvPr id="4" name="Pentagon 26">
              <a:extLst>
                <a:ext uri="{FF2B5EF4-FFF2-40B4-BE49-F238E27FC236}">
                  <a16:creationId xmlns:a16="http://schemas.microsoft.com/office/drawing/2014/main" id="{A85194A7-B2E9-1AB4-FDB6-FA2A3BB12000}"/>
                </a:ext>
              </a:extLst>
            </p:cNvPr>
            <p:cNvSpPr/>
            <p:nvPr/>
          </p:nvSpPr>
          <p:spPr bwMode="auto">
            <a:xfrm>
              <a:off x="638714" y="1308295"/>
              <a:ext cx="1075481" cy="1901011"/>
            </a:xfrm>
            <a:prstGeom prst="homePlate">
              <a:avLst>
                <a:gd name="adj" fmla="val 2732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pt-BR" sz="1900" b="1" kern="0" dirty="0">
                <a:solidFill>
                  <a:schemeClr val="tx1"/>
                </a:solidFill>
                <a:latin typeface="Gotham HTF"/>
              </a:endParaRPr>
            </a:p>
          </p:txBody>
        </p:sp>
      </p:grpSp>
      <p:pic>
        <p:nvPicPr>
          <p:cNvPr id="8194" name="Picture 2" descr="Analog vs. Digital Signals: Uses, Advantages and Disadvantages | Article |  MPS">
            <a:extLst>
              <a:ext uri="{FF2B5EF4-FFF2-40B4-BE49-F238E27FC236}">
                <a16:creationId xmlns:a16="http://schemas.microsoft.com/office/drawing/2014/main" id="{6ADC53DA-08AA-2EF6-87BE-64EB1D814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22301"/>
            <a:ext cx="9144000" cy="3382963"/>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79A05273-1744-0A66-BE39-FF091183D4FA}"/>
              </a:ext>
            </a:extLst>
          </p:cNvPr>
          <p:cNvSpPr txBox="1"/>
          <p:nvPr/>
        </p:nvSpPr>
        <p:spPr>
          <a:xfrm>
            <a:off x="725840" y="5833864"/>
            <a:ext cx="4572000" cy="230832"/>
          </a:xfrm>
          <a:prstGeom prst="rect">
            <a:avLst/>
          </a:prstGeom>
          <a:noFill/>
        </p:spPr>
        <p:txBody>
          <a:bodyPr wrap="square">
            <a:spAutoFit/>
          </a:bodyPr>
          <a:lstStyle/>
          <a:p>
            <a:r>
              <a:rPr lang="pt-BR" sz="900" dirty="0">
                <a:latin typeface="Gotham HTF"/>
              </a:rPr>
              <a:t>Fonte: https://www.monolithicpower.com/en/analog-vs-digital-signal</a:t>
            </a:r>
          </a:p>
        </p:txBody>
      </p:sp>
    </p:spTree>
    <p:extLst>
      <p:ext uri="{BB962C8B-B14F-4D97-AF65-F5344CB8AC3E}">
        <p14:creationId xmlns:p14="http://schemas.microsoft.com/office/powerpoint/2010/main" val="182470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Sinais Digitais</a:t>
            </a:r>
          </a:p>
        </p:txBody>
      </p:sp>
      <p:sp>
        <p:nvSpPr>
          <p:cNvPr id="5" name="Rectangle 6">
            <a:extLst>
              <a:ext uri="{FF2B5EF4-FFF2-40B4-BE49-F238E27FC236}">
                <a16:creationId xmlns:a16="http://schemas.microsoft.com/office/drawing/2014/main" id="{C94DA736-7895-356B-B6BB-E32823C703E4}"/>
              </a:ext>
            </a:extLst>
          </p:cNvPr>
          <p:cNvSpPr>
            <a:spLocks noChangeAspect="1"/>
          </p:cNvSpPr>
          <p:nvPr/>
        </p:nvSpPr>
        <p:spPr>
          <a:xfrm>
            <a:off x="467544" y="4395741"/>
            <a:ext cx="3061262" cy="1840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defTabSz="685800"/>
            <a:endParaRPr lang="pt-BR" sz="1200" b="0" i="0" dirty="0">
              <a:solidFill>
                <a:srgbClr val="D1D5DB"/>
              </a:solidFill>
              <a:effectLst/>
              <a:latin typeface="Söhne"/>
            </a:endParaRPr>
          </a:p>
          <a:p>
            <a:pPr defTabSz="685800"/>
            <a:r>
              <a:rPr lang="pt-BR" sz="1200" b="0" i="0" dirty="0">
                <a:solidFill>
                  <a:schemeClr val="tx1"/>
                </a:solidFill>
                <a:effectLst/>
                <a:latin typeface="Gotham HTF"/>
              </a:rPr>
              <a:t>Outro exemplo de sinal digital é a codificação de áudio em formato MP3. Os arquivos de áudio são convertidos em uma sequência de 0s e 1s para representar as amostras de áudio digitalmente. Essa codificação permite a reprodução precisa do som original quando o sinal digital é convertido de volta em forma analógica.</a:t>
            </a:r>
            <a:endParaRPr lang="pt-BR" sz="1200" dirty="0">
              <a:solidFill>
                <a:schemeClr val="tx1"/>
              </a:solidFill>
              <a:latin typeface="Gotham HTF"/>
            </a:endParaRPr>
          </a:p>
        </p:txBody>
      </p:sp>
      <p:sp>
        <p:nvSpPr>
          <p:cNvPr id="10" name="Rectangle 12">
            <a:extLst>
              <a:ext uri="{FF2B5EF4-FFF2-40B4-BE49-F238E27FC236}">
                <a16:creationId xmlns:a16="http://schemas.microsoft.com/office/drawing/2014/main" id="{7C52F909-5F3B-6DF2-B458-CCBE6E658963}"/>
              </a:ext>
            </a:extLst>
          </p:cNvPr>
          <p:cNvSpPr>
            <a:spLocks noChangeAspect="1"/>
          </p:cNvSpPr>
          <p:nvPr/>
        </p:nvSpPr>
        <p:spPr>
          <a:xfrm>
            <a:off x="467544" y="6236250"/>
            <a:ext cx="3061262" cy="73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pt-BR" sz="1200" dirty="0">
              <a:solidFill>
                <a:schemeClr val="tx1"/>
              </a:solidFill>
              <a:latin typeface="Gotham HTF"/>
            </a:endParaRPr>
          </a:p>
        </p:txBody>
      </p:sp>
      <p:sp>
        <p:nvSpPr>
          <p:cNvPr id="15" name="Oval 20">
            <a:extLst>
              <a:ext uri="{FF2B5EF4-FFF2-40B4-BE49-F238E27FC236}">
                <a16:creationId xmlns:a16="http://schemas.microsoft.com/office/drawing/2014/main" id="{B2EF01FB-6B67-C19C-5093-350CF79091F2}"/>
              </a:ext>
            </a:extLst>
          </p:cNvPr>
          <p:cNvSpPr>
            <a:spLocks noChangeAspect="1"/>
          </p:cNvSpPr>
          <p:nvPr/>
        </p:nvSpPr>
        <p:spPr>
          <a:xfrm>
            <a:off x="1763461" y="4048191"/>
            <a:ext cx="469427" cy="4694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800"/>
            <a:endParaRPr lang="pt-BR" sz="1200" b="1" dirty="0">
              <a:solidFill>
                <a:schemeClr val="tx1"/>
              </a:solidFill>
              <a:latin typeface="Gotham HTF"/>
            </a:endParaRPr>
          </a:p>
        </p:txBody>
      </p:sp>
      <p:sp>
        <p:nvSpPr>
          <p:cNvPr id="18" name="Rectangle 5">
            <a:extLst>
              <a:ext uri="{FF2B5EF4-FFF2-40B4-BE49-F238E27FC236}">
                <a16:creationId xmlns:a16="http://schemas.microsoft.com/office/drawing/2014/main" id="{D022A07E-C4AC-93AA-37AA-F95C708726ED}"/>
              </a:ext>
            </a:extLst>
          </p:cNvPr>
          <p:cNvSpPr>
            <a:spLocks noChangeAspect="1"/>
          </p:cNvSpPr>
          <p:nvPr/>
        </p:nvSpPr>
        <p:spPr>
          <a:xfrm>
            <a:off x="467544" y="1515421"/>
            <a:ext cx="3061262" cy="1840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defTabSz="685800"/>
            <a:endParaRPr lang="pt-BR" sz="1100" b="1" dirty="0">
              <a:solidFill>
                <a:schemeClr val="tx1"/>
              </a:solidFill>
              <a:latin typeface="Gotham HTF"/>
            </a:endParaRPr>
          </a:p>
          <a:p>
            <a:pPr defTabSz="685800"/>
            <a:r>
              <a:rPr lang="pt-BR" sz="1200" b="0" i="0" dirty="0">
                <a:solidFill>
                  <a:schemeClr val="tx1"/>
                </a:solidFill>
                <a:effectLst/>
                <a:latin typeface="Gotham HTF"/>
              </a:rPr>
              <a:t>Um exemplo comum de sinal digital é o sistema binário, que utiliza apenas os dígitos 0 e 1 para representar informações. Em computadores, por exemplo, as informações são processadas e armazenadas em forma de sinais digitais. Cada bit em um computador representa um 0 ou 1, e é a menor unidade de informação.</a:t>
            </a:r>
            <a:endParaRPr lang="pt-BR" sz="1200" dirty="0">
              <a:solidFill>
                <a:schemeClr val="tx1"/>
              </a:solidFill>
              <a:latin typeface="Gotham HTF"/>
            </a:endParaRPr>
          </a:p>
        </p:txBody>
      </p:sp>
      <p:sp>
        <p:nvSpPr>
          <p:cNvPr id="20" name="Rectangle 11">
            <a:extLst>
              <a:ext uri="{FF2B5EF4-FFF2-40B4-BE49-F238E27FC236}">
                <a16:creationId xmlns:a16="http://schemas.microsoft.com/office/drawing/2014/main" id="{381EFEFD-E8D9-01D5-B336-D17E4D225FBF}"/>
              </a:ext>
            </a:extLst>
          </p:cNvPr>
          <p:cNvSpPr>
            <a:spLocks noChangeAspect="1"/>
          </p:cNvSpPr>
          <p:nvPr/>
        </p:nvSpPr>
        <p:spPr>
          <a:xfrm>
            <a:off x="467544" y="3355930"/>
            <a:ext cx="3061262" cy="730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pt-BR" sz="1200" dirty="0">
              <a:solidFill>
                <a:schemeClr val="tx1"/>
              </a:solidFill>
              <a:latin typeface="Gotham HTF"/>
            </a:endParaRPr>
          </a:p>
        </p:txBody>
      </p:sp>
      <p:sp>
        <p:nvSpPr>
          <p:cNvPr id="22" name="Oval 19">
            <a:extLst>
              <a:ext uri="{FF2B5EF4-FFF2-40B4-BE49-F238E27FC236}">
                <a16:creationId xmlns:a16="http://schemas.microsoft.com/office/drawing/2014/main" id="{19C5B1E3-7AB3-3E7B-D2F5-450043B9308A}"/>
              </a:ext>
            </a:extLst>
          </p:cNvPr>
          <p:cNvSpPr>
            <a:spLocks noChangeAspect="1"/>
          </p:cNvSpPr>
          <p:nvPr/>
        </p:nvSpPr>
        <p:spPr>
          <a:xfrm>
            <a:off x="1763463" y="1196508"/>
            <a:ext cx="469427" cy="4694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800"/>
            <a:endParaRPr lang="pt-BR" sz="1200" b="1" dirty="0">
              <a:solidFill>
                <a:schemeClr val="tx1"/>
              </a:solidFill>
              <a:latin typeface="Gotham HTF"/>
            </a:endParaRPr>
          </a:p>
        </p:txBody>
      </p:sp>
      <p:pic>
        <p:nvPicPr>
          <p:cNvPr id="2" name="Picture 2" descr="Analog vs. Digital Signals: Uses, Advantages and Disadvantages | Article |  MPS">
            <a:extLst>
              <a:ext uri="{FF2B5EF4-FFF2-40B4-BE49-F238E27FC236}">
                <a16:creationId xmlns:a16="http://schemas.microsoft.com/office/drawing/2014/main" id="{F981C0F8-1D46-4BD2-9316-906F00756C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1000" y="1377509"/>
            <a:ext cx="5366086" cy="1985266"/>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CF629396-80D8-8D17-B659-3E1DFCA61F3E}"/>
              </a:ext>
            </a:extLst>
          </p:cNvPr>
          <p:cNvSpPr txBox="1"/>
          <p:nvPr/>
        </p:nvSpPr>
        <p:spPr>
          <a:xfrm>
            <a:off x="4139952" y="3444969"/>
            <a:ext cx="2809456" cy="200055"/>
          </a:xfrm>
          <a:prstGeom prst="rect">
            <a:avLst/>
          </a:prstGeom>
          <a:noFill/>
        </p:spPr>
        <p:txBody>
          <a:bodyPr wrap="square">
            <a:spAutoFit/>
          </a:bodyPr>
          <a:lstStyle/>
          <a:p>
            <a:r>
              <a:rPr lang="pt-BR" sz="700" dirty="0">
                <a:latin typeface="Gotham HTF"/>
              </a:rPr>
              <a:t>Fonte: https://www.monolithicpower.com/en/analog-vs-digital-signal</a:t>
            </a:r>
          </a:p>
        </p:txBody>
      </p:sp>
      <p:pic>
        <p:nvPicPr>
          <p:cNvPr id="9218" name="Picture 2" descr="A continuous time signal is sampled in time domain. Is the signal now a  digital signal? - Quora">
            <a:extLst>
              <a:ext uri="{FF2B5EF4-FFF2-40B4-BE49-F238E27FC236}">
                <a16:creationId xmlns:a16="http://schemas.microsoft.com/office/drawing/2014/main" id="{8FB20404-C1AD-A1D5-86FE-C12762F1AA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3976015"/>
            <a:ext cx="3816424" cy="2573867"/>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DD019E5F-387B-2E0D-B881-4DE267C8D62C}"/>
              </a:ext>
            </a:extLst>
          </p:cNvPr>
          <p:cNvSpPr txBox="1"/>
          <p:nvPr/>
        </p:nvSpPr>
        <p:spPr>
          <a:xfrm>
            <a:off x="4032448" y="6541313"/>
            <a:ext cx="4572000" cy="200055"/>
          </a:xfrm>
          <a:prstGeom prst="rect">
            <a:avLst/>
          </a:prstGeom>
          <a:noFill/>
        </p:spPr>
        <p:txBody>
          <a:bodyPr wrap="square">
            <a:spAutoFit/>
          </a:bodyPr>
          <a:lstStyle/>
          <a:p>
            <a:r>
              <a:rPr lang="pt-BR" sz="700" dirty="0"/>
              <a:t>Fonte: https://www.quora.com/A-continuous-time-signal-is-sampled-in-time-domain-Is-the-signal-now-a-digital-signal</a:t>
            </a:r>
          </a:p>
        </p:txBody>
      </p:sp>
    </p:spTree>
    <p:extLst>
      <p:ext uri="{BB962C8B-B14F-4D97-AF65-F5344CB8AC3E}">
        <p14:creationId xmlns:p14="http://schemas.microsoft.com/office/powerpoint/2010/main" val="321946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1323439"/>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Laboratório – Entendendo o Conversor AD</a:t>
            </a:r>
          </a:p>
        </p:txBody>
      </p:sp>
      <p:sp>
        <p:nvSpPr>
          <p:cNvPr id="6" name="Espaço Reservado para Conteúdo 2">
            <a:extLst>
              <a:ext uri="{FF2B5EF4-FFF2-40B4-BE49-F238E27FC236}">
                <a16:creationId xmlns:a16="http://schemas.microsoft.com/office/drawing/2014/main" id="{1191F7F9-B62A-DD9B-C496-2FC215E9A164}"/>
              </a:ext>
            </a:extLst>
          </p:cNvPr>
          <p:cNvSpPr txBox="1">
            <a:spLocks/>
          </p:cNvSpPr>
          <p:nvPr/>
        </p:nvSpPr>
        <p:spPr>
          <a:xfrm>
            <a:off x="4499992" y="4689140"/>
            <a:ext cx="3960440" cy="20355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sz="1400" b="1" dirty="0">
                <a:solidFill>
                  <a:srgbClr val="ED265B"/>
                </a:solidFill>
                <a:latin typeface="Gotham HTF"/>
              </a:rPr>
              <a:t>Material necessário: </a:t>
            </a:r>
          </a:p>
          <a:p>
            <a:pPr marL="300038" lvl="1" indent="0">
              <a:buFont typeface="Arial" panose="020B0604020202020204" pitchFamily="34" charset="0"/>
              <a:buNone/>
            </a:pPr>
            <a:r>
              <a:rPr lang="pt-BR" sz="1400" dirty="0">
                <a:latin typeface="Gotham HTF"/>
              </a:rPr>
              <a:t>• 1 Arduino;</a:t>
            </a:r>
          </a:p>
          <a:p>
            <a:pPr marL="300038" lvl="1" indent="0">
              <a:buFont typeface="Arial" panose="020B0604020202020204" pitchFamily="34" charset="0"/>
              <a:buNone/>
            </a:pPr>
            <a:r>
              <a:rPr lang="pt-BR" sz="1400" dirty="0">
                <a:latin typeface="Gotham HTF"/>
              </a:rPr>
              <a:t>• 2 Resistores de 220 ohms;</a:t>
            </a:r>
          </a:p>
          <a:p>
            <a:pPr marL="300038" lvl="1" indent="0">
              <a:buNone/>
            </a:pPr>
            <a:r>
              <a:rPr lang="pt-BR" sz="1400" dirty="0">
                <a:latin typeface="Gotham HTF"/>
              </a:rPr>
              <a:t>• 1 Resistores de 10.000 ohms;</a:t>
            </a:r>
          </a:p>
          <a:p>
            <a:pPr marL="300038" lvl="1" indent="0">
              <a:buFont typeface="Arial" panose="020B0604020202020204" pitchFamily="34" charset="0"/>
              <a:buNone/>
            </a:pPr>
            <a:r>
              <a:rPr lang="pt-BR" sz="1400" dirty="0">
                <a:latin typeface="Gotham HTF"/>
              </a:rPr>
              <a:t>• 1 </a:t>
            </a:r>
            <a:r>
              <a:rPr lang="pt-BR" sz="1400" dirty="0" err="1">
                <a:latin typeface="Gotham HTF"/>
              </a:rPr>
              <a:t>Potenciometro</a:t>
            </a:r>
            <a:r>
              <a:rPr lang="pt-BR" sz="1400" dirty="0">
                <a:latin typeface="Gotham HTF"/>
              </a:rPr>
              <a:t>; </a:t>
            </a:r>
          </a:p>
          <a:p>
            <a:pPr marL="300038" lvl="1" indent="0">
              <a:buFont typeface="Arial" panose="020B0604020202020204" pitchFamily="34" charset="0"/>
              <a:buNone/>
            </a:pPr>
            <a:r>
              <a:rPr lang="pt-BR" sz="1400" dirty="0">
                <a:latin typeface="Gotham HTF"/>
              </a:rPr>
              <a:t>• 1 Protoboard;</a:t>
            </a:r>
          </a:p>
          <a:p>
            <a:pPr marL="300038" lvl="1" indent="0">
              <a:buNone/>
            </a:pPr>
            <a:r>
              <a:rPr lang="pt-BR" sz="1400" dirty="0">
                <a:latin typeface="Gotham HTF"/>
              </a:rPr>
              <a:t>• 1 LCD de 16 x 2;</a:t>
            </a:r>
          </a:p>
          <a:p>
            <a:pPr marL="300038" lvl="1" indent="0">
              <a:buFont typeface="Arial" panose="020B0604020202020204" pitchFamily="34" charset="0"/>
              <a:buNone/>
            </a:pPr>
            <a:r>
              <a:rPr lang="pt-BR" sz="1400" dirty="0">
                <a:latin typeface="Gotham HTF"/>
              </a:rPr>
              <a:t> • Jumpers </a:t>
            </a:r>
            <a:r>
              <a:rPr lang="pt-BR" sz="1400" dirty="0" err="1">
                <a:latin typeface="Gotham HTF"/>
              </a:rPr>
              <a:t>cables</a:t>
            </a:r>
            <a:r>
              <a:rPr lang="pt-BR" sz="1400" dirty="0">
                <a:latin typeface="Gotham HTF"/>
              </a:rPr>
              <a:t>.</a:t>
            </a:r>
          </a:p>
        </p:txBody>
      </p:sp>
      <p:pic>
        <p:nvPicPr>
          <p:cNvPr id="10" name="Picture 4" descr="Resultado de imagem para nerd vector gif">
            <a:extLst>
              <a:ext uri="{FF2B5EF4-FFF2-40B4-BE49-F238E27FC236}">
                <a16:creationId xmlns:a16="http://schemas.microsoft.com/office/drawing/2014/main" id="{20821D97-19E9-1D89-55C2-46C9347CCB44}"/>
              </a:ext>
            </a:extLst>
          </p:cNvPr>
          <p:cNvPicPr>
            <a:picLocks noChangeAspect="1" noChangeArrowheads="1" noCrop="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64363" y="4587943"/>
            <a:ext cx="2298989" cy="1724241"/>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676EC278-E11C-CE57-302F-F4E80D287644}"/>
              </a:ext>
            </a:extLst>
          </p:cNvPr>
          <p:cNvSpPr txBox="1"/>
          <p:nvPr/>
        </p:nvSpPr>
        <p:spPr>
          <a:xfrm>
            <a:off x="306452" y="6029887"/>
            <a:ext cx="3761492" cy="423449"/>
          </a:xfrm>
          <a:prstGeom prst="rect">
            <a:avLst/>
          </a:prstGeom>
          <a:noFill/>
        </p:spPr>
        <p:txBody>
          <a:bodyPr wrap="square">
            <a:spAutoFit/>
          </a:bodyPr>
          <a:lstStyle/>
          <a:p>
            <a:pPr>
              <a:lnSpc>
                <a:spcPct val="150000"/>
              </a:lnSpc>
            </a:pPr>
            <a:r>
              <a:rPr lang="pt-BR" sz="1600" b="1" dirty="0">
                <a:solidFill>
                  <a:srgbClr val="ED145B"/>
                </a:solidFill>
                <a:latin typeface="Gotham HTF"/>
              </a:rPr>
              <a:t>Link</a:t>
            </a:r>
            <a:r>
              <a:rPr lang="pt-BR" sz="1600" dirty="0">
                <a:latin typeface="Gotham HTF"/>
              </a:rPr>
              <a:t>: </a:t>
            </a:r>
            <a:r>
              <a:rPr lang="pt-BR" sz="1600" dirty="0">
                <a:latin typeface="Gotham HTF"/>
                <a:hlinkClick r:id="rId3"/>
              </a:rPr>
              <a:t>Projeto 07 - LCD e Divisor de Tensão</a:t>
            </a:r>
            <a:endParaRPr lang="pt-BR" sz="1600" dirty="0">
              <a:latin typeface="Gotham HTF"/>
            </a:endParaRPr>
          </a:p>
        </p:txBody>
      </p:sp>
      <p:sp>
        <p:nvSpPr>
          <p:cNvPr id="5" name="CaixaDeTexto 4">
            <a:extLst>
              <a:ext uri="{FF2B5EF4-FFF2-40B4-BE49-F238E27FC236}">
                <a16:creationId xmlns:a16="http://schemas.microsoft.com/office/drawing/2014/main" id="{B32DDF87-9850-32E7-430B-A391FE028282}"/>
              </a:ext>
            </a:extLst>
          </p:cNvPr>
          <p:cNvSpPr txBox="1"/>
          <p:nvPr/>
        </p:nvSpPr>
        <p:spPr>
          <a:xfrm>
            <a:off x="228600" y="1412776"/>
            <a:ext cx="4127376" cy="4619854"/>
          </a:xfrm>
          <a:prstGeom prst="rect">
            <a:avLst/>
          </a:prstGeom>
          <a:noFill/>
        </p:spPr>
        <p:txBody>
          <a:bodyPr wrap="square">
            <a:spAutoFit/>
          </a:bodyPr>
          <a:lstStyle/>
          <a:p>
            <a:pPr marL="0" indent="0">
              <a:lnSpc>
                <a:spcPct val="150000"/>
              </a:lnSpc>
              <a:buFont typeface="Arial" panose="020B0604020202020204" pitchFamily="34" charset="0"/>
              <a:buNone/>
            </a:pPr>
            <a:r>
              <a:rPr lang="pt-BR" dirty="0">
                <a:latin typeface="Gotham HTF"/>
              </a:rPr>
              <a:t>Neste laboratório, vamos explorar os conceitos de divisor de tensão com resistores e as entradas analógicas do Arduino.</a:t>
            </a:r>
          </a:p>
          <a:p>
            <a:pPr marL="0" indent="0">
              <a:lnSpc>
                <a:spcPct val="150000"/>
              </a:lnSpc>
              <a:buFont typeface="Arial" panose="020B0604020202020204" pitchFamily="34" charset="0"/>
              <a:buNone/>
            </a:pPr>
            <a:r>
              <a:rPr lang="pt-BR" sz="1800" dirty="0">
                <a:latin typeface="Gotham HTF"/>
              </a:rPr>
              <a:t>Para isso vamos usar um potenciômetro para variar a relação R1 e R2, e mostrar a tensão resultante da divisão no Display de LCD de 16 x 2 (16 colunas por 2 linhas).</a:t>
            </a:r>
          </a:p>
          <a:p>
            <a:pPr marL="0" indent="0">
              <a:lnSpc>
                <a:spcPct val="150000"/>
              </a:lnSpc>
              <a:buFont typeface="Arial" panose="020B0604020202020204" pitchFamily="34" charset="0"/>
              <a:buNone/>
            </a:pPr>
            <a:r>
              <a:rPr lang="pt-BR" dirty="0">
                <a:latin typeface="Gotham HTF"/>
              </a:rPr>
              <a:t>Também vamos explorar a função </a:t>
            </a:r>
            <a:r>
              <a:rPr lang="pt-BR" dirty="0" err="1">
                <a:latin typeface="Gotham HTF"/>
              </a:rPr>
              <a:t>map</a:t>
            </a:r>
            <a:r>
              <a:rPr lang="pt-BR" dirty="0">
                <a:latin typeface="Gotham HTF"/>
              </a:rPr>
              <a:t>() do Arduino. Essa função converte um uma grandeza de um range para outro range.</a:t>
            </a:r>
            <a:endParaRPr lang="pt-BR" sz="1800" dirty="0">
              <a:latin typeface="Gotham HTF"/>
            </a:endParaRPr>
          </a:p>
        </p:txBody>
      </p:sp>
      <p:pic>
        <p:nvPicPr>
          <p:cNvPr id="7" name="Imagem 6">
            <a:extLst>
              <a:ext uri="{FF2B5EF4-FFF2-40B4-BE49-F238E27FC236}">
                <a16:creationId xmlns:a16="http://schemas.microsoft.com/office/drawing/2014/main" id="{C1666F17-4D25-16C1-2A53-A2A7DFD4A46A}"/>
              </a:ext>
            </a:extLst>
          </p:cNvPr>
          <p:cNvPicPr>
            <a:picLocks noChangeAspect="1"/>
          </p:cNvPicPr>
          <p:nvPr/>
        </p:nvPicPr>
        <p:blipFill>
          <a:blip r:embed="rId4"/>
          <a:stretch>
            <a:fillRect/>
          </a:stretch>
        </p:blipFill>
        <p:spPr>
          <a:xfrm>
            <a:off x="4499992" y="836712"/>
            <a:ext cx="4608512" cy="3778303"/>
          </a:xfrm>
          <a:prstGeom prst="rect">
            <a:avLst/>
          </a:prstGeom>
        </p:spPr>
      </p:pic>
    </p:spTree>
    <p:extLst>
      <p:ext uri="{BB962C8B-B14F-4D97-AF65-F5344CB8AC3E}">
        <p14:creationId xmlns:p14="http://schemas.microsoft.com/office/powerpoint/2010/main" val="309238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40947468-D3A3-8B2A-902C-E8614649864F}"/>
              </a:ext>
            </a:extLst>
          </p:cNvPr>
          <p:cNvPicPr>
            <a:picLocks noChangeAspect="1"/>
          </p:cNvPicPr>
          <p:nvPr/>
        </p:nvPicPr>
        <p:blipFill rotWithShape="1">
          <a:blip r:embed="rId2"/>
          <a:srcRect l="8790" t="6137"/>
          <a:stretch/>
        </p:blipFill>
        <p:spPr>
          <a:xfrm>
            <a:off x="5353769" y="996416"/>
            <a:ext cx="3528392" cy="4463681"/>
          </a:xfrm>
          <a:prstGeom prst="rect">
            <a:avLst/>
          </a:prstGeom>
        </p:spPr>
      </p:pic>
      <p:sp>
        <p:nvSpPr>
          <p:cNvPr id="9" name="TextBox 6">
            <a:extLst>
              <a:ext uri="{FF2B5EF4-FFF2-40B4-BE49-F238E27FC236}">
                <a16:creationId xmlns:a16="http://schemas.microsoft.com/office/drawing/2014/main" id="{225765AD-71F7-DC36-6CE8-E9873BEE1F3F}"/>
              </a:ext>
            </a:extLst>
          </p:cNvPr>
          <p:cNvSpPr txBox="1"/>
          <p:nvPr/>
        </p:nvSpPr>
        <p:spPr>
          <a:xfrm>
            <a:off x="228600" y="133350"/>
            <a:ext cx="7583760" cy="1323439"/>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Laboratório - </a:t>
            </a:r>
            <a:r>
              <a:rPr lang="pt-BR" sz="4000" dirty="0" err="1">
                <a:solidFill>
                  <a:srgbClr val="ED145B"/>
                </a:solidFill>
                <a:latin typeface="Gotham HTF" pitchFamily="50" charset="0"/>
                <a:cs typeface="Gotham HTF Light"/>
              </a:rPr>
              <a:t>Interactive</a:t>
            </a:r>
            <a:r>
              <a:rPr lang="pt-BR" sz="4000" dirty="0">
                <a:solidFill>
                  <a:srgbClr val="ED145B"/>
                </a:solidFill>
                <a:latin typeface="Gotham HTF" pitchFamily="50" charset="0"/>
                <a:cs typeface="Gotham HTF Light"/>
              </a:rPr>
              <a:t> </a:t>
            </a:r>
            <a:r>
              <a:rPr lang="pt-BR" sz="4000" dirty="0" err="1">
                <a:solidFill>
                  <a:srgbClr val="ED145B"/>
                </a:solidFill>
                <a:latin typeface="Gotham HTF" pitchFamily="50" charset="0"/>
                <a:cs typeface="Gotham HTF Light"/>
              </a:rPr>
              <a:t>Traffic</a:t>
            </a:r>
            <a:r>
              <a:rPr lang="pt-BR" sz="4000" dirty="0">
                <a:solidFill>
                  <a:srgbClr val="ED145B"/>
                </a:solidFill>
                <a:latin typeface="Gotham HTF" pitchFamily="50" charset="0"/>
                <a:cs typeface="Gotham HTF Light"/>
              </a:rPr>
              <a:t> </a:t>
            </a:r>
            <a:r>
              <a:rPr lang="pt-BR" sz="4000" dirty="0" err="1">
                <a:solidFill>
                  <a:srgbClr val="ED145B"/>
                </a:solidFill>
                <a:latin typeface="Gotham HTF" pitchFamily="50" charset="0"/>
                <a:cs typeface="Gotham HTF Light"/>
              </a:rPr>
              <a:t>Lights</a:t>
            </a:r>
            <a:endParaRPr lang="pt-BR" sz="4000" dirty="0">
              <a:solidFill>
                <a:srgbClr val="ED145B"/>
              </a:solidFill>
              <a:latin typeface="Gotham HTF" pitchFamily="50" charset="0"/>
              <a:cs typeface="Gotham HTF Light"/>
            </a:endParaRPr>
          </a:p>
        </p:txBody>
      </p:sp>
      <p:sp>
        <p:nvSpPr>
          <p:cNvPr id="6" name="Espaço Reservado para Conteúdo 2">
            <a:extLst>
              <a:ext uri="{FF2B5EF4-FFF2-40B4-BE49-F238E27FC236}">
                <a16:creationId xmlns:a16="http://schemas.microsoft.com/office/drawing/2014/main" id="{1191F7F9-B62A-DD9B-C496-2FC215E9A164}"/>
              </a:ext>
            </a:extLst>
          </p:cNvPr>
          <p:cNvSpPr txBox="1">
            <a:spLocks/>
          </p:cNvSpPr>
          <p:nvPr/>
        </p:nvSpPr>
        <p:spPr>
          <a:xfrm>
            <a:off x="381943" y="4437112"/>
            <a:ext cx="2687216" cy="19442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sz="1400" b="1" dirty="0">
                <a:solidFill>
                  <a:srgbClr val="ED265B"/>
                </a:solidFill>
                <a:latin typeface="Gotham HTF"/>
              </a:rPr>
              <a:t>Material necessário: </a:t>
            </a:r>
          </a:p>
          <a:p>
            <a:pPr marL="300038" lvl="1" indent="0">
              <a:buFont typeface="Arial" panose="020B0604020202020204" pitchFamily="34" charset="0"/>
              <a:buNone/>
            </a:pPr>
            <a:r>
              <a:rPr lang="pt-BR" sz="1400" dirty="0">
                <a:latin typeface="Gotham HTF"/>
              </a:rPr>
              <a:t>• 1 Arduino;</a:t>
            </a:r>
          </a:p>
          <a:p>
            <a:pPr marL="300038" lvl="1" indent="0">
              <a:buFont typeface="Arial" panose="020B0604020202020204" pitchFamily="34" charset="0"/>
              <a:buNone/>
            </a:pPr>
            <a:r>
              <a:rPr lang="pt-BR" sz="1400" dirty="0">
                <a:latin typeface="Gotham HTF"/>
              </a:rPr>
              <a:t>• 6 Resistores de 220 ohms </a:t>
            </a:r>
          </a:p>
          <a:p>
            <a:pPr marL="300038" lvl="1" indent="0">
              <a:buFont typeface="Arial" panose="020B0604020202020204" pitchFamily="34" charset="0"/>
              <a:buNone/>
            </a:pPr>
            <a:r>
              <a:rPr lang="pt-BR" sz="1400" dirty="0">
                <a:latin typeface="Gotham HTF"/>
              </a:rPr>
              <a:t>• 2 Led Vermelho;</a:t>
            </a:r>
          </a:p>
          <a:p>
            <a:pPr marL="300038" lvl="1" indent="0">
              <a:buNone/>
            </a:pPr>
            <a:r>
              <a:rPr lang="pt-BR" sz="1400" dirty="0">
                <a:latin typeface="Gotham HTF"/>
              </a:rPr>
              <a:t>• 1 Led Amarelo;</a:t>
            </a:r>
          </a:p>
          <a:p>
            <a:pPr marL="300038" lvl="1" indent="0">
              <a:buNone/>
            </a:pPr>
            <a:r>
              <a:rPr lang="pt-BR" sz="1400" dirty="0">
                <a:latin typeface="Gotham HTF"/>
              </a:rPr>
              <a:t>• 2 Led Verde;</a:t>
            </a:r>
          </a:p>
          <a:p>
            <a:pPr marL="300038" lvl="1" indent="0">
              <a:buFont typeface="Arial" panose="020B0604020202020204" pitchFamily="34" charset="0"/>
              <a:buNone/>
            </a:pPr>
            <a:r>
              <a:rPr lang="pt-BR" sz="1400" dirty="0">
                <a:latin typeface="Gotham HTF"/>
              </a:rPr>
              <a:t>• 1 Protoboard;</a:t>
            </a:r>
          </a:p>
          <a:p>
            <a:pPr marL="300038" lvl="1" indent="0">
              <a:buFont typeface="Arial" panose="020B0604020202020204" pitchFamily="34" charset="0"/>
              <a:buNone/>
            </a:pPr>
            <a:r>
              <a:rPr lang="pt-BR" sz="1400" dirty="0">
                <a:latin typeface="Gotham HTF"/>
              </a:rPr>
              <a:t> • Jumpers </a:t>
            </a:r>
            <a:r>
              <a:rPr lang="pt-BR" sz="1400" dirty="0" err="1">
                <a:latin typeface="Gotham HTF"/>
              </a:rPr>
              <a:t>cables</a:t>
            </a:r>
            <a:r>
              <a:rPr lang="pt-BR" sz="1400" dirty="0">
                <a:latin typeface="Gotham HTF"/>
              </a:rPr>
              <a:t>.</a:t>
            </a:r>
          </a:p>
        </p:txBody>
      </p:sp>
      <p:pic>
        <p:nvPicPr>
          <p:cNvPr id="10" name="Picture 4" descr="Resultado de imagem para nerd vector gif">
            <a:extLst>
              <a:ext uri="{FF2B5EF4-FFF2-40B4-BE49-F238E27FC236}">
                <a16:creationId xmlns:a16="http://schemas.microsoft.com/office/drawing/2014/main" id="{20821D97-19E9-1D89-55C2-46C9347CCB44}"/>
              </a:ext>
            </a:extLst>
          </p:cNvPr>
          <p:cNvPicPr>
            <a:picLocks noChangeAspect="1" noChangeArrowheads="1" noCrop="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64532" y="4597976"/>
            <a:ext cx="2298989" cy="1724241"/>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Conteúdo 4">
            <a:extLst>
              <a:ext uri="{FF2B5EF4-FFF2-40B4-BE49-F238E27FC236}">
                <a16:creationId xmlns:a16="http://schemas.microsoft.com/office/drawing/2014/main" id="{10341174-DA76-3FBD-CF67-FCDEDDA6E70B}"/>
              </a:ext>
            </a:extLst>
          </p:cNvPr>
          <p:cNvSpPr txBox="1">
            <a:spLocks/>
          </p:cNvSpPr>
          <p:nvPr/>
        </p:nvSpPr>
        <p:spPr>
          <a:xfrm>
            <a:off x="333028" y="1496173"/>
            <a:ext cx="4815036" cy="2868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1400" dirty="0">
                <a:latin typeface="Gotham HTF"/>
              </a:rPr>
              <a:t>Vamos melhorar o </a:t>
            </a:r>
            <a:r>
              <a:rPr lang="pt-BR" sz="1400" b="1" dirty="0">
                <a:latin typeface="Gotham HTF"/>
              </a:rPr>
              <a:t>Semáforo</a:t>
            </a:r>
            <a:r>
              <a:rPr lang="pt-BR" sz="1400" dirty="0">
                <a:latin typeface="Gotham HTF"/>
              </a:rPr>
              <a:t> desenvolvido na aula anterior, adicionado uma nova </a:t>
            </a:r>
            <a:r>
              <a:rPr lang="pt-BR" sz="1400" dirty="0" err="1">
                <a:latin typeface="Gotham HTF"/>
              </a:rPr>
              <a:t>feature</a:t>
            </a:r>
            <a:r>
              <a:rPr lang="pt-BR" sz="1400" dirty="0">
                <a:latin typeface="Gotham HTF"/>
              </a:rPr>
              <a:t> para pedestres.</a:t>
            </a:r>
          </a:p>
          <a:p>
            <a:pPr marL="0" indent="0">
              <a:buNone/>
            </a:pPr>
            <a:r>
              <a:rPr lang="pt-BR" sz="1400" dirty="0">
                <a:latin typeface="Gotham HTF"/>
              </a:rPr>
              <a:t>1 – Desenhe um fluxograma de como o semáforo deve funcionar, seguindo o seguinte racional:</a:t>
            </a:r>
          </a:p>
          <a:p>
            <a:r>
              <a:rPr lang="pt-BR" sz="1200" dirty="0">
                <a:latin typeface="Gotham HTF"/>
              </a:rPr>
              <a:t>O Semáforo opera normalmente para carros;</a:t>
            </a:r>
          </a:p>
          <a:p>
            <a:r>
              <a:rPr lang="pt-BR" sz="1200" dirty="0">
                <a:latin typeface="Gotham HTF"/>
              </a:rPr>
              <a:t>Quando apertar o botão, o semáforo para carros deve fechar, e o de pedestres abrir por 5 segundos;</a:t>
            </a:r>
          </a:p>
          <a:p>
            <a:r>
              <a:rPr lang="pt-BR" sz="1200" dirty="0">
                <a:latin typeface="Gotham HTF"/>
              </a:rPr>
              <a:t>Lembre de antes do vermelho, o led amarelo deve ser acionado!</a:t>
            </a:r>
          </a:p>
          <a:p>
            <a:pPr marL="0" indent="0">
              <a:buNone/>
            </a:pPr>
            <a:r>
              <a:rPr lang="pt-BR" sz="1400" dirty="0">
                <a:latin typeface="Gotham HTF"/>
              </a:rPr>
              <a:t>2 – Implemente o projeto no </a:t>
            </a:r>
            <a:r>
              <a:rPr lang="pt-BR" sz="1400" dirty="0" err="1">
                <a:latin typeface="Gotham HTF"/>
              </a:rPr>
              <a:t>TinkerCad</a:t>
            </a:r>
            <a:r>
              <a:rPr lang="pt-BR" sz="1400" dirty="0">
                <a:latin typeface="Gotham HTF"/>
              </a:rPr>
              <a:t>, e tente incluir os conceitos de </a:t>
            </a:r>
            <a:r>
              <a:rPr lang="pt-BR" sz="1400" dirty="0" err="1">
                <a:latin typeface="Gotham HTF"/>
              </a:rPr>
              <a:t>array</a:t>
            </a:r>
            <a:r>
              <a:rPr lang="pt-BR" sz="1400" dirty="0">
                <a:latin typeface="Gotham HTF"/>
              </a:rPr>
              <a:t> aprendidos nessa aula. </a:t>
            </a:r>
          </a:p>
          <a:p>
            <a:pPr marL="0" indent="0">
              <a:buNone/>
            </a:pPr>
            <a:r>
              <a:rPr lang="pt-BR" sz="1400" dirty="0">
                <a:latin typeface="Gotham HTF"/>
              </a:rPr>
              <a:t>3 – Monte o projeto na prática</a:t>
            </a:r>
          </a:p>
        </p:txBody>
      </p:sp>
      <p:sp>
        <p:nvSpPr>
          <p:cNvPr id="7" name="CaixaDeTexto 6">
            <a:extLst>
              <a:ext uri="{FF2B5EF4-FFF2-40B4-BE49-F238E27FC236}">
                <a16:creationId xmlns:a16="http://schemas.microsoft.com/office/drawing/2014/main" id="{B7076891-84D1-B6C0-2F7F-08ECE23E1FF5}"/>
              </a:ext>
            </a:extLst>
          </p:cNvPr>
          <p:cNvSpPr txBox="1"/>
          <p:nvPr/>
        </p:nvSpPr>
        <p:spPr>
          <a:xfrm>
            <a:off x="5130988" y="5589240"/>
            <a:ext cx="3761492" cy="423449"/>
          </a:xfrm>
          <a:prstGeom prst="rect">
            <a:avLst/>
          </a:prstGeom>
          <a:noFill/>
        </p:spPr>
        <p:txBody>
          <a:bodyPr wrap="square">
            <a:spAutoFit/>
          </a:bodyPr>
          <a:lstStyle/>
          <a:p>
            <a:pPr>
              <a:lnSpc>
                <a:spcPct val="150000"/>
              </a:lnSpc>
            </a:pPr>
            <a:r>
              <a:rPr lang="pt-BR" sz="1600" b="1" dirty="0">
                <a:solidFill>
                  <a:srgbClr val="ED145B"/>
                </a:solidFill>
                <a:latin typeface="Gotham HTF"/>
              </a:rPr>
              <a:t>Link</a:t>
            </a:r>
            <a:r>
              <a:rPr lang="pt-BR" sz="1600" dirty="0">
                <a:latin typeface="Gotham HTF"/>
              </a:rPr>
              <a:t>: </a:t>
            </a:r>
            <a:r>
              <a:rPr lang="pt-BR" sz="1600" dirty="0">
                <a:latin typeface="Gotham HTF"/>
                <a:hlinkClick r:id="rId4"/>
              </a:rPr>
              <a:t>Projeto 05 – </a:t>
            </a:r>
            <a:r>
              <a:rPr lang="pt-BR" sz="1600" dirty="0" err="1">
                <a:latin typeface="Gotham HTF"/>
                <a:hlinkClick r:id="rId4"/>
              </a:rPr>
              <a:t>Interactive</a:t>
            </a:r>
            <a:r>
              <a:rPr lang="pt-BR" sz="1600" dirty="0">
                <a:latin typeface="Gotham HTF"/>
                <a:hlinkClick r:id="rId4"/>
              </a:rPr>
              <a:t> </a:t>
            </a:r>
            <a:r>
              <a:rPr lang="pt-BR" sz="1600" dirty="0" err="1">
                <a:latin typeface="Gotham HTF"/>
                <a:hlinkClick r:id="rId4"/>
              </a:rPr>
              <a:t>Traffic</a:t>
            </a:r>
            <a:r>
              <a:rPr lang="pt-BR" sz="1600" dirty="0">
                <a:latin typeface="Gotham HTF"/>
                <a:hlinkClick r:id="rId4"/>
              </a:rPr>
              <a:t> </a:t>
            </a:r>
            <a:r>
              <a:rPr lang="pt-BR" sz="1600" dirty="0" err="1">
                <a:latin typeface="Gotham HTF"/>
                <a:hlinkClick r:id="rId4"/>
              </a:rPr>
              <a:t>Lights</a:t>
            </a:r>
            <a:endParaRPr lang="pt-BR" sz="1600" dirty="0">
              <a:latin typeface="Gotham HTF"/>
            </a:endParaRPr>
          </a:p>
        </p:txBody>
      </p:sp>
    </p:spTree>
    <p:extLst>
      <p:ext uri="{BB962C8B-B14F-4D97-AF65-F5344CB8AC3E}">
        <p14:creationId xmlns:p14="http://schemas.microsoft.com/office/powerpoint/2010/main" val="3492843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6316</TotalTime>
  <Words>968</Words>
  <Application>Microsoft Office PowerPoint</Application>
  <PresentationFormat>Apresentação na tela (4:3)</PresentationFormat>
  <Paragraphs>94</Paragraphs>
  <Slides>12</Slides>
  <Notes>4</Notes>
  <HiddenSlides>0</HiddenSlides>
  <MMClips>0</MMClips>
  <ScaleCrop>false</ScaleCrop>
  <HeadingPairs>
    <vt:vector size="6" baseType="variant">
      <vt:variant>
        <vt:lpstr>Fontes usadas</vt:lpstr>
      </vt:variant>
      <vt:variant>
        <vt:i4>9</vt:i4>
      </vt:variant>
      <vt:variant>
        <vt:lpstr>Tema</vt:lpstr>
      </vt:variant>
      <vt:variant>
        <vt:i4>2</vt:i4>
      </vt:variant>
      <vt:variant>
        <vt:lpstr>Títulos de slides</vt:lpstr>
      </vt:variant>
      <vt:variant>
        <vt:i4>12</vt:i4>
      </vt:variant>
    </vt:vector>
  </HeadingPairs>
  <TitlesOfParts>
    <vt:vector size="23" baseType="lpstr">
      <vt:lpstr>Arial</vt:lpstr>
      <vt:lpstr>Calibri</vt:lpstr>
      <vt:lpstr>Calibri Light</vt:lpstr>
      <vt:lpstr>Gotham HTF</vt:lpstr>
      <vt:lpstr>Gotham HTF Light</vt:lpstr>
      <vt:lpstr>Gotham HTF Medium</vt:lpstr>
      <vt:lpstr>Proxima Nova</vt:lpstr>
      <vt:lpstr>Söhne</vt:lpstr>
      <vt:lpstr>Wingdings</vt:lpstr>
      <vt:lpstr>Personalizar design</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Copyright © 2023 Prof. Airton Y. C. Toyofuku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Paula</dc:creator>
  <cp:lastModifiedBy>Airton</cp:lastModifiedBy>
  <cp:revision>429</cp:revision>
  <dcterms:created xsi:type="dcterms:W3CDTF">2018-08-18T04:32:45Z</dcterms:created>
  <dcterms:modified xsi:type="dcterms:W3CDTF">2023-08-14T13:42:57Z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da0a2f-b917-4d51-b0d0-d418a10c8b23_Enabled">
    <vt:lpwstr>True</vt:lpwstr>
  </property>
  <property fmtid="{D5CDD505-2E9C-101B-9397-08002B2CF9AE}" pid="3" name="MSIP_Label_1ada0a2f-b917-4d51-b0d0-d418a10c8b23_SiteId">
    <vt:lpwstr>12a3af23-a769-4654-847f-958f3d479f4a</vt:lpwstr>
  </property>
  <property fmtid="{D5CDD505-2E9C-101B-9397-08002B2CF9AE}" pid="4" name="MSIP_Label_1ada0a2f-b917-4d51-b0d0-d418a10c8b23_Owner">
    <vt:lpwstr>Rafael.Ronqui@BR.nestle.com</vt:lpwstr>
  </property>
  <property fmtid="{D5CDD505-2E9C-101B-9397-08002B2CF9AE}" pid="5" name="MSIP_Label_1ada0a2f-b917-4d51-b0d0-d418a10c8b23_SetDate">
    <vt:lpwstr>2019-02-19T12:24:28.6978643Z</vt:lpwstr>
  </property>
  <property fmtid="{D5CDD505-2E9C-101B-9397-08002B2CF9AE}" pid="6" name="MSIP_Label_1ada0a2f-b917-4d51-b0d0-d418a10c8b23_Name">
    <vt:lpwstr>General Use</vt:lpwstr>
  </property>
  <property fmtid="{D5CDD505-2E9C-101B-9397-08002B2CF9AE}" pid="7" name="MSIP_Label_1ada0a2f-b917-4d51-b0d0-d418a10c8b23_Application">
    <vt:lpwstr>Microsoft Azure Information Protection</vt:lpwstr>
  </property>
  <property fmtid="{D5CDD505-2E9C-101B-9397-08002B2CF9AE}" pid="8" name="MSIP_Label_1ada0a2f-b917-4d51-b0d0-d418a10c8b23_Extended_MSFT_Method">
    <vt:lpwstr>Automatic</vt:lpwstr>
  </property>
  <property fmtid="{D5CDD505-2E9C-101B-9397-08002B2CF9AE}" pid="9" name="Sensitivity">
    <vt:lpwstr>General Use</vt:lpwstr>
  </property>
</Properties>
</file>