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11"/>
  </p:notesMasterIdLst>
  <p:sldIdLst>
    <p:sldId id="398" r:id="rId3"/>
    <p:sldId id="399" r:id="rId4"/>
    <p:sldId id="400" r:id="rId5"/>
    <p:sldId id="857" r:id="rId6"/>
    <p:sldId id="858" r:id="rId7"/>
    <p:sldId id="871" r:id="rId8"/>
    <p:sldId id="870" r:id="rId9"/>
    <p:sldId id="812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370AF60-E780-4006-BBAB-73EA7D953092}">
          <p14:sldIdLst>
            <p14:sldId id="398"/>
            <p14:sldId id="399"/>
            <p14:sldId id="400"/>
            <p14:sldId id="857"/>
            <p14:sldId id="858"/>
            <p14:sldId id="871"/>
            <p14:sldId id="870"/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ED145B"/>
    <a:srgbClr val="ED7D31"/>
    <a:srgbClr val="4472C4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>
      <p:cViewPr varScale="1">
        <p:scale>
          <a:sx n="114" d="100"/>
          <a:sy n="114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https://www.arduinoecia.com.br/sensor-presenca-arduino-modulo-pir-dyp-me003/</a:t>
            </a:r>
          </a:p>
          <a:p>
            <a:endParaRPr lang="pt-BR" dirty="0"/>
          </a:p>
          <a:p>
            <a:r>
              <a:rPr lang="pt-BR" dirty="0"/>
              <a:t>https://www.arduinoecia.com.br/downloads/Datasheet-Sensor-PIR-DYP-ME003-SEN005.pdf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791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https://www.sta-eletronica.com.br/artigos/arduinos/sensor-ultrassonico-hc-sr04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6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06/08/2023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06/08/2023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06/08/2023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rduinoecia.com.br/downloads/Datasheet-Sensor-PIR-DYP-ME003-SEN005.pdf.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inkercad.com/things/77WRtNJeQ6L?sharecode=dv12cxJ9XYNd4LfnT6joW0CIKSIr1PUTB0r34Z9fyI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1HbGuVTFmO2?sharecode=WmL8ISgLIxsQdcix3Tj1Rx7t4NOBVVS5EPFQ2rguQmQ" TargetMode="External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05 – Sensores de Ambiente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Agenda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74DCA7-B91A-29B6-0D22-E14E01B466E2}"/>
              </a:ext>
            </a:extLst>
          </p:cNvPr>
          <p:cNvSpPr txBox="1"/>
          <p:nvPr/>
        </p:nvSpPr>
        <p:spPr>
          <a:xfrm>
            <a:off x="539552" y="1484784"/>
            <a:ext cx="462534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Sensor </a:t>
            </a:r>
            <a:r>
              <a:rPr lang="en-US" sz="2000" dirty="0" err="1">
                <a:latin typeface="Gotham HTF Light"/>
                <a:cs typeface="Gotham HTF Light"/>
              </a:rPr>
              <a:t>Presença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Gotham HTF Light"/>
                <a:cs typeface="Gotham HTF Light"/>
              </a:rPr>
              <a:t>Sensor </a:t>
            </a:r>
            <a:r>
              <a:rPr lang="en-US" sz="2000" dirty="0" err="1">
                <a:latin typeface="Gotham HTF Light"/>
                <a:cs typeface="Gotham HTF Light"/>
              </a:rPr>
              <a:t>Proximidade</a:t>
            </a:r>
            <a:r>
              <a:rPr lang="en-US" sz="2000" dirty="0">
                <a:latin typeface="Gotham HTF Light"/>
                <a:cs typeface="Gotham HTF Light"/>
              </a:rPr>
              <a:t>;</a:t>
            </a:r>
          </a:p>
          <a:p>
            <a:pPr marL="285750" indent="-285750">
              <a:lnSpc>
                <a:spcPct val="150000"/>
              </a:lnSpc>
              <a:buClr>
                <a:srgbClr val="ED265B"/>
              </a:buCl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Gotham HTF Light"/>
                <a:cs typeface="Gotham HTF Light"/>
              </a:rPr>
              <a:t>Laboratórios</a:t>
            </a:r>
            <a:endParaRPr lang="en-US" sz="2000" dirty="0">
              <a:latin typeface="Gotham HTF Light"/>
              <a:cs typeface="Gotham HTF Light"/>
            </a:endParaRPr>
          </a:p>
        </p:txBody>
      </p:sp>
      <p:pic>
        <p:nvPicPr>
          <p:cNvPr id="12" name="Google Shape;82;p18">
            <a:extLst>
              <a:ext uri="{FF2B5EF4-FFF2-40B4-BE49-F238E27FC236}">
                <a16:creationId xmlns:a16="http://schemas.microsoft.com/office/drawing/2014/main" id="{DD7806E3-D3CC-7A66-90E1-2AA6308052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8024" y="126876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6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Presence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Sensor (PIR)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251520" y="992596"/>
            <a:ext cx="7886700" cy="3732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F805AB-166E-87DB-BACA-80FDEF08F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07246"/>
            <a:ext cx="3829050" cy="26860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2D76A6D-739A-EC39-7FDB-4B5E0F59B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937090"/>
            <a:ext cx="4767796" cy="238389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167287F-6419-BED5-4F44-0F1D6E67C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84" y="966521"/>
            <a:ext cx="2962275" cy="2152650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FF46BC7-9FB7-3233-B9FD-E15E2C08A0A2}"/>
              </a:ext>
            </a:extLst>
          </p:cNvPr>
          <p:cNvSpPr txBox="1">
            <a:spLocks/>
          </p:cNvSpPr>
          <p:nvPr/>
        </p:nvSpPr>
        <p:spPr>
          <a:xfrm>
            <a:off x="47634" y="5924519"/>
            <a:ext cx="8916854" cy="78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/>
              <a:t>Leiam o datasheet: </a:t>
            </a:r>
            <a:r>
              <a:rPr lang="pt-BR" sz="1800" dirty="0">
                <a:hlinkClick r:id="rId6"/>
              </a:rPr>
              <a:t>https://www.arduinoecia.com.br/downloads/Datasheet-Sensor-PIR-DYP-ME003-SEN005.pdf</a:t>
            </a:r>
            <a:r>
              <a:rPr lang="pt-BR" sz="1200" dirty="0">
                <a:hlinkClick r:id="rId6"/>
              </a:rPr>
              <a:t>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883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Ultrasonic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Radar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7EA7682-9924-CC9F-08C2-2C269E960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96752"/>
            <a:ext cx="5616624" cy="327985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B9065D0-8BBD-80FE-1476-7DD6B1700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13176"/>
            <a:ext cx="799422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4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C6F5BD8-63D6-136D-AADC-1D3EA0B0B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7" b="4507"/>
          <a:stretch/>
        </p:blipFill>
        <p:spPr>
          <a:xfrm>
            <a:off x="4036686" y="1124744"/>
            <a:ext cx="4791257" cy="4968552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Sensor de Proximidade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306452" y="2924944"/>
            <a:ext cx="3960440" cy="2035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ED265B"/>
                </a:solidFill>
                <a:latin typeface="Gotham HTF"/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Arduino;</a:t>
            </a:r>
          </a:p>
          <a:p>
            <a:pPr marL="300038" lvl="1" indent="0">
              <a:buNone/>
            </a:pPr>
            <a:r>
              <a:rPr lang="pt-BR" sz="1400" dirty="0"/>
              <a:t>• 1 Sensor </a:t>
            </a:r>
            <a:r>
              <a:rPr lang="pt-BR" sz="1400" dirty="0" err="1"/>
              <a:t>Ultrasonico</a:t>
            </a:r>
            <a:r>
              <a:rPr lang="pt-BR" sz="1400" dirty="0"/>
              <a:t> HC-SR04;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3 Resistores de </a:t>
            </a:r>
            <a:r>
              <a:rPr lang="pt-BR" sz="1100" dirty="0"/>
              <a:t>220</a:t>
            </a:r>
            <a:r>
              <a:rPr lang="pt-BR" sz="1400" dirty="0"/>
              <a:t> ohms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Led Verde;</a:t>
            </a:r>
          </a:p>
          <a:p>
            <a:pPr marL="300038" lvl="1" indent="0">
              <a:buNone/>
            </a:pPr>
            <a:r>
              <a:rPr lang="pt-BR" sz="1400" dirty="0"/>
              <a:t>• 1 Led Vermelho;</a:t>
            </a:r>
          </a:p>
          <a:p>
            <a:pPr marL="300038" lvl="1" indent="0">
              <a:buNone/>
            </a:pPr>
            <a:r>
              <a:rPr lang="pt-BR" sz="1400" dirty="0"/>
              <a:t>• 1 Led Amarelo;</a:t>
            </a:r>
          </a:p>
          <a:p>
            <a:pPr marL="300038" lvl="1" indent="0">
              <a:buNone/>
            </a:pPr>
            <a:r>
              <a:rPr lang="pt-BR" sz="14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Jumpers </a:t>
            </a:r>
            <a:r>
              <a:rPr lang="pt-BR" sz="1400" dirty="0" err="1"/>
              <a:t>cables</a:t>
            </a:r>
            <a:r>
              <a:rPr lang="pt-BR" sz="14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46" y="3933056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76EC278-E11C-CE57-302F-F4E80D287644}"/>
              </a:ext>
            </a:extLst>
          </p:cNvPr>
          <p:cNvSpPr txBox="1"/>
          <p:nvPr/>
        </p:nvSpPr>
        <p:spPr>
          <a:xfrm>
            <a:off x="306452" y="6029887"/>
            <a:ext cx="376149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ED145B"/>
                </a:solidFill>
                <a:latin typeface="Gotham HTF"/>
              </a:rPr>
              <a:t>Link</a:t>
            </a:r>
            <a:r>
              <a:rPr lang="pt-BR" sz="1600" dirty="0">
                <a:latin typeface="Gotham HTF"/>
              </a:rPr>
              <a:t>: </a:t>
            </a:r>
            <a:r>
              <a:rPr lang="pt-BR" sz="1600" dirty="0">
                <a:latin typeface="Gotham HTF"/>
                <a:hlinkClick r:id="rId4"/>
              </a:rPr>
              <a:t>Projeto 11 – Sensor </a:t>
            </a:r>
            <a:r>
              <a:rPr lang="pt-BR" sz="1600" dirty="0" err="1">
                <a:latin typeface="Gotham HTF"/>
                <a:hlinkClick r:id="rId4"/>
              </a:rPr>
              <a:t>Ultrasonico</a:t>
            </a:r>
            <a:endParaRPr lang="pt-BR" sz="16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DF87-9850-32E7-430B-A391FE028282}"/>
              </a:ext>
            </a:extLst>
          </p:cNvPr>
          <p:cNvSpPr txBox="1"/>
          <p:nvPr/>
        </p:nvSpPr>
        <p:spPr>
          <a:xfrm>
            <a:off x="228600" y="1412776"/>
            <a:ext cx="319127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Neste laboratório, vamos explorar os o funcionamento do sensor de proximidade</a:t>
            </a:r>
            <a:endParaRPr lang="pt-BR" sz="1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34158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Laboratório – Sensor de </a:t>
            </a:r>
            <a:r>
              <a:rPr lang="pt-BR" sz="4000" dirty="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Prensença</a:t>
            </a:r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PIR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191F7F9-B62A-DD9B-C496-2FC215E9A164}"/>
              </a:ext>
            </a:extLst>
          </p:cNvPr>
          <p:cNvSpPr txBox="1">
            <a:spLocks/>
          </p:cNvSpPr>
          <p:nvPr/>
        </p:nvSpPr>
        <p:spPr>
          <a:xfrm>
            <a:off x="401835" y="3994377"/>
            <a:ext cx="3960440" cy="20355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b="1" dirty="0">
                <a:solidFill>
                  <a:srgbClr val="ED265B"/>
                </a:solidFill>
                <a:latin typeface="Gotham HTF"/>
              </a:rPr>
              <a:t>Material necessário: 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Arduino;</a:t>
            </a:r>
          </a:p>
          <a:p>
            <a:pPr marL="300038" lvl="1" indent="0">
              <a:buNone/>
            </a:pPr>
            <a:r>
              <a:rPr lang="pt-BR" sz="1400" dirty="0"/>
              <a:t>• 1 Sensor de Presença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1 Resistor de </a:t>
            </a:r>
            <a:r>
              <a:rPr lang="pt-BR" sz="1100" dirty="0"/>
              <a:t>220</a:t>
            </a:r>
            <a:r>
              <a:rPr lang="pt-BR" sz="1400" dirty="0"/>
              <a:t> ohms </a:t>
            </a:r>
          </a:p>
          <a:p>
            <a:pPr marL="300038" lvl="1" indent="0">
              <a:buNone/>
            </a:pPr>
            <a:r>
              <a:rPr lang="pt-BR" sz="1400" dirty="0"/>
              <a:t>• 1 Led Vermelho; </a:t>
            </a:r>
          </a:p>
          <a:p>
            <a:pPr marL="300038" lvl="1" indent="0">
              <a:buNone/>
            </a:pPr>
            <a:r>
              <a:rPr lang="pt-BR" sz="1400" dirty="0"/>
              <a:t>• 1 Protoboard;</a:t>
            </a:r>
          </a:p>
          <a:p>
            <a:pPr marL="300038" lvl="1" indent="0">
              <a:buFont typeface="Arial" panose="020B0604020202020204" pitchFamily="34" charset="0"/>
              <a:buNone/>
            </a:pPr>
            <a:r>
              <a:rPr lang="pt-BR" sz="1400" dirty="0"/>
              <a:t>• Jumpers </a:t>
            </a:r>
            <a:r>
              <a:rPr lang="pt-BR" sz="1400" dirty="0" err="1"/>
              <a:t>cables</a:t>
            </a:r>
            <a:r>
              <a:rPr lang="pt-BR" sz="1400" dirty="0"/>
              <a:t>.</a:t>
            </a:r>
          </a:p>
        </p:txBody>
      </p:sp>
      <p:pic>
        <p:nvPicPr>
          <p:cNvPr id="10" name="Picture 4" descr="Resultado de imagem para nerd vector gif">
            <a:extLst>
              <a:ext uri="{FF2B5EF4-FFF2-40B4-BE49-F238E27FC236}">
                <a16:creationId xmlns:a16="http://schemas.microsoft.com/office/drawing/2014/main" id="{20821D97-19E9-1D89-55C2-46C9347CCB4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9" y="4253723"/>
            <a:ext cx="2298989" cy="172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76EC278-E11C-CE57-302F-F4E80D287644}"/>
              </a:ext>
            </a:extLst>
          </p:cNvPr>
          <p:cNvSpPr txBox="1"/>
          <p:nvPr/>
        </p:nvSpPr>
        <p:spPr>
          <a:xfrm>
            <a:off x="306452" y="6029887"/>
            <a:ext cx="376149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ED145B"/>
                </a:solidFill>
                <a:latin typeface="Gotham HTF"/>
              </a:rPr>
              <a:t>Link</a:t>
            </a:r>
            <a:r>
              <a:rPr lang="pt-BR" sz="1600" dirty="0">
                <a:latin typeface="Gotham HTF"/>
              </a:rPr>
              <a:t>: </a:t>
            </a:r>
            <a:r>
              <a:rPr lang="pt-BR" sz="1600" dirty="0">
                <a:latin typeface="Gotham HTF"/>
                <a:hlinkClick r:id="rId3"/>
              </a:rPr>
              <a:t>Projeto 12 – Sensor de Presença</a:t>
            </a:r>
            <a:endParaRPr lang="pt-BR" sz="1600" dirty="0">
              <a:latin typeface="Gotham HTF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DDF87-9850-32E7-430B-A391FE028282}"/>
              </a:ext>
            </a:extLst>
          </p:cNvPr>
          <p:cNvSpPr txBox="1"/>
          <p:nvPr/>
        </p:nvSpPr>
        <p:spPr>
          <a:xfrm>
            <a:off x="228600" y="1412776"/>
            <a:ext cx="412737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Neste laboratório, vamos explorar os o funcionamento do sensor PIR.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800" dirty="0">
              <a:latin typeface="Gotham HTF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dirty="0">
                <a:latin typeface="Gotham HTF"/>
              </a:rPr>
              <a:t>Lembre-se de verificar as calibrações corretas para o seu sensor.</a:t>
            </a:r>
            <a:endParaRPr lang="pt-BR" sz="1800" dirty="0">
              <a:latin typeface="Gotham HTF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0FDBADD-6605-9DAD-830D-16F7AABEC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549747"/>
            <a:ext cx="3516499" cy="37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8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F59973-472F-9FB6-B516-D06435C26188}"/>
              </a:ext>
            </a:extLst>
          </p:cNvPr>
          <p:cNvSpPr txBox="1"/>
          <p:nvPr/>
        </p:nvSpPr>
        <p:spPr>
          <a:xfrm>
            <a:off x="107504" y="5733256"/>
            <a:ext cx="869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5F7D95"/>
                </a:solidFill>
                <a:effectLst/>
                <a:latin typeface="Proxima Nova"/>
              </a:rPr>
              <a:t>This presentation has been designed using images from Flaticon.com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Images from Monty Python’s Flying Circle: BBC, 1969. Netflix, 2019</a:t>
            </a:r>
          </a:p>
          <a:p>
            <a:r>
              <a:rPr lang="en-US" sz="1200" dirty="0">
                <a:solidFill>
                  <a:srgbClr val="5F7D95"/>
                </a:solidFill>
                <a:latin typeface="Proxima Nova"/>
              </a:rPr>
              <a:t>Imagens from Dragon Ball, Saint </a:t>
            </a:r>
            <a:r>
              <a:rPr lang="en-US" sz="1200" dirty="0" err="1">
                <a:solidFill>
                  <a:srgbClr val="5F7D95"/>
                </a:solidFill>
                <a:latin typeface="Proxima Nova"/>
              </a:rPr>
              <a:t>Seiya</a:t>
            </a:r>
            <a:r>
              <a:rPr lang="en-US" sz="1200" dirty="0">
                <a:solidFill>
                  <a:srgbClr val="5F7D95"/>
                </a:solidFill>
                <a:latin typeface="Proxima Nova"/>
              </a:rPr>
              <a:t>: Toei Animation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6325</TotalTime>
  <Words>295</Words>
  <Application>Microsoft Office PowerPoint</Application>
  <PresentationFormat>Apresentação na tela (4:3)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Gotham HTF</vt:lpstr>
      <vt:lpstr>Gotham HTF Light</vt:lpstr>
      <vt:lpstr>Gotham HTF Medium</vt:lpstr>
      <vt:lpstr>Proxima Nova</vt:lpstr>
      <vt:lpstr>Wingdings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433</cp:revision>
  <dcterms:created xsi:type="dcterms:W3CDTF">2018-08-18T04:32:45Z</dcterms:created>
  <dcterms:modified xsi:type="dcterms:W3CDTF">2023-08-06T17:29:55Z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