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5"/>
  </p:notesMasterIdLst>
  <p:sldIdLst>
    <p:sldId id="398" r:id="rId3"/>
    <p:sldId id="399" r:id="rId4"/>
    <p:sldId id="400" r:id="rId5"/>
    <p:sldId id="813" r:id="rId6"/>
    <p:sldId id="818" r:id="rId7"/>
    <p:sldId id="814" r:id="rId8"/>
    <p:sldId id="819" r:id="rId9"/>
    <p:sldId id="826" r:id="rId10"/>
    <p:sldId id="823" r:id="rId11"/>
    <p:sldId id="816" r:id="rId12"/>
    <p:sldId id="824" r:id="rId13"/>
    <p:sldId id="82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err="1"/>
              <a:t>la</a:t>
            </a:r>
            <a:r>
              <a:rPr lang="pt-BR" dirty="0"/>
              <a:t> gente, já vimos isso na outra aula... O que é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? É.....</a:t>
            </a:r>
          </a:p>
          <a:p>
            <a:endParaRPr lang="pt-BR" dirty="0"/>
          </a:p>
          <a:p>
            <a:r>
              <a:rPr lang="pt-BR" dirty="0"/>
              <a:t>E quais são os tipos de aprendizados mesmo?</a:t>
            </a:r>
          </a:p>
          <a:p>
            <a:endParaRPr lang="pt-BR" dirty="0"/>
          </a:p>
          <a:p>
            <a:r>
              <a:rPr lang="pt-BR" dirty="0"/>
              <a:t>E o que a gente precisa para implementar uma ML??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estamos em aprendizado supervisionado... O que é isso mesmo?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58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 gente tem dois tipos de problemas que podemos usar aprendizado supervisionado... Que são?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3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vamos ver dois algoritmos de regressão:</a:t>
            </a:r>
          </a:p>
          <a:p>
            <a:endParaRPr lang="pt-BR" dirty="0"/>
          </a:p>
          <a:p>
            <a:r>
              <a:rPr lang="pt-BR" dirty="0"/>
              <a:t>Regressão Linear que consiste em um modelo para aproximar os dados a uma reta;</a:t>
            </a:r>
          </a:p>
          <a:p>
            <a:endParaRPr lang="pt-BR" dirty="0"/>
          </a:p>
          <a:p>
            <a:r>
              <a:rPr lang="pt-BR" dirty="0"/>
              <a:t>E a regressão Polinomial que consiste em um modelo para aproximar os dados a uma equação polinomial;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4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vamos ver dois algoritmos de regressão:</a:t>
            </a:r>
          </a:p>
          <a:p>
            <a:endParaRPr lang="pt-BR" dirty="0"/>
          </a:p>
          <a:p>
            <a:r>
              <a:rPr lang="pt-BR" dirty="0"/>
              <a:t>Regressão Linear que consiste em um modelo para aproximar os dados a uma reta;</a:t>
            </a:r>
          </a:p>
          <a:p>
            <a:endParaRPr lang="pt-BR" dirty="0"/>
          </a:p>
          <a:p>
            <a:r>
              <a:rPr lang="pt-BR" dirty="0"/>
              <a:t>E a regressão Polinomial que consiste em um modelo para aproximar os dados a uma equação polinomial;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52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MSE = É a soma das diferenças entre o valor predito e o valor real elevados ao quadrado. Em seguida, divide-se a soma pela quantidade de elementos preditos. Quanto maior, pior é o modelo. Como estamos elevando o erro ao quadrado. Um erro muito grande destoa muito, o que torna uma métrica de avaliação muito boa para casos em que erros não são tolerados.</a:t>
            </a:r>
          </a:p>
          <a:p>
            <a:endParaRPr lang="pt-BR" dirty="0"/>
          </a:p>
          <a:p>
            <a:r>
              <a:rPr lang="pt-BR" dirty="0"/>
              <a:t>RMSE = Aqui tiramos a raiz quadrado do MSE. Porque? Porque no caso anterior estamos elevando tudo ao quadrado, o que torna um pouco difícil você fazer um paralelo quando prevê um valor... Por exemplo, o valor está em unidade, mas o erro está ao quadrado. Não é intuitivo.</a:t>
            </a:r>
          </a:p>
          <a:p>
            <a:endParaRPr lang="pt-BR" dirty="0"/>
          </a:p>
          <a:p>
            <a:r>
              <a:rPr lang="pt-BR" dirty="0"/>
              <a:t>R2 = </a:t>
            </a:r>
            <a:r>
              <a:rPr lang="en-US" sz="1200" dirty="0" err="1">
                <a:latin typeface="Gotham HTF Light"/>
                <a:cs typeface="Gotham HTF Light"/>
              </a:rPr>
              <a:t>Diz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quão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próximas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medidas</a:t>
            </a:r>
            <a:r>
              <a:rPr lang="en-US" sz="1200" dirty="0">
                <a:latin typeface="Gotham HTF Light"/>
                <a:cs typeface="Gotham HTF Light"/>
              </a:rPr>
              <a:t> reais </a:t>
            </a:r>
            <a:r>
              <a:rPr lang="en-US" sz="1200" dirty="0" err="1">
                <a:latin typeface="Gotham HTF Light"/>
                <a:cs typeface="Gotham HTF Light"/>
              </a:rPr>
              <a:t>estão</a:t>
            </a:r>
            <a:r>
              <a:rPr lang="en-US" sz="1200" dirty="0">
                <a:latin typeface="Gotham HTF Light"/>
                <a:cs typeface="Gotham HTF Light"/>
              </a:rPr>
              <a:t> da do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. É </a:t>
            </a:r>
            <a:r>
              <a:rPr lang="en-US" sz="1200" dirty="0" err="1">
                <a:latin typeface="Gotham HTF Light"/>
                <a:cs typeface="Gotham HTF Light"/>
              </a:rPr>
              <a:t>inviesado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Isso ocorre uma vez que os otimizadores dos algoritmos de regressão utilizam da correlação dos dados forma a incrementar o valor do R-Quadrado injustamente, o que causa um aumento sistemático desse valor conforme novas medidas são adicionadas;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6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R2 Score – Leva em consideração a quantidade de amostras (N) e (p) a quantidade de dados de entrada do modelo para remover o viés de otimização.</a:t>
            </a:r>
          </a:p>
          <a:p>
            <a:endParaRPr lang="pt-BR" dirty="0"/>
          </a:p>
          <a:p>
            <a:r>
              <a:rPr lang="pt-BR" dirty="0"/>
              <a:t>O MAE é a mesma coisa que o MSE, a diferença é que não pune os dados muito discrepantes. É usado para medir dados </a:t>
            </a:r>
            <a:r>
              <a:rPr lang="pt-BR" dirty="0" err="1"/>
              <a:t>sazionais</a:t>
            </a:r>
            <a:r>
              <a:rPr lang="pt-BR" dirty="0"/>
              <a:t>, como surtos de gripe.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06/03/2023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06/03/2023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379953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1772816"/>
            <a:ext cx="405536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 : É a </a:t>
            </a:r>
            <a:r>
              <a:rPr lang="en-US" sz="1600" dirty="0" err="1">
                <a:latin typeface="Gotham HTF Light"/>
                <a:cs typeface="Gotham HTF Light"/>
              </a:rPr>
              <a:t>média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das </a:t>
            </a:r>
            <a:r>
              <a:rPr lang="en-US" sz="1600" dirty="0" err="1">
                <a:latin typeface="Gotham HTF Light"/>
                <a:cs typeface="Gotham HTF Light"/>
              </a:rPr>
              <a:t>previsões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012376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RMSE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3444424"/>
            <a:ext cx="403244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Quadrático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raiz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quadrada</a:t>
            </a:r>
            <a:r>
              <a:rPr lang="en-US" sz="1600" dirty="0">
                <a:latin typeface="Gotham HTF Light"/>
                <a:cs typeface="Gotham HTF Light"/>
              </a:rPr>
              <a:t> do MSE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2014B-6302-6FC0-D63F-F88A7C21952A}"/>
              </a:ext>
            </a:extLst>
          </p:cNvPr>
          <p:cNvSpPr txBox="1"/>
          <p:nvPr/>
        </p:nvSpPr>
        <p:spPr>
          <a:xfrm>
            <a:off x="251520" y="4427127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endParaRPr lang="en-US" dirty="0">
              <a:latin typeface="Gotham HTF Light"/>
              <a:cs typeface="Gotham HTF Ligh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A91480-97E0-5AAF-5FC8-6F8F72F48FD2}"/>
              </a:ext>
            </a:extLst>
          </p:cNvPr>
          <p:cNvSpPr txBox="1"/>
          <p:nvPr/>
        </p:nvSpPr>
        <p:spPr>
          <a:xfrm>
            <a:off x="251520" y="4859175"/>
            <a:ext cx="352839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R-</a:t>
            </a:r>
            <a:r>
              <a:rPr lang="en-US" sz="1600" dirty="0" err="1">
                <a:latin typeface="Gotham HTF Light"/>
                <a:cs typeface="Gotham HTF Light"/>
              </a:rPr>
              <a:t>Quadrado</a:t>
            </a:r>
            <a:r>
              <a:rPr lang="en-US" sz="1600" dirty="0">
                <a:latin typeface="Gotham HTF Light"/>
                <a:cs typeface="Gotham HTF Light"/>
              </a:rPr>
              <a:t>: 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03B16E-AD94-60C1-7E39-22060A62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47" y="1556792"/>
            <a:ext cx="3647306" cy="123787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7B18E52-09D6-9C99-1A48-AADEF58B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91" y="3084384"/>
            <a:ext cx="4054373" cy="135272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46F8D5A-BA44-D924-4C43-563DC169B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681" y="4931183"/>
            <a:ext cx="5171815" cy="8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721409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</a:t>
            </a:r>
            <a:r>
              <a:rPr lang="en-US" baseline="30000" dirty="0">
                <a:latin typeface="Gotham HTF Light"/>
                <a:cs typeface="Gotham HTF Light"/>
              </a:rPr>
              <a:t>2</a:t>
            </a:r>
            <a:r>
              <a:rPr lang="en-US" dirty="0">
                <a:latin typeface="Gotham HTF Light"/>
                <a:cs typeface="Gotham HTF Light"/>
              </a:rPr>
              <a:t> Score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28600" y="2114272"/>
            <a:ext cx="43434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É a </a:t>
            </a:r>
            <a:r>
              <a:rPr lang="en-US" sz="1600" dirty="0" err="1">
                <a:latin typeface="Gotham HTF Light"/>
                <a:cs typeface="Gotham HTF Light"/>
              </a:rPr>
              <a:t>porcentagem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váriancia</a:t>
            </a:r>
            <a:r>
              <a:rPr lang="en-US" sz="1600" dirty="0">
                <a:latin typeface="Gotham HTF Light"/>
                <a:cs typeface="Gotham HTF Light"/>
              </a:rPr>
              <a:t> que </a:t>
            </a:r>
            <a:r>
              <a:rPr lang="en-US" sz="1600" dirty="0" err="1">
                <a:latin typeface="Gotham HTF Light"/>
                <a:cs typeface="Gotham HTF Light"/>
              </a:rPr>
              <a:t>pode</a:t>
            </a:r>
            <a:r>
              <a:rPr lang="en-US" sz="1600" dirty="0">
                <a:latin typeface="Gotham HTF Light"/>
                <a:cs typeface="Gotham HTF Light"/>
              </a:rPr>
              <a:t> ser </a:t>
            </a:r>
            <a:r>
              <a:rPr lang="en-US" sz="1600" dirty="0" err="1">
                <a:latin typeface="Gotham HTF Light"/>
                <a:cs typeface="Gotham HTF Light"/>
              </a:rPr>
              <a:t>prevista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modelo</a:t>
            </a:r>
            <a:r>
              <a:rPr lang="en-US" sz="1600" dirty="0">
                <a:latin typeface="Gotham HTF Light"/>
                <a:cs typeface="Gotham HTF Light"/>
              </a:rPr>
              <a:t>, mas </a:t>
            </a:r>
            <a:r>
              <a:rPr lang="en-US" sz="1600" dirty="0" err="1">
                <a:latin typeface="Gotham HTF Light"/>
                <a:cs typeface="Gotham HTF Light"/>
              </a:rPr>
              <a:t>sem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viés</a:t>
            </a:r>
            <a:endParaRPr lang="en-US" sz="1600" dirty="0">
              <a:latin typeface="Gotham HTF Light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3779055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MAE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4211103"/>
            <a:ext cx="403244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Absoluto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Médio</a:t>
            </a:r>
            <a:r>
              <a:rPr lang="en-US" sz="1600" dirty="0">
                <a:latin typeface="Gotham HTF Light"/>
                <a:cs typeface="Gotham HTF Light"/>
              </a:rPr>
              <a:t>: É a media das </a:t>
            </a:r>
            <a:r>
              <a:rPr lang="en-US" sz="1600" dirty="0" err="1">
                <a:latin typeface="Gotham HTF Light"/>
                <a:cs typeface="Gotham HTF Light"/>
              </a:rPr>
              <a:t>distâncias</a:t>
            </a:r>
            <a:r>
              <a:rPr lang="en-US" sz="1600" dirty="0">
                <a:latin typeface="Gotham HTF Light"/>
                <a:cs typeface="Gotham HTF Light"/>
              </a:rPr>
              <a:t> dos </a:t>
            </a:r>
            <a:r>
              <a:rPr lang="en-US" sz="1600" dirty="0" err="1">
                <a:latin typeface="Gotham HTF Light"/>
                <a:cs typeface="Gotham HTF Light"/>
              </a:rPr>
              <a:t>valores</a:t>
            </a:r>
            <a:r>
              <a:rPr lang="en-US" sz="1600" dirty="0">
                <a:latin typeface="Gotham HTF Light"/>
                <a:cs typeface="Gotham HTF Light"/>
              </a:rPr>
              <a:t> reais e do </a:t>
            </a:r>
            <a:r>
              <a:rPr lang="en-US" sz="1600" dirty="0" err="1">
                <a:latin typeface="Gotham HTF Light"/>
                <a:cs typeface="Gotham HTF Light"/>
              </a:rPr>
              <a:t>preditos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C3ED8B-3AF2-E3C5-77D0-C790DA42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20" y="2047897"/>
            <a:ext cx="4211960" cy="10908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B2C19F-660A-130D-AC1F-4C1930E26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76" y="3860133"/>
            <a:ext cx="3672408" cy="12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SpongeBob Square Paints: Nickelodeon (Paramount)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Modelos da Aprendizado Supervisionado – Regressão 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D61013-57A5-10DC-D05E-A12107FA6B27}"/>
              </a:ext>
            </a:extLst>
          </p:cNvPr>
          <p:cNvSpPr txBox="1"/>
          <p:nvPr/>
        </p:nvSpPr>
        <p:spPr>
          <a:xfrm>
            <a:off x="323528" y="1700808"/>
            <a:ext cx="540060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Revisão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O que é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Tipos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Algortimos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Matriz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correlação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Métricas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latin typeface="Gotham HTF Light"/>
                <a:cs typeface="Gotham HTF Light"/>
              </a:rPr>
              <a:t> para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Regressão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C46FAC-B66D-1B43-AA5A-1CD34D1ECD9B}"/>
              </a:ext>
            </a:extLst>
          </p:cNvPr>
          <p:cNvSpPr txBox="1"/>
          <p:nvPr/>
        </p:nvSpPr>
        <p:spPr>
          <a:xfrm>
            <a:off x="323528" y="1124744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é Machine Learning?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1805D5-F266-96E0-3B8F-647DEAA9B4BB}"/>
              </a:ext>
            </a:extLst>
          </p:cNvPr>
          <p:cNvSpPr txBox="1"/>
          <p:nvPr/>
        </p:nvSpPr>
        <p:spPr>
          <a:xfrm>
            <a:off x="323528" y="2643295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Quais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9926F-C20D-BCEF-6BF7-B88CEDC3D020}"/>
              </a:ext>
            </a:extLst>
          </p:cNvPr>
          <p:cNvSpPr txBox="1"/>
          <p:nvPr/>
        </p:nvSpPr>
        <p:spPr>
          <a:xfrm>
            <a:off x="323528" y="4531178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</a:t>
            </a:r>
            <a:r>
              <a:rPr lang="en-US" sz="2000" dirty="0" err="1">
                <a:latin typeface="Gotham HTF Light"/>
                <a:cs typeface="Gotham HTF Light"/>
              </a:rPr>
              <a:t>precisamos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implementar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ML?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6F074CC-75E0-7194-2B0B-92559B12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21630"/>
            <a:ext cx="2714333" cy="217146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40775"/>
            <a:ext cx="54006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Técnica da </a:t>
            </a:r>
            <a:r>
              <a:rPr lang="en-US" sz="1600" dirty="0" err="1">
                <a:latin typeface="Gotham HTF Light"/>
                <a:cs typeface="Gotham HTF Light"/>
              </a:rPr>
              <a:t>Inteligência</a:t>
            </a:r>
            <a:r>
              <a:rPr lang="en-US" sz="1600" dirty="0">
                <a:latin typeface="Gotham HTF Light"/>
                <a:cs typeface="Gotham HTF Light"/>
              </a:rPr>
              <a:t> Artificial que </a:t>
            </a:r>
            <a:r>
              <a:rPr lang="en-US" sz="1600" dirty="0" err="1">
                <a:latin typeface="Gotham HTF Light"/>
                <a:cs typeface="Gotham HTF Light"/>
              </a:rPr>
              <a:t>permite</a:t>
            </a:r>
            <a:r>
              <a:rPr lang="en-US" sz="1600" dirty="0">
                <a:latin typeface="Gotham HTF Light"/>
                <a:cs typeface="Gotham HTF Light"/>
              </a:rPr>
              <a:t> que o </a:t>
            </a:r>
            <a:r>
              <a:rPr lang="en-US" sz="1600" dirty="0" err="1">
                <a:latin typeface="Gotham HTF Light"/>
                <a:cs typeface="Gotham HTF Light"/>
              </a:rPr>
              <a:t>computador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aprenda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tarefa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especifica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7791F8-7F08-A603-9D4A-CB24E8C1EDE0}"/>
              </a:ext>
            </a:extLst>
          </p:cNvPr>
          <p:cNvSpPr txBox="1"/>
          <p:nvPr/>
        </p:nvSpPr>
        <p:spPr>
          <a:xfrm>
            <a:off x="323528" y="3259326"/>
            <a:ext cx="540060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Não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Por </a:t>
            </a:r>
            <a:r>
              <a:rPr lang="en-US" sz="1600" dirty="0" err="1">
                <a:latin typeface="Gotham HTF Light"/>
                <a:cs typeface="Gotham HTF Light"/>
              </a:rPr>
              <a:t>reforço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B16F6-4EFA-0EEF-DBDF-B05D76E5DE41}"/>
              </a:ext>
            </a:extLst>
          </p:cNvPr>
          <p:cNvSpPr txBox="1"/>
          <p:nvPr/>
        </p:nvSpPr>
        <p:spPr>
          <a:xfrm>
            <a:off x="323528" y="5147207"/>
            <a:ext cx="54006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Dados!!!!</a:t>
            </a:r>
          </a:p>
        </p:txBody>
      </p:sp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Aprendizado Supervisionado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59399-00A9-224B-5582-8661BC39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43033"/>
            <a:ext cx="2582111" cy="25821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2D4F83-4153-ADF2-270D-A07EACB79950}"/>
              </a:ext>
            </a:extLst>
          </p:cNvPr>
          <p:cNvSpPr txBox="1"/>
          <p:nvPr/>
        </p:nvSpPr>
        <p:spPr>
          <a:xfrm>
            <a:off x="323528" y="1698572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Consiste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treinar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com um </a:t>
            </a:r>
            <a:r>
              <a:rPr lang="en-US" sz="2000" dirty="0" err="1">
                <a:latin typeface="Gotham HTF Light"/>
                <a:cs typeface="Gotham HTF Light"/>
              </a:rPr>
              <a:t>grupo</a:t>
            </a:r>
            <a:r>
              <a:rPr lang="en-US" sz="2000" dirty="0">
                <a:latin typeface="Gotham HTF Light"/>
                <a:cs typeface="Gotham HTF Light"/>
              </a:rPr>
              <a:t> de dados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rotulados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9218B4-4286-7003-DFB8-084BD49692E0}"/>
              </a:ext>
            </a:extLst>
          </p:cNvPr>
          <p:cNvSpPr txBox="1"/>
          <p:nvPr/>
        </p:nvSpPr>
        <p:spPr>
          <a:xfrm>
            <a:off x="323528" y="3001103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seja</a:t>
            </a:r>
            <a:r>
              <a:rPr lang="en-US" sz="2000" dirty="0">
                <a:latin typeface="Gotham HTF Light"/>
                <a:cs typeface="Gotham HTF Light"/>
              </a:rPr>
              <a:t>, </a:t>
            </a:r>
            <a:r>
              <a:rPr lang="en-US" sz="2000" dirty="0" err="1">
                <a:latin typeface="Gotham HTF Light"/>
                <a:cs typeface="Gotham HTF Light"/>
              </a:rPr>
              <a:t>nós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sabemos</a:t>
            </a:r>
            <a:r>
              <a:rPr lang="en-US" sz="2000" dirty="0">
                <a:latin typeface="Gotham HTF Light"/>
                <a:cs typeface="Gotham HTF Light"/>
              </a:rPr>
              <a:t> qual é a </a:t>
            </a:r>
            <a:r>
              <a:rPr lang="en-US" sz="2000" dirty="0" err="1">
                <a:latin typeface="Gotham HTF Light"/>
                <a:cs typeface="Gotham HTF Light"/>
              </a:rPr>
              <a:t>resposta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entre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dados;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FDB3E5-3365-C9FB-153E-865960635EA1}"/>
              </a:ext>
            </a:extLst>
          </p:cNvPr>
          <p:cNvSpPr txBox="1"/>
          <p:nvPr/>
        </p:nvSpPr>
        <p:spPr>
          <a:xfrm>
            <a:off x="323528" y="4303634"/>
            <a:ext cx="54006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</a:t>
            </a: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é </a:t>
            </a:r>
            <a:r>
              <a:rPr lang="en-US" sz="2000" dirty="0" err="1">
                <a:latin typeface="Gotham HTF Light"/>
                <a:cs typeface="Gotham HTF Light"/>
              </a:rPr>
              <a:t>fazer</a:t>
            </a:r>
            <a:r>
              <a:rPr lang="en-US" sz="2000" dirty="0">
                <a:latin typeface="Gotham HTF Light"/>
                <a:cs typeface="Gotham HTF Light"/>
              </a:rPr>
              <a:t> o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entender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 </a:t>
            </a:r>
            <a:r>
              <a:rPr lang="en-US" sz="2000" dirty="0" err="1">
                <a:latin typeface="Gotham HTF Light"/>
                <a:cs typeface="Gotham HTF Light"/>
              </a:rPr>
              <a:t>generalizar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novos</a:t>
            </a:r>
            <a:r>
              <a:rPr lang="en-US" sz="2000" dirty="0">
                <a:latin typeface="Gotham HTF Light"/>
                <a:cs typeface="Gotham HTF Light"/>
              </a:rPr>
              <a:t> dados que </a:t>
            </a:r>
            <a:r>
              <a:rPr lang="en-US" sz="2000" dirty="0" err="1">
                <a:latin typeface="Gotham HTF Light"/>
                <a:cs typeface="Gotham HTF Light"/>
              </a:rPr>
              <a:t>ele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conhece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9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Problemas de Aprendizado Supervisionado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F8FDB5-28B4-253B-3008-76E45AECB031}"/>
              </a:ext>
            </a:extLst>
          </p:cNvPr>
          <p:cNvSpPr txBox="1"/>
          <p:nvPr/>
        </p:nvSpPr>
        <p:spPr>
          <a:xfrm>
            <a:off x="3059832" y="2245019"/>
            <a:ext cx="590465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Existem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dois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problemas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que Podemos </a:t>
            </a:r>
            <a:r>
              <a:rPr lang="en-US" sz="2000" dirty="0" err="1">
                <a:latin typeface="Gotham HTF Light"/>
                <a:cs typeface="Gotham HTF Light"/>
              </a:rPr>
              <a:t>aplicar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Supervisionado</a:t>
            </a:r>
            <a:r>
              <a:rPr lang="en-US" sz="2000" dirty="0">
                <a:latin typeface="Gotham HTF Light"/>
                <a:cs typeface="Gotham HTF Ligh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32BCA-D977-49D7-9786-D25F4732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800697"/>
            <a:ext cx="2520280" cy="18442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D6E267-1F22-1C50-63FB-74166B95A9DB}"/>
              </a:ext>
            </a:extLst>
          </p:cNvPr>
          <p:cNvSpPr txBox="1"/>
          <p:nvPr/>
        </p:nvSpPr>
        <p:spPr>
          <a:xfrm>
            <a:off x="323528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Classificação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FF1AE4-E8D3-9493-97D0-F96A7AB219F3}"/>
              </a:ext>
            </a:extLst>
          </p:cNvPr>
          <p:cNvSpPr txBox="1"/>
          <p:nvPr/>
        </p:nvSpPr>
        <p:spPr>
          <a:xfrm>
            <a:off x="4716016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Regressão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733A99-09A4-9A2B-ACC1-5939AC3AA6A8}"/>
              </a:ext>
            </a:extLst>
          </p:cNvPr>
          <p:cNvSpPr txBox="1"/>
          <p:nvPr/>
        </p:nvSpPr>
        <p:spPr>
          <a:xfrm>
            <a:off x="323528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Sim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Vai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É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A,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B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C;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0E736-2637-0790-C347-410461FDA13C}"/>
              </a:ext>
            </a:extLst>
          </p:cNvPr>
          <p:cNvSpPr txBox="1"/>
          <p:nvPr/>
        </p:nvSpPr>
        <p:spPr>
          <a:xfrm>
            <a:off x="4716016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Prever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determinado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número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Quanto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custa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casa;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Qual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ser a </a:t>
            </a:r>
            <a:r>
              <a:rPr lang="en-US" sz="2000" dirty="0" err="1">
                <a:latin typeface="Gotham HTF Light"/>
                <a:cs typeface="Gotham HTF Light"/>
              </a:rPr>
              <a:t>quilometragem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79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 Linear (Y = A + BX)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A2C93-2192-1C53-226A-DADC5BC86945}"/>
              </a:ext>
            </a:extLst>
          </p:cNvPr>
          <p:cNvSpPr txBox="1"/>
          <p:nvPr/>
        </p:nvSpPr>
        <p:spPr>
          <a:xfrm>
            <a:off x="251520" y="1629076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simples e popular que se ajusta a um conjunto de dados com uma linha reta. Ele é útil quando há uma relação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CCF1FD-9686-DF3B-6C51-986FBFF35D25}"/>
              </a:ext>
            </a:extLst>
          </p:cNvPr>
          <p:cNvSpPr txBox="1"/>
          <p:nvPr/>
        </p:nvSpPr>
        <p:spPr>
          <a:xfrm>
            <a:off x="251520" y="3459677"/>
            <a:ext cx="63016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Regressão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Polinomial</a:t>
            </a:r>
            <a:r>
              <a:rPr lang="en-US" sz="2000" dirty="0">
                <a:latin typeface="Gotham HTF Light"/>
                <a:cs typeface="Gotham HTF Light"/>
              </a:rPr>
              <a:t> ( Y = A</a:t>
            </a:r>
            <a:r>
              <a:rPr lang="en-US" sz="2000" baseline="-25000" dirty="0">
                <a:latin typeface="Gotham HTF Light"/>
                <a:cs typeface="Gotham HTF Light"/>
              </a:rPr>
              <a:t>0</a:t>
            </a:r>
            <a:r>
              <a:rPr lang="en-US" sz="2000" dirty="0">
                <a:latin typeface="Gotham HTF Light"/>
                <a:cs typeface="Gotham HTF Light"/>
              </a:rPr>
              <a:t> + A</a:t>
            </a:r>
            <a:r>
              <a:rPr lang="en-US" sz="2000" baseline="-25000" dirty="0">
                <a:latin typeface="Gotham HTF Light"/>
                <a:cs typeface="Gotham HTF Light"/>
              </a:rPr>
              <a:t>1</a:t>
            </a:r>
            <a:r>
              <a:rPr lang="en-US" sz="2000" dirty="0">
                <a:latin typeface="Gotham HTF Light"/>
                <a:cs typeface="Gotham HTF Light"/>
              </a:rPr>
              <a:t>X + A</a:t>
            </a:r>
            <a:r>
              <a:rPr lang="en-US" sz="2000" baseline="-25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X</a:t>
            </a:r>
            <a:r>
              <a:rPr lang="en-US" sz="2000" baseline="30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 + … + </a:t>
            </a:r>
            <a:r>
              <a:rPr lang="en-US" sz="2000" dirty="0" err="1">
                <a:latin typeface="Gotham HTF Light"/>
                <a:cs typeface="Gotham HTF Light"/>
              </a:rPr>
              <a:t>A</a:t>
            </a:r>
            <a:r>
              <a:rPr lang="en-US" sz="2000" baseline="-25000" dirty="0" err="1">
                <a:latin typeface="Gotham HTF Light"/>
                <a:cs typeface="Gotham HTF Light"/>
              </a:rPr>
              <a:t>n</a:t>
            </a:r>
            <a:r>
              <a:rPr lang="en-US" sz="2000" dirty="0" err="1">
                <a:latin typeface="Gotham HTF Light"/>
                <a:cs typeface="Gotham HTF Light"/>
              </a:rPr>
              <a:t>X</a:t>
            </a:r>
            <a:r>
              <a:rPr lang="en-US" sz="2000" baseline="30000" dirty="0" err="1">
                <a:latin typeface="Gotham HTF Light"/>
                <a:cs typeface="Gotham HTF Light"/>
              </a:rPr>
              <a:t>n</a:t>
            </a:r>
            <a:r>
              <a:rPr lang="en-US" sz="2000" dirty="0">
                <a:latin typeface="Gotham HTF Light"/>
                <a:cs typeface="Gotham HTF Light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7C99BD-2E55-53FC-A483-2057C356AC0C}"/>
              </a:ext>
            </a:extLst>
          </p:cNvPr>
          <p:cNvSpPr txBox="1"/>
          <p:nvPr/>
        </p:nvSpPr>
        <p:spPr>
          <a:xfrm>
            <a:off x="251520" y="3988137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que se ajusta a um conjunto de dados com uma curva polinomial. Ele é útil quando há uma relação não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3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Regressão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Gotham HTF Light"/>
                <a:cs typeface="Gotham HTF Light"/>
              </a:rPr>
              <a:t>Regressão</a:t>
            </a:r>
            <a:r>
              <a:rPr lang="en-US" sz="2400" dirty="0">
                <a:latin typeface="Gotham HTF Light"/>
                <a:cs typeface="Gotham HTF Light"/>
              </a:rPr>
              <a:t> Linear (Y = A + BX)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A2C93-2192-1C53-226A-DADC5BC86945}"/>
              </a:ext>
            </a:extLst>
          </p:cNvPr>
          <p:cNvSpPr txBox="1"/>
          <p:nvPr/>
        </p:nvSpPr>
        <p:spPr>
          <a:xfrm>
            <a:off x="251520" y="1629076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simples e popular que se ajusta a um conjunto de dados com uma linha reta. Ele é útil quando há uma relação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CCF1FD-9686-DF3B-6C51-986FBFF35D25}"/>
              </a:ext>
            </a:extLst>
          </p:cNvPr>
          <p:cNvSpPr txBox="1"/>
          <p:nvPr/>
        </p:nvSpPr>
        <p:spPr>
          <a:xfrm>
            <a:off x="251520" y="3459677"/>
            <a:ext cx="63016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Regressão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Polinomial</a:t>
            </a:r>
            <a:r>
              <a:rPr lang="en-US" sz="2000" dirty="0">
                <a:latin typeface="Gotham HTF Light"/>
                <a:cs typeface="Gotham HTF Light"/>
              </a:rPr>
              <a:t> ( Y = A</a:t>
            </a:r>
            <a:r>
              <a:rPr lang="en-US" sz="2000" baseline="-25000" dirty="0">
                <a:latin typeface="Gotham HTF Light"/>
                <a:cs typeface="Gotham HTF Light"/>
              </a:rPr>
              <a:t>0</a:t>
            </a:r>
            <a:r>
              <a:rPr lang="en-US" sz="2000" dirty="0">
                <a:latin typeface="Gotham HTF Light"/>
                <a:cs typeface="Gotham HTF Light"/>
              </a:rPr>
              <a:t> + A</a:t>
            </a:r>
            <a:r>
              <a:rPr lang="en-US" sz="2000" baseline="-25000" dirty="0">
                <a:latin typeface="Gotham HTF Light"/>
                <a:cs typeface="Gotham HTF Light"/>
              </a:rPr>
              <a:t>1</a:t>
            </a:r>
            <a:r>
              <a:rPr lang="en-US" sz="2000" dirty="0">
                <a:latin typeface="Gotham HTF Light"/>
                <a:cs typeface="Gotham HTF Light"/>
              </a:rPr>
              <a:t>X + A</a:t>
            </a:r>
            <a:r>
              <a:rPr lang="en-US" sz="2000" baseline="-25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X</a:t>
            </a:r>
            <a:r>
              <a:rPr lang="en-US" sz="2000" baseline="30000" dirty="0">
                <a:latin typeface="Gotham HTF Light"/>
                <a:cs typeface="Gotham HTF Light"/>
              </a:rPr>
              <a:t>2</a:t>
            </a:r>
            <a:r>
              <a:rPr lang="en-US" sz="2000" dirty="0">
                <a:latin typeface="Gotham HTF Light"/>
                <a:cs typeface="Gotham HTF Light"/>
              </a:rPr>
              <a:t> + … + </a:t>
            </a:r>
            <a:r>
              <a:rPr lang="en-US" sz="2000" dirty="0" err="1">
                <a:latin typeface="Gotham HTF Light"/>
                <a:cs typeface="Gotham HTF Light"/>
              </a:rPr>
              <a:t>A</a:t>
            </a:r>
            <a:r>
              <a:rPr lang="en-US" sz="2000" baseline="-25000" dirty="0" err="1">
                <a:latin typeface="Gotham HTF Light"/>
                <a:cs typeface="Gotham HTF Light"/>
              </a:rPr>
              <a:t>n</a:t>
            </a:r>
            <a:r>
              <a:rPr lang="en-US" sz="2000" dirty="0" err="1">
                <a:latin typeface="Gotham HTF Light"/>
                <a:cs typeface="Gotham HTF Light"/>
              </a:rPr>
              <a:t>X</a:t>
            </a:r>
            <a:r>
              <a:rPr lang="en-US" sz="2000" baseline="30000" dirty="0" err="1">
                <a:latin typeface="Gotham HTF Light"/>
                <a:cs typeface="Gotham HTF Light"/>
              </a:rPr>
              <a:t>n</a:t>
            </a:r>
            <a:r>
              <a:rPr lang="en-US" sz="2000" dirty="0">
                <a:latin typeface="Gotham HTF Light"/>
                <a:cs typeface="Gotham HTF Light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7C99BD-2E55-53FC-A483-2057C356AC0C}"/>
              </a:ext>
            </a:extLst>
          </p:cNvPr>
          <p:cNvSpPr txBox="1"/>
          <p:nvPr/>
        </p:nvSpPr>
        <p:spPr>
          <a:xfrm>
            <a:off x="251520" y="3988137"/>
            <a:ext cx="84969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modelo de Regressão que se ajusta a um conjunto de dados com uma curva polinomial. Ele é útil quando há uma relação não linear entre as variáveis dependentes e independentes.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436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Matriz de correlação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599C92-9214-845A-5A04-314742E2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70831"/>
            <a:ext cx="5248275" cy="4162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5070AD-F618-89D8-61C5-E4342FE12DB7}"/>
              </a:ext>
            </a:extLst>
          </p:cNvPr>
          <p:cNvSpPr txBox="1"/>
          <p:nvPr/>
        </p:nvSpPr>
        <p:spPr>
          <a:xfrm>
            <a:off x="4572000" y="1268760"/>
            <a:ext cx="4248472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a matriz de correlação é uma ferramenta utilizada na análise exploratória de dados, pois ajuda a identificar as relações mais fortes e mais fracas entre as variáveis. 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pt-BR" dirty="0">
              <a:latin typeface="Gotham HTF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Gotham HTF"/>
              </a:rPr>
              <a:t>Pode ser usada para selecionar as variáveis mais importantes para a modelagem e pode ajudar a evitar problemas de </a:t>
            </a:r>
            <a:r>
              <a:rPr lang="pt-BR" dirty="0" err="1">
                <a:latin typeface="Gotham HTF"/>
              </a:rPr>
              <a:t>multicolinearidade</a:t>
            </a:r>
            <a:endParaRPr lang="en-US" sz="1400" dirty="0">
              <a:latin typeface="Gotham HTF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10094</TotalTime>
  <Words>994</Words>
  <Application>Microsoft Office PowerPoint</Application>
  <PresentationFormat>Apresentação na tela (4:3)</PresentationFormat>
  <Paragraphs>97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source-serif-pro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461</cp:revision>
  <dcterms:created xsi:type="dcterms:W3CDTF">2018-08-18T04:32:45Z</dcterms:created>
  <dcterms:modified xsi:type="dcterms:W3CDTF">2023-03-06T18:20:23Z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