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2"/>
  </p:notesMasterIdLst>
  <p:sldIdLst>
    <p:sldId id="398" r:id="rId3"/>
    <p:sldId id="399" r:id="rId4"/>
    <p:sldId id="824" r:id="rId5"/>
    <p:sldId id="837" r:id="rId6"/>
    <p:sldId id="841" r:id="rId7"/>
    <p:sldId id="840" r:id="rId8"/>
    <p:sldId id="839" r:id="rId9"/>
    <p:sldId id="838" r:id="rId10"/>
    <p:sldId id="812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23/05/2023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23/05/2023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23/05/2023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23/05/2023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23/05/2023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23/05/2023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23/05/2023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23/05/2023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23/05/2023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23/05/2023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23/05/2023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01 – Introdução ao Python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791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A3D527F-B62B-6066-7F52-6F8018748148}"/>
              </a:ext>
            </a:extLst>
          </p:cNvPr>
          <p:cNvSpPr/>
          <p:nvPr/>
        </p:nvSpPr>
        <p:spPr>
          <a:xfrm>
            <a:off x="395536" y="980728"/>
            <a:ext cx="6624736" cy="42763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28600" indent="-228600" algn="l">
              <a:lnSpc>
                <a:spcPct val="150000"/>
              </a:lnSpc>
              <a:buClr>
                <a:srgbClr val="ED145B"/>
              </a:buClr>
              <a:buFont typeface="+mj-lt"/>
              <a:buAutoNum type="arabicParenR"/>
            </a:pPr>
            <a:r>
              <a:rPr lang="pt-BR" sz="1050" b="0" i="0" dirty="0">
                <a:solidFill>
                  <a:schemeClr val="tx1"/>
                </a:solidFill>
                <a:effectLst/>
                <a:latin typeface="Gotham HTF"/>
              </a:rPr>
              <a:t>Crie uma função que conte o número de ocorrências de uma determinada letra em uma </a:t>
            </a:r>
            <a:r>
              <a:rPr lang="pt-BR" sz="1050" b="0" i="0" dirty="0" err="1">
                <a:solidFill>
                  <a:schemeClr val="tx1"/>
                </a:solidFill>
                <a:effectLst/>
                <a:latin typeface="Gotham HTF"/>
              </a:rPr>
              <a:t>string</a:t>
            </a:r>
            <a:r>
              <a:rPr lang="pt-BR" sz="1050" b="0" i="0" dirty="0">
                <a:solidFill>
                  <a:schemeClr val="tx1"/>
                </a:solidFill>
                <a:effectLst/>
                <a:latin typeface="Gotham HTF"/>
              </a:rPr>
              <a:t>.</a:t>
            </a:r>
          </a:p>
          <a:p>
            <a:pPr marL="228600" indent="-228600" algn="l">
              <a:lnSpc>
                <a:spcPct val="150000"/>
              </a:lnSpc>
              <a:buClr>
                <a:srgbClr val="ED145B"/>
              </a:buClr>
              <a:buFont typeface="+mj-lt"/>
              <a:buAutoNum type="arabicParenR"/>
            </a:pPr>
            <a:r>
              <a:rPr lang="pt-BR" sz="1050" b="0" i="0" dirty="0">
                <a:solidFill>
                  <a:schemeClr val="tx1"/>
                </a:solidFill>
                <a:effectLst/>
                <a:latin typeface="Gotham HTF"/>
              </a:rPr>
              <a:t>Crie uma função que verifique se uma </a:t>
            </a:r>
            <a:r>
              <a:rPr lang="pt-BR" sz="1050" b="0" i="0" dirty="0" err="1">
                <a:solidFill>
                  <a:schemeClr val="tx1"/>
                </a:solidFill>
                <a:effectLst/>
                <a:latin typeface="Gotham HTF"/>
              </a:rPr>
              <a:t>string</a:t>
            </a:r>
            <a:r>
              <a:rPr lang="pt-BR" sz="1050" b="0" i="0" dirty="0">
                <a:solidFill>
                  <a:schemeClr val="tx1"/>
                </a:solidFill>
                <a:effectLst/>
                <a:latin typeface="Gotham HTF"/>
              </a:rPr>
              <a:t> é um palíndromo.</a:t>
            </a:r>
          </a:p>
          <a:p>
            <a:pPr marL="228600" indent="-228600" algn="l">
              <a:lnSpc>
                <a:spcPct val="150000"/>
              </a:lnSpc>
              <a:buClr>
                <a:srgbClr val="ED145B"/>
              </a:buClr>
              <a:buFont typeface="+mj-lt"/>
              <a:buAutoNum type="arabicParenR"/>
            </a:pPr>
            <a:r>
              <a:rPr lang="pt-BR" sz="1050" b="0" i="0" dirty="0">
                <a:solidFill>
                  <a:schemeClr val="tx1"/>
                </a:solidFill>
                <a:effectLst/>
                <a:latin typeface="Gotham HTF"/>
              </a:rPr>
              <a:t>Crie uma função que substitua todas as vogais de uma </a:t>
            </a:r>
            <a:r>
              <a:rPr lang="pt-BR" sz="1050" b="0" i="0" dirty="0" err="1">
                <a:solidFill>
                  <a:schemeClr val="tx1"/>
                </a:solidFill>
                <a:effectLst/>
                <a:latin typeface="Gotham HTF"/>
              </a:rPr>
              <a:t>string</a:t>
            </a:r>
            <a:r>
              <a:rPr lang="pt-BR" sz="1050" b="0" i="0" dirty="0">
                <a:solidFill>
                  <a:schemeClr val="tx1"/>
                </a:solidFill>
                <a:effectLst/>
                <a:latin typeface="Gotham HTF"/>
              </a:rPr>
              <a:t> por outra letra.</a:t>
            </a:r>
          </a:p>
          <a:p>
            <a:pPr marL="228600" indent="-228600" algn="l">
              <a:lnSpc>
                <a:spcPct val="150000"/>
              </a:lnSpc>
              <a:buClr>
                <a:srgbClr val="ED145B"/>
              </a:buClr>
              <a:buFont typeface="+mj-lt"/>
              <a:buAutoNum type="arabicParenR"/>
            </a:pPr>
            <a:r>
              <a:rPr lang="pt-BR" sz="1050" b="0" i="0" dirty="0">
                <a:solidFill>
                  <a:schemeClr val="tx1"/>
                </a:solidFill>
                <a:effectLst/>
                <a:latin typeface="Gotham HTF"/>
              </a:rPr>
              <a:t>Crie uma função que conte quantas vezes cada letra aparece em uma </a:t>
            </a:r>
            <a:r>
              <a:rPr lang="pt-BR" sz="1050" b="0" i="0" dirty="0" err="1">
                <a:solidFill>
                  <a:schemeClr val="tx1"/>
                </a:solidFill>
                <a:effectLst/>
                <a:latin typeface="Gotham HTF"/>
              </a:rPr>
              <a:t>string</a:t>
            </a:r>
            <a:r>
              <a:rPr lang="pt-BR" sz="1050" b="0" i="0" dirty="0">
                <a:solidFill>
                  <a:schemeClr val="tx1"/>
                </a:solidFill>
                <a:effectLst/>
                <a:latin typeface="Gotham HTF"/>
              </a:rPr>
              <a:t>.</a:t>
            </a:r>
          </a:p>
          <a:p>
            <a:pPr marL="228600" indent="-228600" algn="l">
              <a:lnSpc>
                <a:spcPct val="150000"/>
              </a:lnSpc>
              <a:buClr>
                <a:srgbClr val="ED145B"/>
              </a:buClr>
              <a:buFont typeface="+mj-lt"/>
              <a:buAutoNum type="arabicParenR"/>
            </a:pPr>
            <a:r>
              <a:rPr lang="pt-BR" sz="1050" b="0" i="0" dirty="0">
                <a:solidFill>
                  <a:schemeClr val="tx1"/>
                </a:solidFill>
                <a:effectLst/>
                <a:latin typeface="Gotham HTF"/>
              </a:rPr>
              <a:t>Crie uma função que calcule a soma dos elementos de uma lista usando um loop.</a:t>
            </a:r>
          </a:p>
          <a:p>
            <a:pPr marL="228600" indent="-228600" algn="l">
              <a:lnSpc>
                <a:spcPct val="150000"/>
              </a:lnSpc>
              <a:buClr>
                <a:srgbClr val="ED145B"/>
              </a:buClr>
              <a:buFont typeface="+mj-lt"/>
              <a:buAutoNum type="arabicParenR"/>
            </a:pPr>
            <a:r>
              <a:rPr lang="pt-BR" sz="1050" b="0" i="0" dirty="0">
                <a:solidFill>
                  <a:schemeClr val="tx1"/>
                </a:solidFill>
                <a:effectLst/>
                <a:latin typeface="Gotham HTF"/>
              </a:rPr>
              <a:t>Crie uma função que encontre o maior número de uma lista.</a:t>
            </a:r>
          </a:p>
          <a:p>
            <a:pPr marL="228600" indent="-228600" algn="l">
              <a:lnSpc>
                <a:spcPct val="150000"/>
              </a:lnSpc>
              <a:buClr>
                <a:srgbClr val="ED145B"/>
              </a:buClr>
              <a:buFont typeface="+mj-lt"/>
              <a:buAutoNum type="arabicParenR"/>
            </a:pPr>
            <a:r>
              <a:rPr lang="pt-BR" sz="1050" b="0" i="0" dirty="0">
                <a:solidFill>
                  <a:schemeClr val="tx1"/>
                </a:solidFill>
                <a:effectLst/>
                <a:latin typeface="Gotham HTF"/>
              </a:rPr>
              <a:t>Crie uma função que junte duas listas em uma única lista.</a:t>
            </a:r>
          </a:p>
          <a:p>
            <a:pPr marL="228600" indent="-228600" algn="l">
              <a:lnSpc>
                <a:spcPct val="150000"/>
              </a:lnSpc>
              <a:buClr>
                <a:srgbClr val="ED145B"/>
              </a:buClr>
              <a:buFont typeface="+mj-lt"/>
              <a:buAutoNum type="arabicParenR"/>
            </a:pPr>
            <a:r>
              <a:rPr lang="pt-BR" sz="1050" b="0" i="0" dirty="0">
                <a:solidFill>
                  <a:schemeClr val="tx1"/>
                </a:solidFill>
                <a:effectLst/>
                <a:latin typeface="Gotham HTF"/>
              </a:rPr>
              <a:t>Crie uma função que verifique se todos os elementos de uma lista são iguais.</a:t>
            </a:r>
          </a:p>
          <a:p>
            <a:pPr marL="228600" indent="-228600" algn="l">
              <a:lnSpc>
                <a:spcPct val="150000"/>
              </a:lnSpc>
              <a:buClr>
                <a:srgbClr val="ED145B"/>
              </a:buClr>
              <a:buFont typeface="+mj-lt"/>
              <a:buAutoNum type="arabicParenR"/>
            </a:pPr>
            <a:r>
              <a:rPr lang="pt-BR" sz="1050" b="0" i="0" dirty="0">
                <a:solidFill>
                  <a:schemeClr val="tx1"/>
                </a:solidFill>
                <a:effectLst/>
                <a:latin typeface="Gotham HTF"/>
              </a:rPr>
              <a:t>Crie uma tupla com os nomes dos personagens principais de Dragon Ball Z (Goku, Vegeta, Piccolo, </a:t>
            </a:r>
            <a:r>
              <a:rPr lang="pt-BR" sz="1050" b="0" i="0" dirty="0" err="1">
                <a:solidFill>
                  <a:schemeClr val="tx1"/>
                </a:solidFill>
                <a:effectLst/>
                <a:latin typeface="Gotham HTF"/>
              </a:rPr>
              <a:t>Trunks</a:t>
            </a:r>
            <a:r>
              <a:rPr lang="pt-BR" sz="1050" b="0" i="0" dirty="0">
                <a:solidFill>
                  <a:schemeClr val="tx1"/>
                </a:solidFill>
                <a:effectLst/>
                <a:latin typeface="Gotham HTF"/>
              </a:rPr>
              <a:t>, Gohan, </a:t>
            </a:r>
            <a:r>
              <a:rPr lang="pt-BR" sz="1050" b="0" i="0" dirty="0" err="1">
                <a:solidFill>
                  <a:schemeClr val="tx1"/>
                </a:solidFill>
                <a:effectLst/>
                <a:latin typeface="Gotham HTF"/>
              </a:rPr>
              <a:t>Freeza</a:t>
            </a:r>
            <a:r>
              <a:rPr lang="pt-BR" sz="1050" b="0" i="0" dirty="0">
                <a:solidFill>
                  <a:schemeClr val="tx1"/>
                </a:solidFill>
                <a:effectLst/>
                <a:latin typeface="Gotham HTF"/>
              </a:rPr>
              <a:t>, </a:t>
            </a:r>
            <a:r>
              <a:rPr lang="pt-BR" sz="1050" b="0" i="0" dirty="0" err="1">
                <a:solidFill>
                  <a:schemeClr val="tx1"/>
                </a:solidFill>
                <a:effectLst/>
                <a:latin typeface="Gotham HTF"/>
              </a:rPr>
              <a:t>Cell</a:t>
            </a:r>
            <a:r>
              <a:rPr lang="pt-BR" sz="1050" b="0" i="0" dirty="0">
                <a:solidFill>
                  <a:schemeClr val="tx1"/>
                </a:solidFill>
                <a:effectLst/>
                <a:latin typeface="Gotham HTF"/>
              </a:rPr>
              <a:t> e </a:t>
            </a:r>
            <a:r>
              <a:rPr lang="pt-BR" sz="1050" b="0" i="0" dirty="0" err="1">
                <a:solidFill>
                  <a:schemeClr val="tx1"/>
                </a:solidFill>
                <a:effectLst/>
                <a:latin typeface="Gotham HTF"/>
              </a:rPr>
              <a:t>Majin</a:t>
            </a:r>
            <a:r>
              <a:rPr lang="pt-BR" sz="1050" b="0" i="0" dirty="0">
                <a:solidFill>
                  <a:schemeClr val="tx1"/>
                </a:solidFill>
                <a:effectLst/>
                <a:latin typeface="Gotham HTF"/>
              </a:rPr>
              <a:t> </a:t>
            </a:r>
            <a:r>
              <a:rPr lang="pt-BR" sz="1050" b="0" i="0" dirty="0" err="1">
                <a:solidFill>
                  <a:schemeClr val="tx1"/>
                </a:solidFill>
                <a:effectLst/>
                <a:latin typeface="Gotham HTF"/>
              </a:rPr>
              <a:t>Buu</a:t>
            </a:r>
            <a:r>
              <a:rPr lang="pt-BR" sz="1050" b="0" i="0" dirty="0">
                <a:solidFill>
                  <a:schemeClr val="tx1"/>
                </a:solidFill>
                <a:effectLst/>
                <a:latin typeface="Gotham HTF"/>
              </a:rPr>
              <a:t>). </a:t>
            </a:r>
          </a:p>
          <a:p>
            <a:pPr marL="685800" lvl="1" indent="-228600">
              <a:lnSpc>
                <a:spcPct val="150000"/>
              </a:lnSpc>
              <a:buClr>
                <a:srgbClr val="ED145B"/>
              </a:buClr>
              <a:buFont typeface="+mj-lt"/>
              <a:buAutoNum type="alphaLcPeriod"/>
            </a:pPr>
            <a:r>
              <a:rPr lang="pt-BR" sz="1050" b="0" i="0" dirty="0">
                <a:solidFill>
                  <a:schemeClr val="tx1"/>
                </a:solidFill>
                <a:effectLst/>
                <a:latin typeface="Gotham HTF"/>
              </a:rPr>
              <a:t>Escreva uma função que exiba o personagem mais forte de acordo com o seu poder de luta, para isso, você deve atribuir um valor de luta para cada personagem, por exemplo Goku = 9999, Vegeta = 9000, </a:t>
            </a:r>
            <a:r>
              <a:rPr lang="pt-BR" sz="1050" b="0" i="0" dirty="0" err="1">
                <a:solidFill>
                  <a:schemeClr val="tx1"/>
                </a:solidFill>
                <a:effectLst/>
                <a:latin typeface="Gotham HTF"/>
              </a:rPr>
              <a:t>etc</a:t>
            </a:r>
            <a:r>
              <a:rPr lang="pt-BR" sz="1050" b="0" i="0" dirty="0">
                <a:solidFill>
                  <a:schemeClr val="tx1"/>
                </a:solidFill>
                <a:effectLst/>
                <a:latin typeface="Gotham HTF"/>
              </a:rPr>
              <a:t>; </a:t>
            </a:r>
          </a:p>
          <a:p>
            <a:pPr marL="685800" lvl="1" indent="-228600">
              <a:lnSpc>
                <a:spcPct val="150000"/>
              </a:lnSpc>
              <a:buClr>
                <a:srgbClr val="ED145B"/>
              </a:buClr>
              <a:buFont typeface="+mj-lt"/>
              <a:buAutoNum type="alphaLcPeriod"/>
            </a:pPr>
            <a:r>
              <a:rPr lang="pt-BR" sz="1050" dirty="0">
                <a:solidFill>
                  <a:schemeClr val="tx1"/>
                </a:solidFill>
                <a:latin typeface="Gotham HTF"/>
              </a:rPr>
              <a:t>Modifique a função criada em a. para exibir todos os personagens com poder de luta igual ou superior a 9000;</a:t>
            </a:r>
          </a:p>
          <a:p>
            <a:pPr marL="685800" lvl="1" indent="-228600">
              <a:lnSpc>
                <a:spcPct val="150000"/>
              </a:lnSpc>
              <a:buClr>
                <a:srgbClr val="ED145B"/>
              </a:buClr>
              <a:buFont typeface="+mj-lt"/>
              <a:buAutoNum type="alphaLcPeriod"/>
            </a:pPr>
            <a:r>
              <a:rPr lang="pt-BR" sz="1050" b="0" i="0" dirty="0">
                <a:solidFill>
                  <a:schemeClr val="tx1"/>
                </a:solidFill>
                <a:effectLst/>
                <a:latin typeface="Gotham HTF"/>
              </a:rPr>
              <a:t>Escreva uma função que conte quantos personagens são poderosos o suficiente para lutar contra o </a:t>
            </a:r>
            <a:r>
              <a:rPr lang="pt-BR" sz="1050" b="0" i="0" dirty="0" err="1">
                <a:solidFill>
                  <a:schemeClr val="tx1"/>
                </a:solidFill>
                <a:effectLst/>
                <a:latin typeface="Gotham HTF"/>
              </a:rPr>
              <a:t>Freeza</a:t>
            </a:r>
            <a:r>
              <a:rPr lang="pt-BR" sz="1050" b="0" i="0" dirty="0">
                <a:solidFill>
                  <a:schemeClr val="tx1"/>
                </a:solidFill>
                <a:effectLst/>
                <a:latin typeface="Gotham HTF"/>
              </a:rPr>
              <a:t> (poder maior que 8000);</a:t>
            </a:r>
          </a:p>
          <a:p>
            <a:pPr marL="685800" lvl="1" indent="-228600">
              <a:lnSpc>
                <a:spcPct val="150000"/>
              </a:lnSpc>
              <a:buClr>
                <a:srgbClr val="ED145B"/>
              </a:buClr>
              <a:buFont typeface="+mj-lt"/>
              <a:buAutoNum type="alphaLcPeriod"/>
            </a:pPr>
            <a:r>
              <a:rPr lang="pt-BR" sz="1050" dirty="0">
                <a:solidFill>
                  <a:schemeClr val="tx1"/>
                </a:solidFill>
                <a:latin typeface="Gotham HTF"/>
              </a:rPr>
              <a:t>Modifique a função em c. para retornar uma nova tupla apenas com os personagens poderosos para lutar contra </a:t>
            </a:r>
            <a:r>
              <a:rPr lang="pt-BR" sz="1050" dirty="0" err="1">
                <a:solidFill>
                  <a:schemeClr val="tx1"/>
                </a:solidFill>
                <a:latin typeface="Gotham HTF"/>
              </a:rPr>
              <a:t>Freeza</a:t>
            </a:r>
            <a:r>
              <a:rPr lang="pt-BR" sz="1050" dirty="0">
                <a:solidFill>
                  <a:schemeClr val="tx1"/>
                </a:solidFill>
                <a:latin typeface="Gotham HTF"/>
              </a:rPr>
              <a:t>;</a:t>
            </a:r>
            <a:endParaRPr lang="pt-BR" sz="1050" b="0" i="0" dirty="0">
              <a:solidFill>
                <a:schemeClr val="tx1"/>
              </a:solidFill>
              <a:effectLst/>
              <a:latin typeface="Gotham HTF"/>
            </a:endParaRPr>
          </a:p>
          <a:p>
            <a:pPr algn="l">
              <a:lnSpc>
                <a:spcPct val="150000"/>
              </a:lnSpc>
              <a:buClr>
                <a:srgbClr val="ED145B"/>
              </a:buClr>
            </a:pPr>
            <a:endParaRPr lang="pt-BR" sz="1050" b="0" i="0" dirty="0">
              <a:solidFill>
                <a:schemeClr val="tx1"/>
              </a:solidFill>
              <a:effectLst/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176084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791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5954838-1F70-971C-94EA-E36A6B7BD909}"/>
              </a:ext>
            </a:extLst>
          </p:cNvPr>
          <p:cNvSpPr/>
          <p:nvPr/>
        </p:nvSpPr>
        <p:spPr>
          <a:xfrm>
            <a:off x="395536" y="980728"/>
            <a:ext cx="6624736" cy="42763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28600" indent="-228600" algn="l">
              <a:lnSpc>
                <a:spcPct val="150000"/>
              </a:lnSpc>
              <a:buClr>
                <a:srgbClr val="ED145B"/>
              </a:buClr>
              <a:buFont typeface="+mj-lt"/>
              <a:buAutoNum type="arabicParenR"/>
            </a:pPr>
            <a:r>
              <a:rPr lang="pt-BR" sz="1200" b="0" i="0" dirty="0">
                <a:solidFill>
                  <a:schemeClr val="tx1"/>
                </a:solidFill>
                <a:effectLst/>
                <a:latin typeface="Gotham HTF"/>
              </a:rPr>
              <a:t>Crie uma função que conte o número de ocorrências de uma determinada letra em uma </a:t>
            </a:r>
            <a:r>
              <a:rPr lang="pt-BR" sz="1200" b="0" i="0" dirty="0" err="1">
                <a:solidFill>
                  <a:schemeClr val="tx1"/>
                </a:solidFill>
                <a:effectLst/>
                <a:latin typeface="Gotham HTF"/>
              </a:rPr>
              <a:t>string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Gotham HTF"/>
              </a:rPr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254897-E22C-AD24-D25C-1ED0F276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08360"/>
            <a:ext cx="3752850" cy="16478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21C99FF-0ACF-636F-5FEF-F4E5439C25F2}"/>
              </a:ext>
            </a:extLst>
          </p:cNvPr>
          <p:cNvSpPr/>
          <p:nvPr/>
        </p:nvSpPr>
        <p:spPr>
          <a:xfrm>
            <a:off x="395536" y="3627711"/>
            <a:ext cx="6624736" cy="42763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28600" indent="-228600" algn="l">
              <a:lnSpc>
                <a:spcPct val="150000"/>
              </a:lnSpc>
              <a:buClr>
                <a:srgbClr val="ED145B"/>
              </a:buClr>
              <a:buFont typeface="+mj-lt"/>
              <a:buAutoNum type="arabicParenR" startAt="2"/>
            </a:pPr>
            <a:r>
              <a:rPr lang="pt-BR" sz="1200" b="0" i="0" dirty="0">
                <a:solidFill>
                  <a:schemeClr val="tx1"/>
                </a:solidFill>
                <a:effectLst/>
                <a:latin typeface="Gotham HTF"/>
              </a:rPr>
              <a:t>Crie uma função que verifique se uma </a:t>
            </a:r>
            <a:r>
              <a:rPr lang="pt-BR" sz="1200" b="0" i="0" dirty="0" err="1">
                <a:solidFill>
                  <a:schemeClr val="tx1"/>
                </a:solidFill>
                <a:effectLst/>
                <a:latin typeface="Gotham HTF"/>
              </a:rPr>
              <a:t>string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Gotham HTF"/>
              </a:rPr>
              <a:t> é um palíndromo.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A4A5864-1DC0-A6CF-DCF2-3E2835C64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005064"/>
            <a:ext cx="39528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7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791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A5EB5D2-9A7D-758C-F640-FED3CE8E0F8E}"/>
              </a:ext>
            </a:extLst>
          </p:cNvPr>
          <p:cNvSpPr/>
          <p:nvPr/>
        </p:nvSpPr>
        <p:spPr>
          <a:xfrm>
            <a:off x="395536" y="980728"/>
            <a:ext cx="6624736" cy="42763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28600" indent="-228600" algn="l">
              <a:lnSpc>
                <a:spcPct val="150000"/>
              </a:lnSpc>
              <a:buClr>
                <a:srgbClr val="ED145B"/>
              </a:buClr>
              <a:buFont typeface="+mj-lt"/>
              <a:buAutoNum type="arabicParenR" startAt="3"/>
            </a:pPr>
            <a:r>
              <a:rPr lang="pt-BR" sz="1200" b="0" i="0" dirty="0">
                <a:solidFill>
                  <a:schemeClr val="tx1"/>
                </a:solidFill>
                <a:effectLst/>
                <a:latin typeface="Gotham HTF"/>
              </a:rPr>
              <a:t>Crie uma função que substitua todas as vogais de uma </a:t>
            </a:r>
            <a:r>
              <a:rPr lang="pt-BR" sz="1200" b="0" i="0" dirty="0" err="1">
                <a:solidFill>
                  <a:schemeClr val="tx1"/>
                </a:solidFill>
                <a:effectLst/>
                <a:latin typeface="Gotham HTF"/>
              </a:rPr>
              <a:t>string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Gotham HTF"/>
              </a:rPr>
              <a:t> por outra letra.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FB1E6B-67E5-E77A-A09A-F2396C04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4419600" cy="22098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49B5F42-2370-E132-6A5D-3F6B93AFB343}"/>
              </a:ext>
            </a:extLst>
          </p:cNvPr>
          <p:cNvSpPr/>
          <p:nvPr/>
        </p:nvSpPr>
        <p:spPr>
          <a:xfrm>
            <a:off x="395536" y="3865464"/>
            <a:ext cx="6624736" cy="42763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28600" indent="-228600" algn="l">
              <a:lnSpc>
                <a:spcPct val="150000"/>
              </a:lnSpc>
              <a:buClr>
                <a:srgbClr val="ED145B"/>
              </a:buClr>
              <a:buFont typeface="+mj-lt"/>
              <a:buAutoNum type="arabicParenR" startAt="4"/>
            </a:pPr>
            <a:r>
              <a:rPr lang="pt-BR" sz="1200" b="0" i="0" dirty="0">
                <a:solidFill>
                  <a:schemeClr val="tx1"/>
                </a:solidFill>
                <a:effectLst/>
                <a:latin typeface="Gotham HTF"/>
              </a:rPr>
              <a:t>Crie uma função que conte quantas vezes cada letra aparece em uma </a:t>
            </a:r>
            <a:r>
              <a:rPr lang="pt-BR" sz="1200" b="0" i="0" dirty="0" err="1">
                <a:solidFill>
                  <a:schemeClr val="tx1"/>
                </a:solidFill>
                <a:effectLst/>
                <a:latin typeface="Gotham HTF"/>
              </a:rPr>
              <a:t>string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Gotham HTF"/>
              </a:rPr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DB1B78D-2BF4-44A5-9314-1FF36B13D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221088"/>
            <a:ext cx="57816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2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791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44F5778-5362-E083-95AC-187825F24AAA}"/>
              </a:ext>
            </a:extLst>
          </p:cNvPr>
          <p:cNvSpPr/>
          <p:nvPr/>
        </p:nvSpPr>
        <p:spPr>
          <a:xfrm>
            <a:off x="395536" y="980728"/>
            <a:ext cx="6624736" cy="42763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28600" indent="-228600" algn="l">
              <a:lnSpc>
                <a:spcPct val="150000"/>
              </a:lnSpc>
              <a:buClr>
                <a:srgbClr val="ED145B"/>
              </a:buClr>
              <a:buFont typeface="+mj-lt"/>
              <a:buAutoNum type="arabicParenR" startAt="5"/>
            </a:pPr>
            <a:r>
              <a:rPr lang="pt-BR" sz="1200" b="0" i="0" dirty="0">
                <a:solidFill>
                  <a:schemeClr val="tx1"/>
                </a:solidFill>
                <a:effectLst/>
                <a:latin typeface="Gotham HTF"/>
              </a:rPr>
              <a:t>Crie uma função que calcule a soma dos elementos de uma lista usando um loop.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8F1414-ED8E-89C2-B70B-3CA33C57A06D}"/>
              </a:ext>
            </a:extLst>
          </p:cNvPr>
          <p:cNvSpPr/>
          <p:nvPr/>
        </p:nvSpPr>
        <p:spPr>
          <a:xfrm>
            <a:off x="395536" y="3212976"/>
            <a:ext cx="6624736" cy="42763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28600" indent="-228600" algn="l">
              <a:lnSpc>
                <a:spcPct val="150000"/>
              </a:lnSpc>
              <a:buClr>
                <a:srgbClr val="ED145B"/>
              </a:buClr>
              <a:buFont typeface="+mj-lt"/>
              <a:buAutoNum type="arabicParenR" startAt="6"/>
            </a:pPr>
            <a:r>
              <a:rPr lang="pt-BR" sz="1200" b="0" i="0" dirty="0">
                <a:solidFill>
                  <a:schemeClr val="tx1"/>
                </a:solidFill>
                <a:effectLst/>
                <a:latin typeface="Gotham HTF"/>
              </a:rPr>
              <a:t>Crie uma função que encontre o maior número de uma lista.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918286-E606-38D8-3F01-63891A6AB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3638550" cy="14573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BA4D07C-E3F9-3BF1-5520-CCC23468C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573016"/>
            <a:ext cx="36861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7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791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EE36BBE-6A39-0096-CB35-7497DD89D045}"/>
              </a:ext>
            </a:extLst>
          </p:cNvPr>
          <p:cNvSpPr/>
          <p:nvPr/>
        </p:nvSpPr>
        <p:spPr>
          <a:xfrm>
            <a:off x="395536" y="980728"/>
            <a:ext cx="6624736" cy="42763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28600" indent="-228600" algn="l">
              <a:lnSpc>
                <a:spcPct val="150000"/>
              </a:lnSpc>
              <a:buClr>
                <a:srgbClr val="ED145B"/>
              </a:buClr>
              <a:buFont typeface="+mj-lt"/>
              <a:buAutoNum type="arabicParenR" startAt="7"/>
            </a:pPr>
            <a:r>
              <a:rPr lang="pt-BR" sz="1200" b="0" i="0" dirty="0">
                <a:solidFill>
                  <a:schemeClr val="tx1"/>
                </a:solidFill>
                <a:effectLst/>
                <a:latin typeface="Gotham HTF"/>
              </a:rPr>
              <a:t>Crie uma função que junte duas listas em uma única lista.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0929101-61DA-CCBB-11FF-99E12270482D}"/>
              </a:ext>
            </a:extLst>
          </p:cNvPr>
          <p:cNvSpPr/>
          <p:nvPr/>
        </p:nvSpPr>
        <p:spPr>
          <a:xfrm>
            <a:off x="395536" y="2708920"/>
            <a:ext cx="6624736" cy="42763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28600" indent="-228600" algn="l">
              <a:lnSpc>
                <a:spcPct val="150000"/>
              </a:lnSpc>
              <a:buClr>
                <a:srgbClr val="ED145B"/>
              </a:buClr>
              <a:buFont typeface="+mj-lt"/>
              <a:buAutoNum type="arabicParenR" startAt="8"/>
            </a:pPr>
            <a:r>
              <a:rPr lang="pt-BR" sz="1200" b="0" i="0" dirty="0">
                <a:solidFill>
                  <a:schemeClr val="tx1"/>
                </a:solidFill>
                <a:effectLst/>
                <a:latin typeface="Gotham HTF"/>
              </a:rPr>
              <a:t>Crie uma função que verifique se todos os elementos de uma lista são iguais.</a:t>
            </a:r>
          </a:p>
          <a:p>
            <a:pPr marL="228600" indent="-228600" algn="l">
              <a:lnSpc>
                <a:spcPct val="150000"/>
              </a:lnSpc>
              <a:buClr>
                <a:srgbClr val="ED145B"/>
              </a:buClr>
              <a:buFont typeface="+mj-lt"/>
              <a:buAutoNum type="arabicParenR" startAt="8"/>
            </a:pPr>
            <a:endParaRPr lang="pt-BR" sz="1200" b="0" i="0" dirty="0">
              <a:solidFill>
                <a:schemeClr val="tx1"/>
              </a:solidFill>
              <a:effectLst/>
              <a:latin typeface="Gotham HTF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9DA6F7-7D01-8BF4-2FB2-571722027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0768"/>
            <a:ext cx="5419725" cy="11334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0ECD69C-AEA4-80D8-7CB2-770C76BAC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140968"/>
            <a:ext cx="40481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5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791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6330C99-B3FD-4016-4C99-FC63259D3A21}"/>
              </a:ext>
            </a:extLst>
          </p:cNvPr>
          <p:cNvSpPr/>
          <p:nvPr/>
        </p:nvSpPr>
        <p:spPr>
          <a:xfrm>
            <a:off x="395536" y="836712"/>
            <a:ext cx="2448272" cy="42763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28600" indent="-228600" algn="l">
              <a:lnSpc>
                <a:spcPct val="150000"/>
              </a:lnSpc>
              <a:buClr>
                <a:srgbClr val="ED145B"/>
              </a:buClr>
              <a:buFont typeface="+mj-lt"/>
              <a:buAutoNum type="arabicParenR" startAt="9"/>
            </a:pPr>
            <a:r>
              <a:rPr lang="pt-BR" sz="900" b="0" i="0" dirty="0">
                <a:solidFill>
                  <a:schemeClr val="tx1"/>
                </a:solidFill>
                <a:effectLst/>
                <a:latin typeface="Gotham HTF"/>
              </a:rPr>
              <a:t>Crie uma tupla com os nomes dos personagens principais de Dragon Ball Z (Goku, Vegeta, Piccolo, </a:t>
            </a:r>
            <a:r>
              <a:rPr lang="pt-BR" sz="900" b="0" i="0" dirty="0" err="1">
                <a:solidFill>
                  <a:schemeClr val="tx1"/>
                </a:solidFill>
                <a:effectLst/>
                <a:latin typeface="Gotham HTF"/>
              </a:rPr>
              <a:t>Trunks</a:t>
            </a:r>
            <a:r>
              <a:rPr lang="pt-BR" sz="900" b="0" i="0" dirty="0">
                <a:solidFill>
                  <a:schemeClr val="tx1"/>
                </a:solidFill>
                <a:effectLst/>
                <a:latin typeface="Gotham HTF"/>
              </a:rPr>
              <a:t>, Gohan, </a:t>
            </a:r>
            <a:r>
              <a:rPr lang="pt-BR" sz="900" b="0" i="0" dirty="0" err="1">
                <a:solidFill>
                  <a:schemeClr val="tx1"/>
                </a:solidFill>
                <a:effectLst/>
                <a:latin typeface="Gotham HTF"/>
              </a:rPr>
              <a:t>Freeza</a:t>
            </a:r>
            <a:r>
              <a:rPr lang="pt-BR" sz="900" b="0" i="0" dirty="0">
                <a:solidFill>
                  <a:schemeClr val="tx1"/>
                </a:solidFill>
                <a:effectLst/>
                <a:latin typeface="Gotham HTF"/>
              </a:rPr>
              <a:t>, </a:t>
            </a:r>
            <a:r>
              <a:rPr lang="pt-BR" sz="900" b="0" i="0" dirty="0" err="1">
                <a:solidFill>
                  <a:schemeClr val="tx1"/>
                </a:solidFill>
                <a:effectLst/>
                <a:latin typeface="Gotham HTF"/>
              </a:rPr>
              <a:t>Cell</a:t>
            </a:r>
            <a:r>
              <a:rPr lang="pt-BR" sz="900" b="0" i="0" dirty="0">
                <a:solidFill>
                  <a:schemeClr val="tx1"/>
                </a:solidFill>
                <a:effectLst/>
                <a:latin typeface="Gotham HTF"/>
              </a:rPr>
              <a:t> e </a:t>
            </a:r>
            <a:r>
              <a:rPr lang="pt-BR" sz="900" b="0" i="0" dirty="0" err="1">
                <a:solidFill>
                  <a:schemeClr val="tx1"/>
                </a:solidFill>
                <a:effectLst/>
                <a:latin typeface="Gotham HTF"/>
              </a:rPr>
              <a:t>Majin</a:t>
            </a:r>
            <a:r>
              <a:rPr lang="pt-BR" sz="900" b="0" i="0" dirty="0">
                <a:solidFill>
                  <a:schemeClr val="tx1"/>
                </a:solidFill>
                <a:effectLst/>
                <a:latin typeface="Gotham HTF"/>
              </a:rPr>
              <a:t> </a:t>
            </a:r>
            <a:r>
              <a:rPr lang="pt-BR" sz="900" b="0" i="0" dirty="0" err="1">
                <a:solidFill>
                  <a:schemeClr val="tx1"/>
                </a:solidFill>
                <a:effectLst/>
                <a:latin typeface="Gotham HTF"/>
              </a:rPr>
              <a:t>Buu</a:t>
            </a:r>
            <a:r>
              <a:rPr lang="pt-BR" sz="900" b="0" i="0" dirty="0">
                <a:solidFill>
                  <a:schemeClr val="tx1"/>
                </a:solidFill>
                <a:effectLst/>
                <a:latin typeface="Gotham HTF"/>
              </a:rPr>
              <a:t>). </a:t>
            </a:r>
          </a:p>
          <a:p>
            <a:pPr marL="685800" lvl="1" indent="-228600">
              <a:lnSpc>
                <a:spcPct val="150000"/>
              </a:lnSpc>
              <a:buClr>
                <a:srgbClr val="ED145B"/>
              </a:buClr>
              <a:buFont typeface="+mj-lt"/>
              <a:buAutoNum type="alphaLcPeriod"/>
            </a:pPr>
            <a:r>
              <a:rPr lang="pt-BR" sz="900" b="0" i="0" dirty="0">
                <a:solidFill>
                  <a:schemeClr val="tx1"/>
                </a:solidFill>
                <a:effectLst/>
                <a:latin typeface="Gotham HTF"/>
              </a:rPr>
              <a:t>Escreva uma função que exiba o personagem mais forte de acordo com o seu poder de luta, para isso, você deve atribuir um valor de luta para cada personagem, por exemplo Goku = 9999, Vegeta = 9000, </a:t>
            </a:r>
            <a:r>
              <a:rPr lang="pt-BR" sz="900" b="0" i="0" dirty="0" err="1">
                <a:solidFill>
                  <a:schemeClr val="tx1"/>
                </a:solidFill>
                <a:effectLst/>
                <a:latin typeface="Gotham HTF"/>
              </a:rPr>
              <a:t>etc</a:t>
            </a:r>
            <a:r>
              <a:rPr lang="pt-BR" sz="900" b="0" i="0" dirty="0">
                <a:solidFill>
                  <a:schemeClr val="tx1"/>
                </a:solidFill>
                <a:effectLst/>
                <a:latin typeface="Gotham HTF"/>
              </a:rPr>
              <a:t>; </a:t>
            </a:r>
          </a:p>
          <a:p>
            <a:pPr marL="685800" lvl="1" indent="-228600">
              <a:lnSpc>
                <a:spcPct val="150000"/>
              </a:lnSpc>
              <a:buClr>
                <a:srgbClr val="ED145B"/>
              </a:buClr>
              <a:buFont typeface="+mj-lt"/>
              <a:buAutoNum type="alphaLcPeriod"/>
            </a:pPr>
            <a:r>
              <a:rPr lang="pt-BR" sz="900" dirty="0">
                <a:solidFill>
                  <a:schemeClr val="tx1"/>
                </a:solidFill>
                <a:latin typeface="Gotham HTF"/>
              </a:rPr>
              <a:t>Modifique a função criada em a. para exibir todos os personagens com poder de luta igual ou superior a 9000;</a:t>
            </a:r>
          </a:p>
          <a:p>
            <a:pPr marL="685800" lvl="1" indent="-228600">
              <a:lnSpc>
                <a:spcPct val="150000"/>
              </a:lnSpc>
              <a:buClr>
                <a:srgbClr val="ED145B"/>
              </a:buClr>
              <a:buFont typeface="+mj-lt"/>
              <a:buAutoNum type="alphaLcPeriod"/>
            </a:pPr>
            <a:r>
              <a:rPr lang="pt-BR" sz="900" b="0" i="0" dirty="0">
                <a:solidFill>
                  <a:schemeClr val="tx1"/>
                </a:solidFill>
                <a:effectLst/>
                <a:latin typeface="Gotham HTF"/>
              </a:rPr>
              <a:t>Escreva uma função que conte quantos personagens são poderosos o suficiente para lutar contra o </a:t>
            </a:r>
            <a:r>
              <a:rPr lang="pt-BR" sz="900" b="0" i="0" dirty="0" err="1">
                <a:solidFill>
                  <a:schemeClr val="tx1"/>
                </a:solidFill>
                <a:effectLst/>
                <a:latin typeface="Gotham HTF"/>
              </a:rPr>
              <a:t>Freeza</a:t>
            </a:r>
            <a:r>
              <a:rPr lang="pt-BR" sz="900" b="0" i="0" dirty="0">
                <a:solidFill>
                  <a:schemeClr val="tx1"/>
                </a:solidFill>
                <a:effectLst/>
                <a:latin typeface="Gotham HTF"/>
              </a:rPr>
              <a:t> poder maior que 8000);</a:t>
            </a:r>
          </a:p>
          <a:p>
            <a:pPr marL="685800" lvl="1" indent="-228600">
              <a:lnSpc>
                <a:spcPct val="150000"/>
              </a:lnSpc>
              <a:buClr>
                <a:srgbClr val="ED145B"/>
              </a:buClr>
              <a:buFont typeface="+mj-lt"/>
              <a:buAutoNum type="alphaLcPeriod"/>
            </a:pPr>
            <a:r>
              <a:rPr lang="pt-BR" sz="900" dirty="0">
                <a:solidFill>
                  <a:schemeClr val="tx1"/>
                </a:solidFill>
                <a:latin typeface="Gotham HTF"/>
              </a:rPr>
              <a:t>Modifique a função em c. para retornar uma nova tupla apenas com os personagens poderosos para lutar contra </a:t>
            </a:r>
            <a:r>
              <a:rPr lang="pt-BR" sz="900" dirty="0" err="1">
                <a:solidFill>
                  <a:schemeClr val="tx1"/>
                </a:solidFill>
                <a:latin typeface="Gotham HTF"/>
              </a:rPr>
              <a:t>Freeza</a:t>
            </a:r>
            <a:r>
              <a:rPr lang="pt-BR" sz="900" dirty="0">
                <a:solidFill>
                  <a:schemeClr val="tx1"/>
                </a:solidFill>
                <a:latin typeface="Gotham HTF"/>
              </a:rPr>
              <a:t>;</a:t>
            </a:r>
            <a:endParaRPr lang="pt-BR" sz="900" b="0" i="0" dirty="0">
              <a:solidFill>
                <a:schemeClr val="tx1"/>
              </a:solidFill>
              <a:effectLst/>
              <a:latin typeface="Gotham HTF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191EA9-B2B0-3B31-6EBA-061E12B7A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431" y="1008112"/>
            <a:ext cx="5918478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2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Monty Python’s Flying Circle: BBC, 1969. Netflix, 2019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Imagens from Dragon Ball, Saint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Seiya</a:t>
            </a:r>
            <a:r>
              <a:rPr lang="en-US" sz="1200" dirty="0">
                <a:solidFill>
                  <a:srgbClr val="5F7D95"/>
                </a:solidFill>
                <a:latin typeface="Proxima Nova"/>
              </a:rPr>
              <a:t>: Toei Animation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5930</TotalTime>
  <Words>593</Words>
  <Application>Microsoft Office PowerPoint</Application>
  <PresentationFormat>Apresentação na tela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Gotham HTF</vt:lpstr>
      <vt:lpstr>Gotham HTF Light</vt:lpstr>
      <vt:lpstr>Gotham HTF Medium</vt:lpstr>
      <vt:lpstr>Proxima Nova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391</cp:revision>
  <dcterms:created xsi:type="dcterms:W3CDTF">2018-08-18T04:32:45Z</dcterms:created>
  <dcterms:modified xsi:type="dcterms:W3CDTF">2023-05-23T13:18:28Z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