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22"/>
  </p:notesMasterIdLst>
  <p:sldIdLst>
    <p:sldId id="398" r:id="rId3"/>
    <p:sldId id="399" r:id="rId4"/>
    <p:sldId id="2778" r:id="rId5"/>
    <p:sldId id="2786" r:id="rId6"/>
    <p:sldId id="2789" r:id="rId7"/>
    <p:sldId id="2785" r:id="rId8"/>
    <p:sldId id="2910" r:id="rId9"/>
    <p:sldId id="2787" r:id="rId10"/>
    <p:sldId id="2911" r:id="rId11"/>
    <p:sldId id="2912" r:id="rId12"/>
    <p:sldId id="2913" r:id="rId13"/>
    <p:sldId id="2914" r:id="rId14"/>
    <p:sldId id="2915" r:id="rId15"/>
    <p:sldId id="2916" r:id="rId16"/>
    <p:sldId id="2917" r:id="rId17"/>
    <p:sldId id="2918" r:id="rId18"/>
    <p:sldId id="2919" r:id="rId19"/>
    <p:sldId id="2783" r:id="rId20"/>
    <p:sldId id="812" r:id="rId21"/>
  </p:sldIdLst>
  <p:sldSz cx="9144000" cy="6858000" type="screen4x3"/>
  <p:notesSz cx="6858000" cy="9144000"/>
  <p:custDataLst>
    <p:tags r:id="rId2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7C7C7C"/>
    <a:srgbClr val="C55A11"/>
    <a:srgbClr val="2F5597"/>
    <a:srgbClr val="A5A5A5"/>
    <a:srgbClr val="ED7D31"/>
    <a:srgbClr val="4472C4"/>
    <a:srgbClr val="5B9BD5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3977" autoAdjust="0"/>
  </p:normalViewPr>
  <p:slideViewPr>
    <p:cSldViewPr>
      <p:cViewPr varScale="1">
        <p:scale>
          <a:sx n="72" d="100"/>
          <a:sy n="72" d="100"/>
        </p:scale>
        <p:origin x="179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25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3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2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1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45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14/06/2023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9821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14/06/2023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14/06/2023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14/06/2023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14/06/2023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14/06/2023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14/06/2023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323528" y="1412136"/>
            <a:ext cx="990872" cy="20168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6876256" y="4888855"/>
            <a:ext cx="2088232" cy="9652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2987824" y="4650328"/>
            <a:ext cx="2664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CARACTERÍSTICAS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169290" y="3133637"/>
            <a:ext cx="1818534" cy="1755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5652120" y="4888855"/>
            <a:ext cx="1224136" cy="482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5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1115616" y="1598364"/>
            <a:ext cx="3024336" cy="24787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4788024" y="2996952"/>
            <a:ext cx="3888432" cy="22322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3203848" y="55172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AMOSTRAS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3697048" y="3714073"/>
            <a:ext cx="442904" cy="17311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139952" y="4113076"/>
            <a:ext cx="648072" cy="1404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3707904" y="515719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DATASET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BC7510-896E-511F-7547-129F8F132420}"/>
              </a:ext>
            </a:extLst>
          </p:cNvPr>
          <p:cNvSpPr/>
          <p:nvPr/>
        </p:nvSpPr>
        <p:spPr>
          <a:xfrm>
            <a:off x="467544" y="1628800"/>
            <a:ext cx="8496944" cy="4005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7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FC0B80-849E-A6BF-03A7-F87D71057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44" y="1038082"/>
            <a:ext cx="4524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7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4212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4212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3959952" y="2924944"/>
            <a:ext cx="108000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4860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426657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4212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3636056" y="2853096"/>
            <a:ext cx="1440000" cy="144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4860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82039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Fluxograma: Ou 2">
            <a:extLst>
              <a:ext uri="{FF2B5EF4-FFF2-40B4-BE49-F238E27FC236}">
                <a16:creationId xmlns:a16="http://schemas.microsoft.com/office/drawing/2014/main" id="{75E4E9E2-CC8F-5B19-841B-6963909F3A61}"/>
              </a:ext>
            </a:extLst>
          </p:cNvPr>
          <p:cNvSpPr/>
          <p:nvPr/>
        </p:nvSpPr>
        <p:spPr>
          <a:xfrm>
            <a:off x="4212000" y="3212976"/>
            <a:ext cx="360000" cy="360000"/>
          </a:xfrm>
          <a:prstGeom prst="flowChartOr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B0B7EEC-DEA3-23C5-AF57-45D1F28E267B}"/>
              </a:ext>
            </a:extLst>
          </p:cNvPr>
          <p:cNvSpPr/>
          <p:nvPr/>
        </p:nvSpPr>
        <p:spPr>
          <a:xfrm>
            <a:off x="3347864" y="2492896"/>
            <a:ext cx="1800000" cy="180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767824-4709-D39C-F17F-432D984FDFC1}"/>
              </a:ext>
            </a:extLst>
          </p:cNvPr>
          <p:cNvSpPr txBox="1"/>
          <p:nvPr/>
        </p:nvSpPr>
        <p:spPr>
          <a:xfrm>
            <a:off x="4860032" y="2295732"/>
            <a:ext cx="18722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128123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1D9881-5855-8064-D660-82508A7CB841}"/>
              </a:ext>
            </a:extLst>
          </p:cNvPr>
          <p:cNvSpPr txBox="1"/>
          <p:nvPr/>
        </p:nvSpPr>
        <p:spPr>
          <a:xfrm>
            <a:off x="175286" y="1057943"/>
            <a:ext cx="4248473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O conjunto de dados Iris é um </a:t>
            </a:r>
            <a:r>
              <a:rPr lang="pt-BR" dirty="0" err="1">
                <a:latin typeface="Gotham HTF"/>
              </a:rPr>
              <a:t>dataset</a:t>
            </a:r>
            <a:r>
              <a:rPr lang="pt-BR" dirty="0">
                <a:latin typeface="Gotham HTF"/>
              </a:rPr>
              <a:t> clássico de aprendizado de máquina que contém informações sobre três espécies diferentes de flores Iris.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Cada flor é caracterizada por quatro atributos: comprimento da sépala, largura da sépala, comprimento da pétala e largura da pétala. 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Gotham HTF"/>
              </a:rPr>
              <a:t>O objetivo deste laboratório é criar um modelo utilizando o algoritmo K-NN para classificar os dados de acordo com essas três espécies.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E20F3-A588-6875-F4D3-A590AAE56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45" y="1390785"/>
            <a:ext cx="4369668" cy="43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This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presentation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has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been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designed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using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images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</a:t>
            </a:r>
            <a:r>
              <a:rPr lang="pt-BR" sz="1200" b="0" i="0" dirty="0" err="1">
                <a:solidFill>
                  <a:srgbClr val="5F7D95"/>
                </a:solidFill>
                <a:effectLst/>
                <a:latin typeface="Proxima Nova"/>
              </a:rPr>
              <a:t>from</a:t>
            </a:r>
            <a:r>
              <a:rPr lang="pt-BR" sz="1200" b="0" i="0" dirty="0">
                <a:solidFill>
                  <a:srgbClr val="5F7D95"/>
                </a:solidFill>
                <a:effectLst/>
                <a:latin typeface="Proxima Nova"/>
              </a:rPr>
              <a:t> Flaticon.com</a:t>
            </a:r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</a:t>
            </a:r>
            <a:r>
              <a:rPr lang="pt-BR" sz="24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 SISTEMAS</a:t>
            </a:r>
            <a:endParaRPr lang="pt-BR" sz="3497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>
                <a:solidFill>
                  <a:srgbClr val="91A3AD"/>
                </a:solidFill>
                <a:latin typeface="Gotham HTF Light"/>
              </a:rPr>
              <a:t>DISRUPTIVE 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ARCHITECTURES: IOT, IOB &amp; IA</a:t>
            </a:r>
          </a:p>
          <a:p>
            <a:pPr algn="ctr"/>
            <a:endParaRPr lang="pt-BR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Machine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Learning – Modelos </a:t>
            </a:r>
            <a:r>
              <a:rPr lang="pt-BR" sz="3600">
                <a:solidFill>
                  <a:srgbClr val="ED265B"/>
                </a:solidFill>
                <a:latin typeface="Gotham HTF Medium"/>
              </a:rPr>
              <a:t>de Classificação</a:t>
            </a:r>
            <a:endParaRPr lang="pt-BR" sz="3600" dirty="0">
              <a:solidFill>
                <a:srgbClr val="ED265B"/>
              </a:solidFill>
              <a:latin typeface="Gotham HTF Medium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Toyofuku </a:t>
              </a:r>
              <a:endParaRPr lang="pt-BR" sz="1600" dirty="0">
                <a:solidFill>
                  <a:srgbClr val="91A3AD"/>
                </a:solidFill>
                <a:latin typeface="Gotham HTF Light"/>
                <a:cs typeface="Gotham HTF Light"/>
              </a:endParaRP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dirty="0"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dirty="0"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dirty="0"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323528" y="1628800"/>
            <a:ext cx="5400600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O que </a:t>
            </a:r>
            <a:r>
              <a:rPr lang="en-US" sz="2400" dirty="0" err="1">
                <a:latin typeface="Gotham HTF Light"/>
                <a:cs typeface="Gotham HTF Light"/>
              </a:rPr>
              <a:t>são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problemas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classificação</a:t>
            </a:r>
            <a:r>
              <a:rPr lang="en-US" sz="2400" dirty="0">
                <a:latin typeface="Gotham HTF Light"/>
                <a:cs typeface="Gotham HTF Light"/>
              </a:rPr>
              <a:t>?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Principais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Algortimos</a:t>
            </a:r>
            <a:r>
              <a:rPr lang="en-US" sz="2400" dirty="0">
                <a:latin typeface="Gotham HTF Light"/>
                <a:cs typeface="Gotham HTF Light"/>
              </a:rPr>
              <a:t> de </a:t>
            </a:r>
            <a:r>
              <a:rPr lang="en-US" sz="2400" dirty="0" err="1">
                <a:latin typeface="Gotham HTF Light"/>
                <a:cs typeface="Gotham HTF Light"/>
              </a:rPr>
              <a:t>Classificação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K-NN – K Nearest Neighbors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Laboratório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Exercicios</a:t>
            </a: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2" name="Google Shape;82;p18">
            <a:extLst>
              <a:ext uri="{FF2B5EF4-FFF2-40B4-BE49-F238E27FC236}">
                <a16:creationId xmlns:a16="http://schemas.microsoft.com/office/drawing/2014/main" id="{3691AC1D-3573-E7EE-BE2A-EE05192401A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504" y="170080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22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2F39884-6429-00DB-5AB7-3CA3D38BDC77}"/>
              </a:ext>
            </a:extLst>
          </p:cNvPr>
          <p:cNvGrpSpPr/>
          <p:nvPr/>
        </p:nvGrpSpPr>
        <p:grpSpPr>
          <a:xfrm>
            <a:off x="148483" y="2164794"/>
            <a:ext cx="3703437" cy="3712478"/>
            <a:chOff x="467544" y="1988840"/>
            <a:chExt cx="3703437" cy="3712478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2BD68DC4-3213-A313-E311-E32B3DD8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91" y="1988840"/>
              <a:ext cx="3657790" cy="32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61E66592-789D-399F-C467-1E23A39DAC25}"/>
                </a:ext>
              </a:extLst>
            </p:cNvPr>
            <p:cNvSpPr txBox="1"/>
            <p:nvPr/>
          </p:nvSpPr>
          <p:spPr>
            <a:xfrm>
              <a:off x="467544" y="5301208"/>
              <a:ext cx="32513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/>
                <a:t>Fonte: https://www.javatpoint.com/classification-algorithm-in-machine-learning</a:t>
              </a:r>
            </a:p>
          </p:txBody>
        </p:sp>
      </p:grpSp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228600" y="133350"/>
            <a:ext cx="7655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são problemas de Classificação?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7EAC0CF-6837-0C4E-BC57-76721E9C9E0D}"/>
              </a:ext>
            </a:extLst>
          </p:cNvPr>
          <p:cNvGrpSpPr/>
          <p:nvPr/>
        </p:nvGrpSpPr>
        <p:grpSpPr>
          <a:xfrm>
            <a:off x="3923928" y="2017788"/>
            <a:ext cx="5052847" cy="724163"/>
            <a:chOff x="3923928" y="2017788"/>
            <a:chExt cx="5052847" cy="724163"/>
          </a:xfrm>
        </p:grpSpPr>
        <p:sp>
          <p:nvSpPr>
            <p:cNvPr id="14" name="Arrow: Chevron 2">
              <a:extLst>
                <a:ext uri="{FF2B5EF4-FFF2-40B4-BE49-F238E27FC236}">
                  <a16:creationId xmlns:a16="http://schemas.microsoft.com/office/drawing/2014/main" id="{98D48330-05E5-9428-18AF-7E648F5DC327}"/>
                </a:ext>
              </a:extLst>
            </p:cNvPr>
            <p:cNvSpPr/>
            <p:nvPr/>
          </p:nvSpPr>
          <p:spPr>
            <a:xfrm flipH="1">
              <a:off x="3923928" y="2017788"/>
              <a:ext cx="1024758" cy="724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endParaRPr lang="pt-BR" sz="33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: Shape 3">
              <a:extLst>
                <a:ext uri="{FF2B5EF4-FFF2-40B4-BE49-F238E27FC236}">
                  <a16:creationId xmlns:a16="http://schemas.microsoft.com/office/drawing/2014/main" id="{D37E671A-57AB-152E-1534-4B139A51FA12}"/>
                </a:ext>
              </a:extLst>
            </p:cNvPr>
            <p:cNvSpPr/>
            <p:nvPr/>
          </p:nvSpPr>
          <p:spPr>
            <a:xfrm flipH="1">
              <a:off x="4755559" y="2017788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4472C4"/>
                  </a:solidFill>
                  <a:latin typeface="Calibri" panose="020F0502020204030204"/>
                </a:rPr>
                <a:t>Atribui rótulos ou categorias a dados de entrada baseados em suas características.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2598DD84-78B2-7938-FE2F-89D5E4F9E46B}"/>
                </a:ext>
              </a:extLst>
            </p:cNvPr>
            <p:cNvSpPr txBox="1"/>
            <p:nvPr/>
          </p:nvSpPr>
          <p:spPr>
            <a:xfrm>
              <a:off x="4156469" y="213749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7C903A4-726E-9CD2-3F4D-FDB8EBE2700E}"/>
              </a:ext>
            </a:extLst>
          </p:cNvPr>
          <p:cNvGrpSpPr/>
          <p:nvPr/>
        </p:nvGrpSpPr>
        <p:grpSpPr>
          <a:xfrm>
            <a:off x="3936068" y="3640941"/>
            <a:ext cx="5052847" cy="724163"/>
            <a:chOff x="3936068" y="3280901"/>
            <a:chExt cx="5052847" cy="724163"/>
          </a:xfrm>
        </p:grpSpPr>
        <p:sp>
          <p:nvSpPr>
            <p:cNvPr id="16" name="Arrow: Chevron 4">
              <a:extLst>
                <a:ext uri="{FF2B5EF4-FFF2-40B4-BE49-F238E27FC236}">
                  <a16:creationId xmlns:a16="http://schemas.microsoft.com/office/drawing/2014/main" id="{329E0A78-B8EB-2AA0-0609-A72211CE22E2}"/>
                </a:ext>
              </a:extLst>
            </p:cNvPr>
            <p:cNvSpPr/>
            <p:nvPr/>
          </p:nvSpPr>
          <p:spPr>
            <a:xfrm flipH="1">
              <a:off x="3936068" y="3280901"/>
              <a:ext cx="1024758" cy="724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A0D98B80-3E42-DB66-E6FD-8AE3E2D34BC6}"/>
                </a:ext>
              </a:extLst>
            </p:cNvPr>
            <p:cNvSpPr/>
            <p:nvPr/>
          </p:nvSpPr>
          <p:spPr>
            <a:xfrm flipH="1">
              <a:off x="4767699" y="3280901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Neste tipo de problema, o Modelo recebe,  como treinamento, um conjunto de dados chamados atributos, e uma classe, ou </a:t>
              </a:r>
              <a:r>
                <a:rPr lang="pt-BR" sz="1600" b="1" dirty="0" err="1">
                  <a:solidFill>
                    <a:srgbClr val="ED7D31"/>
                  </a:solidFill>
                  <a:latin typeface="Gotham HTF"/>
                </a:rPr>
                <a:t>label</a:t>
              </a: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, atrelada a esses dados. O Objetivo e fazer com que o Modelo aprenda a correlação entre dados e </a:t>
              </a:r>
              <a:r>
                <a:rPr lang="pt-BR" sz="1600" b="1" dirty="0" err="1">
                  <a:solidFill>
                    <a:srgbClr val="ED7D31"/>
                  </a:solidFill>
                  <a:latin typeface="Gotham HTF"/>
                </a:rPr>
                <a:t>labels</a:t>
              </a:r>
              <a:r>
                <a:rPr lang="pt-BR" sz="1600" b="1" dirty="0">
                  <a:solidFill>
                    <a:srgbClr val="ED7D31"/>
                  </a:solidFill>
                  <a:latin typeface="Gotham HTF"/>
                </a:rPr>
                <a:t> e generalize para dados que ele nunca viu.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DDC5108-CEC4-0B2C-6DB7-A3605EEF8CF1}"/>
                </a:ext>
              </a:extLst>
            </p:cNvPr>
            <p:cNvSpPr txBox="1"/>
            <p:nvPr/>
          </p:nvSpPr>
          <p:spPr>
            <a:xfrm>
              <a:off x="4131982" y="3384775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5D0579-694F-45D1-2B85-2AB7FC4644D9}"/>
              </a:ext>
            </a:extLst>
          </p:cNvPr>
          <p:cNvGrpSpPr/>
          <p:nvPr/>
        </p:nvGrpSpPr>
        <p:grpSpPr>
          <a:xfrm>
            <a:off x="3911640" y="5221034"/>
            <a:ext cx="5052848" cy="728246"/>
            <a:chOff x="3911640" y="4500954"/>
            <a:chExt cx="5052848" cy="728246"/>
          </a:xfrm>
        </p:grpSpPr>
        <p:sp>
          <p:nvSpPr>
            <p:cNvPr id="18" name="Arrow: Chevron 6">
              <a:extLst>
                <a:ext uri="{FF2B5EF4-FFF2-40B4-BE49-F238E27FC236}">
                  <a16:creationId xmlns:a16="http://schemas.microsoft.com/office/drawing/2014/main" id="{48F81806-9DD1-6B15-CA37-AE6CA9401100}"/>
                </a:ext>
              </a:extLst>
            </p:cNvPr>
            <p:cNvSpPr/>
            <p:nvPr/>
          </p:nvSpPr>
          <p:spPr>
            <a:xfrm flipH="1">
              <a:off x="3911640" y="4500954"/>
              <a:ext cx="1024758" cy="724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7">
              <a:extLst>
                <a:ext uri="{FF2B5EF4-FFF2-40B4-BE49-F238E27FC236}">
                  <a16:creationId xmlns:a16="http://schemas.microsoft.com/office/drawing/2014/main" id="{F9761893-37E3-9A27-DD45-073DEA5B3FB5}"/>
                </a:ext>
              </a:extLst>
            </p:cNvPr>
            <p:cNvSpPr/>
            <p:nvPr/>
          </p:nvSpPr>
          <p:spPr>
            <a:xfrm flipH="1">
              <a:off x="4743272" y="4505037"/>
              <a:ext cx="4221216" cy="724163"/>
            </a:xfrm>
            <a:custGeom>
              <a:avLst/>
              <a:gdLst>
                <a:gd name="connsiteX0" fmla="*/ 5145513 w 5628288"/>
                <a:gd name="connsiteY0" fmla="*/ 0 h 965551"/>
                <a:gd name="connsiteX1" fmla="*/ 4908331 w 5628288"/>
                <a:gd name="connsiteY1" fmla="*/ 0 h 965551"/>
                <a:gd name="connsiteX2" fmla="*/ 4261944 w 5628288"/>
                <a:gd name="connsiteY2" fmla="*/ 0 h 965551"/>
                <a:gd name="connsiteX3" fmla="*/ 0 w 5628288"/>
                <a:gd name="connsiteY3" fmla="*/ 0 h 965551"/>
                <a:gd name="connsiteX4" fmla="*/ 0 w 5628288"/>
                <a:gd name="connsiteY4" fmla="*/ 965551 h 965551"/>
                <a:gd name="connsiteX5" fmla="*/ 4261944 w 5628288"/>
                <a:gd name="connsiteY5" fmla="*/ 965551 h 965551"/>
                <a:gd name="connsiteX6" fmla="*/ 4908331 w 5628288"/>
                <a:gd name="connsiteY6" fmla="*/ 965551 h 965551"/>
                <a:gd name="connsiteX7" fmla="*/ 5145513 w 5628288"/>
                <a:gd name="connsiteY7" fmla="*/ 965551 h 965551"/>
                <a:gd name="connsiteX8" fmla="*/ 5628288 w 5628288"/>
                <a:gd name="connsiteY8" fmla="*/ 482776 h 96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8288" h="965551">
                  <a:moveTo>
                    <a:pt x="5145513" y="0"/>
                  </a:moveTo>
                  <a:lnTo>
                    <a:pt x="4908331" y="0"/>
                  </a:lnTo>
                  <a:lnTo>
                    <a:pt x="4261944" y="0"/>
                  </a:lnTo>
                  <a:lnTo>
                    <a:pt x="0" y="0"/>
                  </a:lnTo>
                  <a:lnTo>
                    <a:pt x="0" y="965551"/>
                  </a:lnTo>
                  <a:lnTo>
                    <a:pt x="4261944" y="965551"/>
                  </a:lnTo>
                  <a:lnTo>
                    <a:pt x="4908331" y="965551"/>
                  </a:lnTo>
                  <a:lnTo>
                    <a:pt x="5145513" y="965551"/>
                  </a:lnTo>
                  <a:lnTo>
                    <a:pt x="5628288" y="482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32000" rtlCol="0" anchor="ctr">
              <a:noAutofit/>
            </a:bodyPr>
            <a:lstStyle/>
            <a:p>
              <a:pPr defTabSz="685800">
                <a:defRPr/>
              </a:pPr>
              <a:r>
                <a:rPr lang="pt-BR" sz="1600" b="1" dirty="0">
                  <a:solidFill>
                    <a:srgbClr val="A5A5A5"/>
                  </a:solidFill>
                  <a:latin typeface="Gotham HTF"/>
                </a:rPr>
                <a:t>Alguns exemplos de aplicação de Modelos de classificação são reconhecimento de imagens, detecção de SPAM, diagnóstico médico, detecção de fraudes, etc.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44D012DD-A743-1F64-4BD6-95E33D0FF6FC}"/>
                </a:ext>
              </a:extLst>
            </p:cNvPr>
            <p:cNvSpPr txBox="1"/>
            <p:nvPr/>
          </p:nvSpPr>
          <p:spPr>
            <a:xfrm>
              <a:off x="4140242" y="4624744"/>
              <a:ext cx="4729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pt-BR" sz="2700" b="1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pt-BR" sz="27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0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522D42A-3A90-E08A-DB38-EF670C8A7A77}"/>
              </a:ext>
            </a:extLst>
          </p:cNvPr>
          <p:cNvSpPr txBox="1"/>
          <p:nvPr/>
        </p:nvSpPr>
        <p:spPr>
          <a:xfrm>
            <a:off x="228600" y="133350"/>
            <a:ext cx="7655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que são problemas de Classificação?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5BC6F5-ACB5-2CD1-EF19-851BC46C5B15}"/>
              </a:ext>
            </a:extLst>
          </p:cNvPr>
          <p:cNvSpPr/>
          <p:nvPr/>
        </p:nvSpPr>
        <p:spPr>
          <a:xfrm>
            <a:off x="2104200" y="1952944"/>
            <a:ext cx="1647000" cy="702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D2158D-79F2-4CB2-F719-9F90383F9D4C}"/>
              </a:ext>
            </a:extLst>
          </p:cNvPr>
          <p:cNvSpPr/>
          <p:nvPr/>
        </p:nvSpPr>
        <p:spPr>
          <a:xfrm>
            <a:off x="3751200" y="1952944"/>
            <a:ext cx="1647000" cy="702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3356F-A59A-7294-F64F-09A179364AC9}"/>
              </a:ext>
            </a:extLst>
          </p:cNvPr>
          <p:cNvSpPr/>
          <p:nvPr/>
        </p:nvSpPr>
        <p:spPr>
          <a:xfrm>
            <a:off x="5398200" y="1952944"/>
            <a:ext cx="1647000" cy="702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Atributo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9D7D9-B1DD-6A22-841D-F7CC7606BA7C}"/>
              </a:ext>
            </a:extLst>
          </p:cNvPr>
          <p:cNvSpPr/>
          <p:nvPr/>
        </p:nvSpPr>
        <p:spPr>
          <a:xfrm>
            <a:off x="7045200" y="1952944"/>
            <a:ext cx="1647000" cy="702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white"/>
                </a:solidFill>
                <a:latin typeface="Gotham HTF"/>
              </a:rPr>
              <a:t>Classe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DE9D38A-C84F-4094-0C10-EE4ED08C73A0}"/>
              </a:ext>
            </a:extLst>
          </p:cNvPr>
          <p:cNvSpPr/>
          <p:nvPr/>
        </p:nvSpPr>
        <p:spPr>
          <a:xfrm>
            <a:off x="2104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D6BC4D6-334D-F114-DA57-3570619A68F3}"/>
              </a:ext>
            </a:extLst>
          </p:cNvPr>
          <p:cNvSpPr/>
          <p:nvPr/>
        </p:nvSpPr>
        <p:spPr>
          <a:xfrm>
            <a:off x="3751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20BC434-3B3F-4DE6-7F81-66C11CB4C2D3}"/>
              </a:ext>
            </a:extLst>
          </p:cNvPr>
          <p:cNvSpPr/>
          <p:nvPr/>
        </p:nvSpPr>
        <p:spPr>
          <a:xfrm>
            <a:off x="5398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1,2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FBDD6A4-86BA-A1FC-9EF9-DB688D83D528}"/>
              </a:ext>
            </a:extLst>
          </p:cNvPr>
          <p:cNvSpPr/>
          <p:nvPr/>
        </p:nvSpPr>
        <p:spPr>
          <a:xfrm>
            <a:off x="7045200" y="2654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NÃO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260950D-6021-C355-3D13-8EFFA3604385}"/>
              </a:ext>
            </a:extLst>
          </p:cNvPr>
          <p:cNvSpPr/>
          <p:nvPr/>
        </p:nvSpPr>
        <p:spPr>
          <a:xfrm>
            <a:off x="2104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0,5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D92C974-EA72-F9F8-79E0-ADFC1CE905F2}"/>
              </a:ext>
            </a:extLst>
          </p:cNvPr>
          <p:cNvSpPr/>
          <p:nvPr/>
        </p:nvSpPr>
        <p:spPr>
          <a:xfrm>
            <a:off x="3751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0,9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F039587-C506-8F9C-F1DD-DDBCF178CCE5}"/>
              </a:ext>
            </a:extLst>
          </p:cNvPr>
          <p:cNvSpPr/>
          <p:nvPr/>
        </p:nvSpPr>
        <p:spPr>
          <a:xfrm>
            <a:off x="5398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C3F656C-D0B8-462F-6D61-BA6A9ADBC8EE}"/>
              </a:ext>
            </a:extLst>
          </p:cNvPr>
          <p:cNvSpPr/>
          <p:nvPr/>
        </p:nvSpPr>
        <p:spPr>
          <a:xfrm>
            <a:off x="7045200" y="3356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SIM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A526CF0-5521-707E-6895-28A63FF3E9A9}"/>
              </a:ext>
            </a:extLst>
          </p:cNvPr>
          <p:cNvSpPr/>
          <p:nvPr/>
        </p:nvSpPr>
        <p:spPr>
          <a:xfrm>
            <a:off x="2104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7688D50D-B875-95EF-3FB2-0E1FB0B8BDAE}"/>
              </a:ext>
            </a:extLst>
          </p:cNvPr>
          <p:cNvSpPr/>
          <p:nvPr/>
        </p:nvSpPr>
        <p:spPr>
          <a:xfrm>
            <a:off x="3751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29B35EAB-5CCC-B2BD-28BF-9DD2AE4FADA5}"/>
              </a:ext>
            </a:extLst>
          </p:cNvPr>
          <p:cNvSpPr/>
          <p:nvPr/>
        </p:nvSpPr>
        <p:spPr>
          <a:xfrm>
            <a:off x="5398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5,0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52AAE0B6-F7B6-F7BB-3ECE-E0612E44DA69}"/>
              </a:ext>
            </a:extLst>
          </p:cNvPr>
          <p:cNvSpPr/>
          <p:nvPr/>
        </p:nvSpPr>
        <p:spPr>
          <a:xfrm>
            <a:off x="7045200" y="4058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NÃO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EDEB7D9-F972-6FD9-8857-8B25587A919D}"/>
              </a:ext>
            </a:extLst>
          </p:cNvPr>
          <p:cNvSpPr/>
          <p:nvPr/>
        </p:nvSpPr>
        <p:spPr>
          <a:xfrm>
            <a:off x="457200" y="2655251"/>
            <a:ext cx="1647000" cy="70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4029182-AE83-AFFD-03CA-9D0B8E8A567D}"/>
              </a:ext>
            </a:extLst>
          </p:cNvPr>
          <p:cNvSpPr/>
          <p:nvPr/>
        </p:nvSpPr>
        <p:spPr>
          <a:xfrm>
            <a:off x="457200" y="3357251"/>
            <a:ext cx="1647000" cy="70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89E4A03-FC73-1564-7625-1A23EE54D13D}"/>
              </a:ext>
            </a:extLst>
          </p:cNvPr>
          <p:cNvSpPr/>
          <p:nvPr/>
        </p:nvSpPr>
        <p:spPr>
          <a:xfrm>
            <a:off x="457200" y="4059251"/>
            <a:ext cx="1647000" cy="70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03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EFFF226-66C1-7CB4-9CAD-81054289273C}"/>
              </a:ext>
            </a:extLst>
          </p:cNvPr>
          <p:cNvSpPr/>
          <p:nvPr/>
        </p:nvSpPr>
        <p:spPr>
          <a:xfrm>
            <a:off x="457200" y="4761251"/>
            <a:ext cx="1647000" cy="70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Amostra 04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3BC1CFC-939A-17F8-76A7-930C67BA3B81}"/>
              </a:ext>
            </a:extLst>
          </p:cNvPr>
          <p:cNvSpPr/>
          <p:nvPr/>
        </p:nvSpPr>
        <p:spPr>
          <a:xfrm>
            <a:off x="2104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1,0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741BE928-6EEC-6465-2D09-36BBB010969D}"/>
              </a:ext>
            </a:extLst>
          </p:cNvPr>
          <p:cNvSpPr/>
          <p:nvPr/>
        </p:nvSpPr>
        <p:spPr>
          <a:xfrm>
            <a:off x="3751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0,8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FB43E33-2C7F-C6E0-C437-4CC10B0450B4}"/>
              </a:ext>
            </a:extLst>
          </p:cNvPr>
          <p:cNvSpPr/>
          <p:nvPr/>
        </p:nvSpPr>
        <p:spPr>
          <a:xfrm>
            <a:off x="5398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2,5</a:t>
            </a: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CE2AF65F-FE55-0C43-AE00-84342A7AC5D0}"/>
              </a:ext>
            </a:extLst>
          </p:cNvPr>
          <p:cNvSpPr/>
          <p:nvPr/>
        </p:nvSpPr>
        <p:spPr>
          <a:xfrm>
            <a:off x="7045200" y="4760944"/>
            <a:ext cx="1647000" cy="702000"/>
          </a:xfrm>
          <a:prstGeom prst="rect">
            <a:avLst/>
          </a:prstGeom>
          <a:noFill/>
          <a:ln w="3175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>
              <a:defRPr/>
            </a:pPr>
            <a:r>
              <a:rPr lang="pt-BR" sz="2400" kern="0" dirty="0">
                <a:solidFill>
                  <a:prstClr val="black"/>
                </a:solidFill>
                <a:latin typeface="Gotham HTF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9081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Principais algoritmos de Classificação</a:t>
            </a:r>
          </a:p>
        </p:txBody>
      </p:sp>
      <p:grpSp>
        <p:nvGrpSpPr>
          <p:cNvPr id="11" name="Groupe 44">
            <a:extLst>
              <a:ext uri="{FF2B5EF4-FFF2-40B4-BE49-F238E27FC236}">
                <a16:creationId xmlns:a16="http://schemas.microsoft.com/office/drawing/2014/main" id="{2FCDDA88-5E2E-ECD2-9E73-9DDF41BD0814}"/>
              </a:ext>
            </a:extLst>
          </p:cNvPr>
          <p:cNvGrpSpPr/>
          <p:nvPr/>
        </p:nvGrpSpPr>
        <p:grpSpPr>
          <a:xfrm>
            <a:off x="397067" y="1772816"/>
            <a:ext cx="1900992" cy="2272710"/>
            <a:chOff x="5061098" y="762734"/>
            <a:chExt cx="4364436" cy="521785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BD66574-ED00-D439-D125-C1FB599B7679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Ellipse 9">
              <a:extLst>
                <a:ext uri="{FF2B5EF4-FFF2-40B4-BE49-F238E27FC236}">
                  <a16:creationId xmlns:a16="http://schemas.microsoft.com/office/drawing/2014/main" id="{A8E5DC9F-8FF7-B02B-6DC7-9E74FB43CAAA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Rectangle : coins arrondis 37">
              <a:extLst>
                <a:ext uri="{FF2B5EF4-FFF2-40B4-BE49-F238E27FC236}">
                  <a16:creationId xmlns:a16="http://schemas.microsoft.com/office/drawing/2014/main" id="{76BC1196-6C5F-7826-6961-55D046C4335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Rectangle : coins arrondis 39">
              <a:extLst>
                <a:ext uri="{FF2B5EF4-FFF2-40B4-BE49-F238E27FC236}">
                  <a16:creationId xmlns:a16="http://schemas.microsoft.com/office/drawing/2014/main" id="{8FC92E22-C068-F72A-09AA-3299432B1977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6" name="Groupe 43">
              <a:extLst>
                <a:ext uri="{FF2B5EF4-FFF2-40B4-BE49-F238E27FC236}">
                  <a16:creationId xmlns:a16="http://schemas.microsoft.com/office/drawing/2014/main" id="{C30396BD-3281-9876-1695-4A8D81F9FDE1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7" name="Ellipse 29">
                <a:extLst>
                  <a:ext uri="{FF2B5EF4-FFF2-40B4-BE49-F238E27FC236}">
                    <a16:creationId xmlns:a16="http://schemas.microsoft.com/office/drawing/2014/main" id="{2F2C539C-DBF9-E8B5-5A2E-F6B3CBB40F99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507846E9-360A-A237-E8AC-C47FD2C6891D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Ellipse 30">
                <a:extLst>
                  <a:ext uri="{FF2B5EF4-FFF2-40B4-BE49-F238E27FC236}">
                    <a16:creationId xmlns:a16="http://schemas.microsoft.com/office/drawing/2014/main" id="{ED598EB2-5DC2-829E-BE32-E3FF00E249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orme libre : forme 12">
                <a:extLst>
                  <a:ext uri="{FF2B5EF4-FFF2-40B4-BE49-F238E27FC236}">
                    <a16:creationId xmlns:a16="http://schemas.microsoft.com/office/drawing/2014/main" id="{88226AA7-5B9C-80C4-8211-1FAA3191D3A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Forme libre : forme 15">
                <a:extLst>
                  <a:ext uri="{FF2B5EF4-FFF2-40B4-BE49-F238E27FC236}">
                    <a16:creationId xmlns:a16="http://schemas.microsoft.com/office/drawing/2014/main" id="{B89CC44F-D9DE-8BC8-DC20-BC1CD6007DF4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" name="Forme libre : forme 16">
                <a:extLst>
                  <a:ext uri="{FF2B5EF4-FFF2-40B4-BE49-F238E27FC236}">
                    <a16:creationId xmlns:a16="http://schemas.microsoft.com/office/drawing/2014/main" id="{3E087627-3702-57F4-A2E8-9E7AB1728880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" name="Ellipse 27">
                <a:extLst>
                  <a:ext uri="{FF2B5EF4-FFF2-40B4-BE49-F238E27FC236}">
                    <a16:creationId xmlns:a16="http://schemas.microsoft.com/office/drawing/2014/main" id="{09C64CD4-4E6D-7530-C5B4-30F9C23E57F0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Ellipse 28">
                <a:extLst>
                  <a:ext uri="{FF2B5EF4-FFF2-40B4-BE49-F238E27FC236}">
                    <a16:creationId xmlns:a16="http://schemas.microsoft.com/office/drawing/2014/main" id="{539E4B3E-572C-D3D6-0973-00D64423233B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Ellipse 17">
                <a:extLst>
                  <a:ext uri="{FF2B5EF4-FFF2-40B4-BE49-F238E27FC236}">
                    <a16:creationId xmlns:a16="http://schemas.microsoft.com/office/drawing/2014/main" id="{A77D3D1A-6583-850E-D996-F48A4832A2D7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Ellipse 18">
                <a:extLst>
                  <a:ext uri="{FF2B5EF4-FFF2-40B4-BE49-F238E27FC236}">
                    <a16:creationId xmlns:a16="http://schemas.microsoft.com/office/drawing/2014/main" id="{5F93802A-299C-3AF0-529A-E050AD54B0A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Ellipse 19">
                <a:extLst>
                  <a:ext uri="{FF2B5EF4-FFF2-40B4-BE49-F238E27FC236}">
                    <a16:creationId xmlns:a16="http://schemas.microsoft.com/office/drawing/2014/main" id="{CC942471-309A-4F9E-0F68-570CB37AAB37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Ellipse 20">
                <a:extLst>
                  <a:ext uri="{FF2B5EF4-FFF2-40B4-BE49-F238E27FC236}">
                    <a16:creationId xmlns:a16="http://schemas.microsoft.com/office/drawing/2014/main" id="{654A6E5C-B378-CFEB-947F-4CC9458C257A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Ellipse 21">
                <a:extLst>
                  <a:ext uri="{FF2B5EF4-FFF2-40B4-BE49-F238E27FC236}">
                    <a16:creationId xmlns:a16="http://schemas.microsoft.com/office/drawing/2014/main" id="{EDA71C49-8201-93C6-F0EE-ABCF2A4C4932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Ellipse 22">
                <a:extLst>
                  <a:ext uri="{FF2B5EF4-FFF2-40B4-BE49-F238E27FC236}">
                    <a16:creationId xmlns:a16="http://schemas.microsoft.com/office/drawing/2014/main" id="{A16918F0-34E8-CEA3-C8A0-D00D523DDA91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Ellipse 23">
                <a:extLst>
                  <a:ext uri="{FF2B5EF4-FFF2-40B4-BE49-F238E27FC236}">
                    <a16:creationId xmlns:a16="http://schemas.microsoft.com/office/drawing/2014/main" id="{C5236B5C-5D8A-7BDF-6FF7-55F60F0FD91E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Ellipse 24">
                <a:extLst>
                  <a:ext uri="{FF2B5EF4-FFF2-40B4-BE49-F238E27FC236}">
                    <a16:creationId xmlns:a16="http://schemas.microsoft.com/office/drawing/2014/main" id="{C77AAB75-9C16-34CA-6351-91EA9D846DFB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Ellipse 25">
                <a:extLst>
                  <a:ext uri="{FF2B5EF4-FFF2-40B4-BE49-F238E27FC236}">
                    <a16:creationId xmlns:a16="http://schemas.microsoft.com/office/drawing/2014/main" id="{16F94208-52CB-BD4C-8D5C-833AC76E44A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Ellipse 26">
                <a:extLst>
                  <a:ext uri="{FF2B5EF4-FFF2-40B4-BE49-F238E27FC236}">
                    <a16:creationId xmlns:a16="http://schemas.microsoft.com/office/drawing/2014/main" id="{F3AD1136-7A97-E89C-7656-ED0632DF075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Ellipse 31">
                <a:extLst>
                  <a:ext uri="{FF2B5EF4-FFF2-40B4-BE49-F238E27FC236}">
                    <a16:creationId xmlns:a16="http://schemas.microsoft.com/office/drawing/2014/main" id="{0508D6B1-0EAA-6911-066A-982B6EEACAD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Ellipse 32">
                <a:extLst>
                  <a:ext uri="{FF2B5EF4-FFF2-40B4-BE49-F238E27FC236}">
                    <a16:creationId xmlns:a16="http://schemas.microsoft.com/office/drawing/2014/main" id="{B766F348-1546-48E2-8E8A-867C0F691CFF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Ellipse 33">
                <a:extLst>
                  <a:ext uri="{FF2B5EF4-FFF2-40B4-BE49-F238E27FC236}">
                    <a16:creationId xmlns:a16="http://schemas.microsoft.com/office/drawing/2014/main" id="{69B3C8E5-E262-34C8-9529-74755FAB6229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Ellipse 34">
                <a:extLst>
                  <a:ext uri="{FF2B5EF4-FFF2-40B4-BE49-F238E27FC236}">
                    <a16:creationId xmlns:a16="http://schemas.microsoft.com/office/drawing/2014/main" id="{B673F186-8F98-DFE8-ED64-CB5293FDAE7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Ellipse 35">
                <a:extLst>
                  <a:ext uri="{FF2B5EF4-FFF2-40B4-BE49-F238E27FC236}">
                    <a16:creationId xmlns:a16="http://schemas.microsoft.com/office/drawing/2014/main" id="{93FA424D-1C27-AFC6-B7F1-D08854F8D28F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Ellipse 40">
                <a:extLst>
                  <a:ext uri="{FF2B5EF4-FFF2-40B4-BE49-F238E27FC236}">
                    <a16:creationId xmlns:a16="http://schemas.microsoft.com/office/drawing/2014/main" id="{265D296C-45FA-9389-17FB-8C06772F5B9B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Ellipse 41">
                <a:extLst>
                  <a:ext uri="{FF2B5EF4-FFF2-40B4-BE49-F238E27FC236}">
                    <a16:creationId xmlns:a16="http://schemas.microsoft.com/office/drawing/2014/main" id="{FACAB332-3E1E-F827-010F-605B953F1BB7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Ellipse 42">
                <a:extLst>
                  <a:ext uri="{FF2B5EF4-FFF2-40B4-BE49-F238E27FC236}">
                    <a16:creationId xmlns:a16="http://schemas.microsoft.com/office/drawing/2014/main" id="{289BB1B6-8AA3-CBA2-DCD5-57ED302A80A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3" name="TextBox 82">
            <a:extLst>
              <a:ext uri="{FF2B5EF4-FFF2-40B4-BE49-F238E27FC236}">
                <a16:creationId xmlns:a16="http://schemas.microsoft.com/office/drawing/2014/main" id="{D2E98C47-9A31-F0E8-BDD6-0A6E490157D4}"/>
              </a:ext>
            </a:extLst>
          </p:cNvPr>
          <p:cNvSpPr txBox="1"/>
          <p:nvPr/>
        </p:nvSpPr>
        <p:spPr>
          <a:xfrm>
            <a:off x="554139" y="4073004"/>
            <a:ext cx="1713605" cy="20621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2F5597"/>
                </a:solidFill>
                <a:latin typeface="Gotham HTF"/>
              </a:rPr>
              <a:t>Regressão </a:t>
            </a:r>
            <a:r>
              <a:rPr lang="pt-BR" sz="1600" b="1" dirty="0" err="1">
                <a:solidFill>
                  <a:srgbClr val="2F5597"/>
                </a:solidFill>
                <a:latin typeface="Gotham HTF"/>
              </a:rPr>
              <a:t>Logistica</a:t>
            </a:r>
            <a:endParaRPr lang="pt-BR" sz="1600" b="1" dirty="0">
              <a:solidFill>
                <a:srgbClr val="2F5597"/>
              </a:solidFill>
              <a:latin typeface="Gotham HTF"/>
            </a:endParaRPr>
          </a:p>
          <a:p>
            <a:pPr defTabSz="685800"/>
            <a:r>
              <a:rPr lang="en-US" sz="1600" dirty="0">
                <a:latin typeface="Gotham HTF"/>
                <a:cs typeface="Gotham HTF Light"/>
              </a:rPr>
              <a:t>Técnica da </a:t>
            </a:r>
            <a:r>
              <a:rPr lang="en-US" sz="1600" dirty="0" err="1">
                <a:latin typeface="Gotham HTF"/>
                <a:cs typeface="Gotham HTF Light"/>
              </a:rPr>
              <a:t>estatística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procura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correlacionar</a:t>
            </a:r>
            <a:r>
              <a:rPr lang="en-US" sz="1600" dirty="0">
                <a:latin typeface="Gotham HTF"/>
                <a:cs typeface="Gotham HTF Light"/>
              </a:rPr>
              <a:t> dados e </a:t>
            </a:r>
            <a:r>
              <a:rPr lang="en-US" sz="1600" dirty="0" err="1">
                <a:latin typeface="Gotham HTF"/>
                <a:cs typeface="Gotham HTF Light"/>
              </a:rPr>
              <a:t>produzir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uma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saída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binária</a:t>
            </a:r>
            <a:r>
              <a:rPr lang="en-US" sz="1600" dirty="0">
                <a:latin typeface="Gotham HTF"/>
                <a:cs typeface="Gotham HTF Light"/>
              </a:rPr>
              <a:t> do </a:t>
            </a:r>
            <a:r>
              <a:rPr lang="en-US" sz="1600" dirty="0" err="1">
                <a:latin typeface="Gotham HTF"/>
                <a:cs typeface="Gotham HTF Light"/>
              </a:rPr>
              <a:t>tipo</a:t>
            </a:r>
            <a:r>
              <a:rPr lang="en-US" sz="1600" dirty="0">
                <a:latin typeface="Gotham HTF"/>
                <a:cs typeface="Gotham HTF Light"/>
              </a:rPr>
              <a:t> 0 </a:t>
            </a:r>
            <a:r>
              <a:rPr lang="en-US" sz="1600" dirty="0" err="1">
                <a:latin typeface="Gotham HTF"/>
                <a:cs typeface="Gotham HTF Light"/>
              </a:rPr>
              <a:t>ou</a:t>
            </a:r>
            <a:r>
              <a:rPr lang="en-US" sz="1600" dirty="0">
                <a:latin typeface="Gotham HTF"/>
                <a:cs typeface="Gotham HTF Light"/>
              </a:rPr>
              <a:t> 1 (Sim </a:t>
            </a:r>
            <a:r>
              <a:rPr lang="en-US" sz="1600" dirty="0" err="1">
                <a:latin typeface="Gotham HTF"/>
                <a:cs typeface="Gotham HTF Light"/>
              </a:rPr>
              <a:t>ou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Não</a:t>
            </a:r>
            <a:endParaRPr lang="pt-BR" sz="1600" dirty="0">
              <a:solidFill>
                <a:prstClr val="black"/>
              </a:solidFill>
              <a:latin typeface="Gotham HTF"/>
            </a:endParaRPr>
          </a:p>
        </p:txBody>
      </p:sp>
      <p:grpSp>
        <p:nvGrpSpPr>
          <p:cNvPr id="44" name="Groupe 4">
            <a:extLst>
              <a:ext uri="{FF2B5EF4-FFF2-40B4-BE49-F238E27FC236}">
                <a16:creationId xmlns:a16="http://schemas.microsoft.com/office/drawing/2014/main" id="{0F037F5D-F15F-397A-CE83-A3ECF4145ADF}"/>
              </a:ext>
            </a:extLst>
          </p:cNvPr>
          <p:cNvGrpSpPr/>
          <p:nvPr/>
        </p:nvGrpSpPr>
        <p:grpSpPr>
          <a:xfrm>
            <a:off x="2546692" y="1772816"/>
            <a:ext cx="1900992" cy="2272710"/>
            <a:chOff x="5061098" y="762734"/>
            <a:chExt cx="4364436" cy="5217851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68C7085-1A01-798C-68CF-ED356E9806CD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Ellipse 6">
              <a:extLst>
                <a:ext uri="{FF2B5EF4-FFF2-40B4-BE49-F238E27FC236}">
                  <a16:creationId xmlns:a16="http://schemas.microsoft.com/office/drawing/2014/main" id="{C7FBFB53-1C80-7DB1-09DC-03E6A2E6A566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ectangle : coins arrondis 7">
              <a:extLst>
                <a:ext uri="{FF2B5EF4-FFF2-40B4-BE49-F238E27FC236}">
                  <a16:creationId xmlns:a16="http://schemas.microsoft.com/office/drawing/2014/main" id="{167C2057-6EDD-D9E9-D101-BD941E3EA58D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 : coins arrondis 8">
              <a:extLst>
                <a:ext uri="{FF2B5EF4-FFF2-40B4-BE49-F238E27FC236}">
                  <a16:creationId xmlns:a16="http://schemas.microsoft.com/office/drawing/2014/main" id="{E5222049-6B8A-D684-382A-E579DAF4CA9B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e 10">
              <a:extLst>
                <a:ext uri="{FF2B5EF4-FFF2-40B4-BE49-F238E27FC236}">
                  <a16:creationId xmlns:a16="http://schemas.microsoft.com/office/drawing/2014/main" id="{0DD6D07C-5C25-5F15-4F97-107EBD8BEE2C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50" name="Ellipse 11">
                <a:extLst>
                  <a:ext uri="{FF2B5EF4-FFF2-40B4-BE49-F238E27FC236}">
                    <a16:creationId xmlns:a16="http://schemas.microsoft.com/office/drawing/2014/main" id="{E30551A9-83AB-0663-FC40-F04A7C1EB11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Ellipse 13">
                <a:extLst>
                  <a:ext uri="{FF2B5EF4-FFF2-40B4-BE49-F238E27FC236}">
                    <a16:creationId xmlns:a16="http://schemas.microsoft.com/office/drawing/2014/main" id="{4E63DE61-4CB3-5EF6-9B03-E597FA40A22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Ellipse 14">
                <a:extLst>
                  <a:ext uri="{FF2B5EF4-FFF2-40B4-BE49-F238E27FC236}">
                    <a16:creationId xmlns:a16="http://schemas.microsoft.com/office/drawing/2014/main" id="{1E162921-87AF-BD84-ED7F-4D5295986698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orme libre : forme 38">
                <a:extLst>
                  <a:ext uri="{FF2B5EF4-FFF2-40B4-BE49-F238E27FC236}">
                    <a16:creationId xmlns:a16="http://schemas.microsoft.com/office/drawing/2014/main" id="{BFA6CF86-1725-A834-0F30-E8D600DC1A77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orme libre : forme 45">
                <a:extLst>
                  <a:ext uri="{FF2B5EF4-FFF2-40B4-BE49-F238E27FC236}">
                    <a16:creationId xmlns:a16="http://schemas.microsoft.com/office/drawing/2014/main" id="{8FE286F5-A381-9BD8-D81E-79F6171564B1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orme libre : forme 46">
                <a:extLst>
                  <a:ext uri="{FF2B5EF4-FFF2-40B4-BE49-F238E27FC236}">
                    <a16:creationId xmlns:a16="http://schemas.microsoft.com/office/drawing/2014/main" id="{0DA7A92A-623B-0D48-FDBD-840AF6658281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Ellipse 47">
                <a:extLst>
                  <a:ext uri="{FF2B5EF4-FFF2-40B4-BE49-F238E27FC236}">
                    <a16:creationId xmlns:a16="http://schemas.microsoft.com/office/drawing/2014/main" id="{42226499-96AF-02C8-9748-B90C4B2A7D88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Ellipse 48">
                <a:extLst>
                  <a:ext uri="{FF2B5EF4-FFF2-40B4-BE49-F238E27FC236}">
                    <a16:creationId xmlns:a16="http://schemas.microsoft.com/office/drawing/2014/main" id="{B9BC995C-0CCD-2EAB-CA55-A55920994046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Ellipse 49">
                <a:extLst>
                  <a:ext uri="{FF2B5EF4-FFF2-40B4-BE49-F238E27FC236}">
                    <a16:creationId xmlns:a16="http://schemas.microsoft.com/office/drawing/2014/main" id="{C7C99C61-B4D7-49C5-3AB3-DE98E17E5F28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Ellipse 50">
                <a:extLst>
                  <a:ext uri="{FF2B5EF4-FFF2-40B4-BE49-F238E27FC236}">
                    <a16:creationId xmlns:a16="http://schemas.microsoft.com/office/drawing/2014/main" id="{43840178-04FB-7264-788C-BBFA4115862D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Ellipse 51">
                <a:extLst>
                  <a:ext uri="{FF2B5EF4-FFF2-40B4-BE49-F238E27FC236}">
                    <a16:creationId xmlns:a16="http://schemas.microsoft.com/office/drawing/2014/main" id="{C5C46A7D-B5E2-F9F9-8874-B92BDCEF355F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Ellipse 52">
                <a:extLst>
                  <a:ext uri="{FF2B5EF4-FFF2-40B4-BE49-F238E27FC236}">
                    <a16:creationId xmlns:a16="http://schemas.microsoft.com/office/drawing/2014/main" id="{FD68D902-089B-2E26-0017-72B90EAFDF03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Ellipse 53">
                <a:extLst>
                  <a:ext uri="{FF2B5EF4-FFF2-40B4-BE49-F238E27FC236}">
                    <a16:creationId xmlns:a16="http://schemas.microsoft.com/office/drawing/2014/main" id="{221021D6-E5E8-8F32-4C17-0A15EC9FCED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Ellipse 54">
                <a:extLst>
                  <a:ext uri="{FF2B5EF4-FFF2-40B4-BE49-F238E27FC236}">
                    <a16:creationId xmlns:a16="http://schemas.microsoft.com/office/drawing/2014/main" id="{3E5A0A5E-E919-F6B5-6DF5-74BADEB6AA70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Ellipse 55">
                <a:extLst>
                  <a:ext uri="{FF2B5EF4-FFF2-40B4-BE49-F238E27FC236}">
                    <a16:creationId xmlns:a16="http://schemas.microsoft.com/office/drawing/2014/main" id="{3B063F9C-7E82-92CD-B1BE-E766B8ECF4F6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Ellipse 56">
                <a:extLst>
                  <a:ext uri="{FF2B5EF4-FFF2-40B4-BE49-F238E27FC236}">
                    <a16:creationId xmlns:a16="http://schemas.microsoft.com/office/drawing/2014/main" id="{058E8A05-83E0-42B7-D442-E46385249268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Ellipse 57">
                <a:extLst>
                  <a:ext uri="{FF2B5EF4-FFF2-40B4-BE49-F238E27FC236}">
                    <a16:creationId xmlns:a16="http://schemas.microsoft.com/office/drawing/2014/main" id="{C90C2FBA-D439-7458-D279-CCCF687D3678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Ellipse 58">
                <a:extLst>
                  <a:ext uri="{FF2B5EF4-FFF2-40B4-BE49-F238E27FC236}">
                    <a16:creationId xmlns:a16="http://schemas.microsoft.com/office/drawing/2014/main" id="{96EF92BF-FD2E-7FC1-BC9A-CBC7F2260BD0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Ellipse 59">
                <a:extLst>
                  <a:ext uri="{FF2B5EF4-FFF2-40B4-BE49-F238E27FC236}">
                    <a16:creationId xmlns:a16="http://schemas.microsoft.com/office/drawing/2014/main" id="{67D0ED15-94F7-EB73-E9C0-B28104CB5B27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Ellipse 60">
                <a:extLst>
                  <a:ext uri="{FF2B5EF4-FFF2-40B4-BE49-F238E27FC236}">
                    <a16:creationId xmlns:a16="http://schemas.microsoft.com/office/drawing/2014/main" id="{C35974A1-37B8-1446-B3BC-D786B2BADF71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Ellipse 61">
                <a:extLst>
                  <a:ext uri="{FF2B5EF4-FFF2-40B4-BE49-F238E27FC236}">
                    <a16:creationId xmlns:a16="http://schemas.microsoft.com/office/drawing/2014/main" id="{CEECA585-EE8B-B27D-9895-A644F1EFEBD1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Ellipse 62">
                <a:extLst>
                  <a:ext uri="{FF2B5EF4-FFF2-40B4-BE49-F238E27FC236}">
                    <a16:creationId xmlns:a16="http://schemas.microsoft.com/office/drawing/2014/main" id="{0AA640F0-14F4-34B3-81CF-6C2241F83991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Ellipse 63">
                <a:extLst>
                  <a:ext uri="{FF2B5EF4-FFF2-40B4-BE49-F238E27FC236}">
                    <a16:creationId xmlns:a16="http://schemas.microsoft.com/office/drawing/2014/main" id="{349581DC-5994-D748-8189-3EFF7606C278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Ellipse 64">
                <a:extLst>
                  <a:ext uri="{FF2B5EF4-FFF2-40B4-BE49-F238E27FC236}">
                    <a16:creationId xmlns:a16="http://schemas.microsoft.com/office/drawing/2014/main" id="{6F395DF5-096A-4786-B068-918DD97978B9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Ellipse 65">
                <a:extLst>
                  <a:ext uri="{FF2B5EF4-FFF2-40B4-BE49-F238E27FC236}">
                    <a16:creationId xmlns:a16="http://schemas.microsoft.com/office/drawing/2014/main" id="{3BC803CE-CE52-8162-7E58-C4A70F6F8DFD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Ellipse 66">
                <a:extLst>
                  <a:ext uri="{FF2B5EF4-FFF2-40B4-BE49-F238E27FC236}">
                    <a16:creationId xmlns:a16="http://schemas.microsoft.com/office/drawing/2014/main" id="{561650D6-4AF8-2C87-EE3A-3B4DB16804D2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76" name="TextBox 82">
            <a:extLst>
              <a:ext uri="{FF2B5EF4-FFF2-40B4-BE49-F238E27FC236}">
                <a16:creationId xmlns:a16="http://schemas.microsoft.com/office/drawing/2014/main" id="{ECC5C464-BC1B-B494-5738-D86FE00D782C}"/>
              </a:ext>
            </a:extLst>
          </p:cNvPr>
          <p:cNvSpPr txBox="1"/>
          <p:nvPr/>
        </p:nvSpPr>
        <p:spPr>
          <a:xfrm>
            <a:off x="2717998" y="4073004"/>
            <a:ext cx="1854002" cy="230832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C55A11"/>
                </a:solidFill>
                <a:latin typeface="Gotham HTF"/>
              </a:rPr>
              <a:t>Árvore de Decisão</a:t>
            </a: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Algoritmo</a:t>
            </a:r>
            <a:r>
              <a:rPr lang="en-US" sz="1600" dirty="0">
                <a:latin typeface="Gotham HTF"/>
                <a:cs typeface="Gotham HTF Light"/>
              </a:rPr>
              <a:t> que divide </a:t>
            </a:r>
            <a:r>
              <a:rPr lang="en-US" sz="1600" dirty="0" err="1">
                <a:latin typeface="Gotham HTF"/>
                <a:cs typeface="Gotham HTF Light"/>
              </a:rPr>
              <a:t>reptidamente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os</a:t>
            </a:r>
            <a:r>
              <a:rPr lang="en-US" sz="1600" dirty="0">
                <a:latin typeface="Gotham HTF"/>
                <a:cs typeface="Gotham HTF Light"/>
              </a:rPr>
              <a:t> dados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subconjuntos</a:t>
            </a:r>
            <a:r>
              <a:rPr lang="en-US" sz="1600" dirty="0">
                <a:latin typeface="Gotham HTF"/>
                <a:cs typeface="Gotham HTF Light"/>
              </a:rPr>
              <a:t> com base </a:t>
            </a:r>
            <a:r>
              <a:rPr lang="en-US" sz="1600" dirty="0" err="1">
                <a:latin typeface="Gotham HTF"/>
                <a:cs typeface="Gotham HTF Light"/>
              </a:rPr>
              <a:t>nas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características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até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chegar</a:t>
            </a:r>
            <a:r>
              <a:rPr lang="en-US" sz="1600" dirty="0">
                <a:latin typeface="Gotham HTF"/>
                <a:cs typeface="Gotham HTF Light"/>
              </a:rPr>
              <a:t> a um </a:t>
            </a:r>
            <a:r>
              <a:rPr lang="en-US" sz="1600" dirty="0" err="1">
                <a:latin typeface="Gotham HTF"/>
                <a:cs typeface="Gotham HTF Light"/>
              </a:rPr>
              <a:t>subconjunto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único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  <p:grpSp>
        <p:nvGrpSpPr>
          <p:cNvPr id="77" name="Groupe 67">
            <a:extLst>
              <a:ext uri="{FF2B5EF4-FFF2-40B4-BE49-F238E27FC236}">
                <a16:creationId xmlns:a16="http://schemas.microsoft.com/office/drawing/2014/main" id="{E8854207-FDAE-DE2E-6679-CBB8B711E92E}"/>
              </a:ext>
            </a:extLst>
          </p:cNvPr>
          <p:cNvGrpSpPr/>
          <p:nvPr/>
        </p:nvGrpSpPr>
        <p:grpSpPr>
          <a:xfrm>
            <a:off x="4696316" y="1772816"/>
            <a:ext cx="1900992" cy="2272710"/>
            <a:chOff x="5061098" y="762734"/>
            <a:chExt cx="4364436" cy="5217851"/>
          </a:xfrm>
        </p:grpSpPr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C29CDCCA-3702-8FD5-B1E8-D7ACCA3DE348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Ellipse 69">
              <a:extLst>
                <a:ext uri="{FF2B5EF4-FFF2-40B4-BE49-F238E27FC236}">
                  <a16:creationId xmlns:a16="http://schemas.microsoft.com/office/drawing/2014/main" id="{06D4EAC7-D238-40FB-14D3-CE4C23B165EB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 : coins arrondis 70">
              <a:extLst>
                <a:ext uri="{FF2B5EF4-FFF2-40B4-BE49-F238E27FC236}">
                  <a16:creationId xmlns:a16="http://schemas.microsoft.com/office/drawing/2014/main" id="{FF3D6E86-DE75-2B90-3795-7F936650D87F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Rectangle : coins arrondis 71">
              <a:extLst>
                <a:ext uri="{FF2B5EF4-FFF2-40B4-BE49-F238E27FC236}">
                  <a16:creationId xmlns:a16="http://schemas.microsoft.com/office/drawing/2014/main" id="{219F5168-48A4-D6A6-6872-4311FF738565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2" name="Groupe 72">
              <a:extLst>
                <a:ext uri="{FF2B5EF4-FFF2-40B4-BE49-F238E27FC236}">
                  <a16:creationId xmlns:a16="http://schemas.microsoft.com/office/drawing/2014/main" id="{07360452-D492-1002-A48A-B486FC2F5288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83" name="Ellipse 73">
                <a:extLst>
                  <a:ext uri="{FF2B5EF4-FFF2-40B4-BE49-F238E27FC236}">
                    <a16:creationId xmlns:a16="http://schemas.microsoft.com/office/drawing/2014/main" id="{2A230BAA-054C-A350-FE0E-824D683650AE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4" name="Ellipse 74">
                <a:extLst>
                  <a:ext uri="{FF2B5EF4-FFF2-40B4-BE49-F238E27FC236}">
                    <a16:creationId xmlns:a16="http://schemas.microsoft.com/office/drawing/2014/main" id="{6FC8EB88-7A0F-ABB0-90FD-EF216ED23C17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Ellipse 75">
                <a:extLst>
                  <a:ext uri="{FF2B5EF4-FFF2-40B4-BE49-F238E27FC236}">
                    <a16:creationId xmlns:a16="http://schemas.microsoft.com/office/drawing/2014/main" id="{BD7EDAE9-4818-9D71-A477-6569B16715EB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orme libre : forme 76">
                <a:extLst>
                  <a:ext uri="{FF2B5EF4-FFF2-40B4-BE49-F238E27FC236}">
                    <a16:creationId xmlns:a16="http://schemas.microsoft.com/office/drawing/2014/main" id="{70870022-9974-1C2F-A51D-C0E34B54783C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orme libre : forme 77">
                <a:extLst>
                  <a:ext uri="{FF2B5EF4-FFF2-40B4-BE49-F238E27FC236}">
                    <a16:creationId xmlns:a16="http://schemas.microsoft.com/office/drawing/2014/main" id="{F72932C0-BF69-5277-288C-89A39C7873C8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orme libre : forme 78">
                <a:extLst>
                  <a:ext uri="{FF2B5EF4-FFF2-40B4-BE49-F238E27FC236}">
                    <a16:creationId xmlns:a16="http://schemas.microsoft.com/office/drawing/2014/main" id="{0F4B444D-7A66-F01E-09E2-0354F978DF66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Ellipse 79">
                <a:extLst>
                  <a:ext uri="{FF2B5EF4-FFF2-40B4-BE49-F238E27FC236}">
                    <a16:creationId xmlns:a16="http://schemas.microsoft.com/office/drawing/2014/main" id="{78E8E040-A45D-FD1B-304D-2F38AD73E279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Ellipse 80">
                <a:extLst>
                  <a:ext uri="{FF2B5EF4-FFF2-40B4-BE49-F238E27FC236}">
                    <a16:creationId xmlns:a16="http://schemas.microsoft.com/office/drawing/2014/main" id="{977CC493-08B1-10FC-44C1-03A855F9C5AD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Ellipse 81">
                <a:extLst>
                  <a:ext uri="{FF2B5EF4-FFF2-40B4-BE49-F238E27FC236}">
                    <a16:creationId xmlns:a16="http://schemas.microsoft.com/office/drawing/2014/main" id="{16CE020D-CCA0-229F-726D-7C3758D74A75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Ellipse 82">
                <a:extLst>
                  <a:ext uri="{FF2B5EF4-FFF2-40B4-BE49-F238E27FC236}">
                    <a16:creationId xmlns:a16="http://schemas.microsoft.com/office/drawing/2014/main" id="{519AEF73-2661-17A6-4086-BDE191E6806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Ellipse 83">
                <a:extLst>
                  <a:ext uri="{FF2B5EF4-FFF2-40B4-BE49-F238E27FC236}">
                    <a16:creationId xmlns:a16="http://schemas.microsoft.com/office/drawing/2014/main" id="{D418C1B8-3F62-CE0F-2B02-A8DA2CA97A66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Ellipse 84">
                <a:extLst>
                  <a:ext uri="{FF2B5EF4-FFF2-40B4-BE49-F238E27FC236}">
                    <a16:creationId xmlns:a16="http://schemas.microsoft.com/office/drawing/2014/main" id="{4EF37CD2-7079-48F1-6ED5-171555435459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Ellipse 85">
                <a:extLst>
                  <a:ext uri="{FF2B5EF4-FFF2-40B4-BE49-F238E27FC236}">
                    <a16:creationId xmlns:a16="http://schemas.microsoft.com/office/drawing/2014/main" id="{74521B17-CF13-69B5-6A22-6CBE39C7B81C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Ellipse 86">
                <a:extLst>
                  <a:ext uri="{FF2B5EF4-FFF2-40B4-BE49-F238E27FC236}">
                    <a16:creationId xmlns:a16="http://schemas.microsoft.com/office/drawing/2014/main" id="{A3D4B9AD-1CBA-02B4-3CB1-A9E04551E88A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Ellipse 87">
                <a:extLst>
                  <a:ext uri="{FF2B5EF4-FFF2-40B4-BE49-F238E27FC236}">
                    <a16:creationId xmlns:a16="http://schemas.microsoft.com/office/drawing/2014/main" id="{A92F0108-90A1-A28E-00B8-FFF3D86FDC60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Ellipse 88">
                <a:extLst>
                  <a:ext uri="{FF2B5EF4-FFF2-40B4-BE49-F238E27FC236}">
                    <a16:creationId xmlns:a16="http://schemas.microsoft.com/office/drawing/2014/main" id="{CE40405B-CEDF-DD2C-7B46-9F6ECE8CEF95}"/>
                  </a:ext>
                </a:extLst>
              </p:cNvPr>
              <p:cNvSpPr/>
              <p:nvPr/>
            </p:nvSpPr>
            <p:spPr>
              <a:xfrm>
                <a:off x="8430859" y="3896679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Ellipse 89">
                <a:extLst>
                  <a:ext uri="{FF2B5EF4-FFF2-40B4-BE49-F238E27FC236}">
                    <a16:creationId xmlns:a16="http://schemas.microsoft.com/office/drawing/2014/main" id="{1EB27062-579C-E20F-B042-1CF27880B174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Ellipse 90">
                <a:extLst>
                  <a:ext uri="{FF2B5EF4-FFF2-40B4-BE49-F238E27FC236}">
                    <a16:creationId xmlns:a16="http://schemas.microsoft.com/office/drawing/2014/main" id="{C7BDFC45-0253-A9B4-058A-D8681B853059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Ellipse 91">
                <a:extLst>
                  <a:ext uri="{FF2B5EF4-FFF2-40B4-BE49-F238E27FC236}">
                    <a16:creationId xmlns:a16="http://schemas.microsoft.com/office/drawing/2014/main" id="{E111F158-DC0D-1B49-F496-632EB8F27EB8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Ellipse 92">
                <a:extLst>
                  <a:ext uri="{FF2B5EF4-FFF2-40B4-BE49-F238E27FC236}">
                    <a16:creationId xmlns:a16="http://schemas.microsoft.com/office/drawing/2014/main" id="{CF490EEB-3119-A92C-D1D9-41B30F356EC8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Ellipse 93">
                <a:extLst>
                  <a:ext uri="{FF2B5EF4-FFF2-40B4-BE49-F238E27FC236}">
                    <a16:creationId xmlns:a16="http://schemas.microsoft.com/office/drawing/2014/main" id="{E687756A-A77D-7247-D8C8-ACE9733338E4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Ellipse 94">
                <a:extLst>
                  <a:ext uri="{FF2B5EF4-FFF2-40B4-BE49-F238E27FC236}">
                    <a16:creationId xmlns:a16="http://schemas.microsoft.com/office/drawing/2014/main" id="{F87250CD-0121-E33A-A8BC-B0179D81BF62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Ellipse 95">
                <a:extLst>
                  <a:ext uri="{FF2B5EF4-FFF2-40B4-BE49-F238E27FC236}">
                    <a16:creationId xmlns:a16="http://schemas.microsoft.com/office/drawing/2014/main" id="{5A52C11F-D579-2D13-393B-8B90AA6842E1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Ellipse 96">
                <a:extLst>
                  <a:ext uri="{FF2B5EF4-FFF2-40B4-BE49-F238E27FC236}">
                    <a16:creationId xmlns:a16="http://schemas.microsoft.com/office/drawing/2014/main" id="{97468770-6FF8-D657-52C5-6A232331DA3C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Ellipse 97">
                <a:extLst>
                  <a:ext uri="{FF2B5EF4-FFF2-40B4-BE49-F238E27FC236}">
                    <a16:creationId xmlns:a16="http://schemas.microsoft.com/office/drawing/2014/main" id="{C80B8AE9-75CB-1A4D-F3E0-22923EB2587A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Ellipse 98">
                <a:extLst>
                  <a:ext uri="{FF2B5EF4-FFF2-40B4-BE49-F238E27FC236}">
                    <a16:creationId xmlns:a16="http://schemas.microsoft.com/office/drawing/2014/main" id="{CB8FD57A-7942-F518-B4A7-A9954A0197AF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09" name="TextBox 82">
            <a:extLst>
              <a:ext uri="{FF2B5EF4-FFF2-40B4-BE49-F238E27FC236}">
                <a16:creationId xmlns:a16="http://schemas.microsoft.com/office/drawing/2014/main" id="{58E1A0FA-04CB-2A41-8B61-FCB58F848A3D}"/>
              </a:ext>
            </a:extLst>
          </p:cNvPr>
          <p:cNvSpPr txBox="1"/>
          <p:nvPr/>
        </p:nvSpPr>
        <p:spPr>
          <a:xfrm>
            <a:off x="4748703" y="4073004"/>
            <a:ext cx="1983537" cy="156966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>
                <a:solidFill>
                  <a:srgbClr val="7C7C7C"/>
                </a:solidFill>
                <a:latin typeface="Gotham HTF"/>
              </a:rPr>
              <a:t>K-</a:t>
            </a:r>
            <a:r>
              <a:rPr lang="pt-BR" sz="1600" b="1" dirty="0" err="1">
                <a:solidFill>
                  <a:srgbClr val="7C7C7C"/>
                </a:solidFill>
                <a:latin typeface="Gotham HTF"/>
              </a:rPr>
              <a:t>Nearest</a:t>
            </a:r>
            <a:r>
              <a:rPr lang="pt-BR" sz="1600" b="1" dirty="0">
                <a:solidFill>
                  <a:srgbClr val="7C7C7C"/>
                </a:solidFill>
                <a:latin typeface="Gotham HTF"/>
              </a:rPr>
              <a:t> </a:t>
            </a:r>
            <a:r>
              <a:rPr lang="pt-BR" sz="1600" b="1" dirty="0" err="1">
                <a:solidFill>
                  <a:srgbClr val="7C7C7C"/>
                </a:solidFill>
                <a:latin typeface="Gotham HTF"/>
              </a:rPr>
              <a:t>Neighbors</a:t>
            </a:r>
            <a:endParaRPr lang="pt-BR" sz="1600" b="1" dirty="0">
              <a:solidFill>
                <a:srgbClr val="7C7C7C"/>
              </a:solidFill>
              <a:latin typeface="Gotham HTF"/>
            </a:endParaRP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Algoritmo</a:t>
            </a:r>
            <a:r>
              <a:rPr lang="en-US" sz="1600" dirty="0">
                <a:latin typeface="Gotham HTF"/>
                <a:cs typeface="Gotham HTF Light"/>
              </a:rPr>
              <a:t> que </a:t>
            </a:r>
            <a:r>
              <a:rPr lang="en-US" sz="1600" dirty="0" err="1">
                <a:latin typeface="Gotham HTF"/>
                <a:cs typeface="Gotham HTF Light"/>
              </a:rPr>
              <a:t>classifica</a:t>
            </a:r>
            <a:r>
              <a:rPr lang="en-US" sz="1600" dirty="0">
                <a:latin typeface="Gotham HTF"/>
                <a:cs typeface="Gotham HTF Light"/>
              </a:rPr>
              <a:t> o dado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um conjunto </a:t>
            </a:r>
            <a:r>
              <a:rPr lang="en-US" sz="1600" dirty="0" err="1">
                <a:latin typeface="Gotham HTF"/>
                <a:cs typeface="Gotham HTF Light"/>
              </a:rPr>
              <a:t>conforme</a:t>
            </a:r>
            <a:r>
              <a:rPr lang="en-US" sz="1600" dirty="0">
                <a:latin typeface="Gotham HTF"/>
                <a:cs typeface="Gotham HTF Light"/>
              </a:rPr>
              <a:t> a </a:t>
            </a:r>
            <a:r>
              <a:rPr lang="en-US" sz="1600" dirty="0" err="1">
                <a:latin typeface="Gotham HTF"/>
                <a:cs typeface="Gotham HTF Light"/>
              </a:rPr>
              <a:t>semelhança</a:t>
            </a:r>
            <a:r>
              <a:rPr lang="en-US" sz="1600" dirty="0">
                <a:latin typeface="Gotham HTF"/>
                <a:cs typeface="Gotham HTF Light"/>
              </a:rPr>
              <a:t> entre </a:t>
            </a:r>
            <a:r>
              <a:rPr lang="en-US" sz="1600" dirty="0" err="1">
                <a:latin typeface="Gotham HTF"/>
                <a:cs typeface="Gotham HTF Light"/>
              </a:rPr>
              <a:t>os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seus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vizinhos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mais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próximos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  <p:grpSp>
        <p:nvGrpSpPr>
          <p:cNvPr id="110" name="Groupe 99">
            <a:extLst>
              <a:ext uri="{FF2B5EF4-FFF2-40B4-BE49-F238E27FC236}">
                <a16:creationId xmlns:a16="http://schemas.microsoft.com/office/drawing/2014/main" id="{FBF86D33-8603-CD6A-56CD-A2EE4D4EE455}"/>
              </a:ext>
            </a:extLst>
          </p:cNvPr>
          <p:cNvGrpSpPr/>
          <p:nvPr/>
        </p:nvGrpSpPr>
        <p:grpSpPr>
          <a:xfrm>
            <a:off x="6845941" y="1772816"/>
            <a:ext cx="1900992" cy="2272710"/>
            <a:chOff x="5061098" y="762734"/>
            <a:chExt cx="4364436" cy="5217851"/>
          </a:xfrm>
        </p:grpSpPr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BD553256-08BC-B4CD-FC2E-BE7887DC6A14}"/>
                </a:ext>
              </a:extLst>
            </p:cNvPr>
            <p:cNvSpPr/>
            <p:nvPr/>
          </p:nvSpPr>
          <p:spPr>
            <a:xfrm>
              <a:off x="6323648" y="966926"/>
              <a:ext cx="1839336" cy="4444409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Ellipse 101">
              <a:extLst>
                <a:ext uri="{FF2B5EF4-FFF2-40B4-BE49-F238E27FC236}">
                  <a16:creationId xmlns:a16="http://schemas.microsoft.com/office/drawing/2014/main" id="{2BDBF2AA-0715-5F0D-F367-CCC19C18350C}"/>
                </a:ext>
              </a:extLst>
            </p:cNvPr>
            <p:cNvSpPr/>
            <p:nvPr/>
          </p:nvSpPr>
          <p:spPr>
            <a:xfrm>
              <a:off x="5061098" y="1616149"/>
              <a:ext cx="4364436" cy="436443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Rectangle : coins arrondis 102">
              <a:extLst>
                <a:ext uri="{FF2B5EF4-FFF2-40B4-BE49-F238E27FC236}">
                  <a16:creationId xmlns:a16="http://schemas.microsoft.com/office/drawing/2014/main" id="{42DDF159-B52D-5934-01EE-4DDEDB2DD466}"/>
                </a:ext>
              </a:extLst>
            </p:cNvPr>
            <p:cNvSpPr/>
            <p:nvPr/>
          </p:nvSpPr>
          <p:spPr>
            <a:xfrm>
              <a:off x="5978405" y="762734"/>
              <a:ext cx="2529822" cy="307707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 : coins arrondis 103">
              <a:extLst>
                <a:ext uri="{FF2B5EF4-FFF2-40B4-BE49-F238E27FC236}">
                  <a16:creationId xmlns:a16="http://schemas.microsoft.com/office/drawing/2014/main" id="{6E82E710-192F-6CE2-E1EB-537DBA84DA63}"/>
                </a:ext>
              </a:extLst>
            </p:cNvPr>
            <p:cNvSpPr/>
            <p:nvPr/>
          </p:nvSpPr>
          <p:spPr>
            <a:xfrm>
              <a:off x="6054626" y="904363"/>
              <a:ext cx="1072480" cy="95604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pt-B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5" name="Groupe 104">
              <a:extLst>
                <a:ext uri="{FF2B5EF4-FFF2-40B4-BE49-F238E27FC236}">
                  <a16:creationId xmlns:a16="http://schemas.microsoft.com/office/drawing/2014/main" id="{798B470D-9847-C0E1-5D02-6E5685260206}"/>
                </a:ext>
              </a:extLst>
            </p:cNvPr>
            <p:cNvGrpSpPr/>
            <p:nvPr/>
          </p:nvGrpSpPr>
          <p:grpSpPr>
            <a:xfrm>
              <a:off x="5202932" y="2243028"/>
              <a:ext cx="4080768" cy="3632372"/>
              <a:chOff x="5494885" y="2502901"/>
              <a:chExt cx="3496862" cy="3112626"/>
            </a:xfrm>
          </p:grpSpPr>
          <p:sp>
            <p:nvSpPr>
              <p:cNvPr id="116" name="Ellipse 105">
                <a:extLst>
                  <a:ext uri="{FF2B5EF4-FFF2-40B4-BE49-F238E27FC236}">
                    <a16:creationId xmlns:a16="http://schemas.microsoft.com/office/drawing/2014/main" id="{219BD618-DBB5-91D1-8B61-13ACB6D39C65}"/>
                  </a:ext>
                </a:extLst>
              </p:cNvPr>
              <p:cNvSpPr/>
              <p:nvPr/>
            </p:nvSpPr>
            <p:spPr>
              <a:xfrm>
                <a:off x="7391626" y="3595816"/>
                <a:ext cx="1099936" cy="109992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Ellipse 106">
                <a:extLst>
                  <a:ext uri="{FF2B5EF4-FFF2-40B4-BE49-F238E27FC236}">
                    <a16:creationId xmlns:a16="http://schemas.microsoft.com/office/drawing/2014/main" id="{0414E567-0B9F-DAE4-1090-3BDF95F8951C}"/>
                  </a:ext>
                </a:extLst>
              </p:cNvPr>
              <p:cNvSpPr/>
              <p:nvPr/>
            </p:nvSpPr>
            <p:spPr>
              <a:xfrm>
                <a:off x="8011169" y="3533856"/>
                <a:ext cx="871229" cy="87122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Ellipse 107">
                <a:extLst>
                  <a:ext uri="{FF2B5EF4-FFF2-40B4-BE49-F238E27FC236}">
                    <a16:creationId xmlns:a16="http://schemas.microsoft.com/office/drawing/2014/main" id="{50DA6B2F-9BFF-B7E2-D5E7-F74CCB1CCC43}"/>
                  </a:ext>
                </a:extLst>
              </p:cNvPr>
              <p:cNvSpPr/>
              <p:nvPr/>
            </p:nvSpPr>
            <p:spPr>
              <a:xfrm>
                <a:off x="5886460" y="35648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Forme libre : forme 108">
                <a:extLst>
                  <a:ext uri="{FF2B5EF4-FFF2-40B4-BE49-F238E27FC236}">
                    <a16:creationId xmlns:a16="http://schemas.microsoft.com/office/drawing/2014/main" id="{963880D9-8E24-50B2-D48F-657CB92E6DA5}"/>
                  </a:ext>
                </a:extLst>
              </p:cNvPr>
              <p:cNvSpPr/>
              <p:nvPr/>
            </p:nvSpPr>
            <p:spPr>
              <a:xfrm>
                <a:off x="5494885" y="4288300"/>
                <a:ext cx="3496862" cy="1327227"/>
              </a:xfrm>
              <a:custGeom>
                <a:avLst/>
                <a:gdLst>
                  <a:gd name="connsiteX0" fmla="*/ 0 w 3496862"/>
                  <a:gd name="connsiteY0" fmla="*/ 0 h 1327227"/>
                  <a:gd name="connsiteX1" fmla="*/ 3496862 w 3496862"/>
                  <a:gd name="connsiteY1" fmla="*/ 0 h 1327227"/>
                  <a:gd name="connsiteX2" fmla="*/ 3483894 w 3496862"/>
                  <a:gd name="connsiteY2" fmla="*/ 50436 h 1327227"/>
                  <a:gd name="connsiteX3" fmla="*/ 1748431 w 3496862"/>
                  <a:gd name="connsiteY3" fmla="*/ 1327227 h 1327227"/>
                  <a:gd name="connsiteX4" fmla="*/ 12968 w 3496862"/>
                  <a:gd name="connsiteY4" fmla="*/ 50436 h 132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862" h="1327227">
                    <a:moveTo>
                      <a:pt x="0" y="0"/>
                    </a:moveTo>
                    <a:lnTo>
                      <a:pt x="3496862" y="0"/>
                    </a:lnTo>
                    <a:lnTo>
                      <a:pt x="3483894" y="50436"/>
                    </a:lnTo>
                    <a:cubicBezTo>
                      <a:pt x="3253821" y="790144"/>
                      <a:pt x="2563847" y="1327227"/>
                      <a:pt x="1748431" y="1327227"/>
                    </a:cubicBezTo>
                    <a:cubicBezTo>
                      <a:pt x="933015" y="1327227"/>
                      <a:pt x="243041" y="790144"/>
                      <a:pt x="12968" y="504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Forme libre : forme 109">
                <a:extLst>
                  <a:ext uri="{FF2B5EF4-FFF2-40B4-BE49-F238E27FC236}">
                    <a16:creationId xmlns:a16="http://schemas.microsoft.com/office/drawing/2014/main" id="{6C352B71-5763-56F5-F1E7-FFD9C254DE6C}"/>
                  </a:ext>
                </a:extLst>
              </p:cNvPr>
              <p:cNvSpPr/>
              <p:nvPr/>
            </p:nvSpPr>
            <p:spPr>
              <a:xfrm>
                <a:off x="5494885" y="3888698"/>
                <a:ext cx="1408588" cy="399809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399809">
                    <a:moveTo>
                      <a:pt x="1042274" y="188"/>
                    </a:moveTo>
                    <a:cubicBezTo>
                      <a:pt x="1276562" y="4951"/>
                      <a:pt x="1348942" y="108327"/>
                      <a:pt x="1408588" y="399809"/>
                    </a:cubicBezTo>
                    <a:lnTo>
                      <a:pt x="1259048" y="399601"/>
                    </a:lnTo>
                    <a:lnTo>
                      <a:pt x="0" y="399601"/>
                    </a:lnTo>
                    <a:lnTo>
                      <a:pt x="2860" y="371234"/>
                    </a:lnTo>
                    <a:cubicBezTo>
                      <a:pt x="62506" y="79752"/>
                      <a:pt x="807986" y="-4575"/>
                      <a:pt x="1042274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Forme libre : forme 110">
                <a:extLst>
                  <a:ext uri="{FF2B5EF4-FFF2-40B4-BE49-F238E27FC236}">
                    <a16:creationId xmlns:a16="http://schemas.microsoft.com/office/drawing/2014/main" id="{6243DA78-B9B8-E167-A401-7A4164B0CDE9}"/>
                  </a:ext>
                </a:extLst>
              </p:cNvPr>
              <p:cNvSpPr/>
              <p:nvPr/>
            </p:nvSpPr>
            <p:spPr>
              <a:xfrm flipH="1">
                <a:off x="7583159" y="4044516"/>
                <a:ext cx="1408588" cy="243991"/>
              </a:xfrm>
              <a:custGeom>
                <a:avLst/>
                <a:gdLst>
                  <a:gd name="connsiteX0" fmla="*/ 629524 w 1259048"/>
                  <a:gd name="connsiteY0" fmla="*/ 0 h 539113"/>
                  <a:gd name="connsiteX1" fmla="*/ 1256188 w 1259048"/>
                  <a:gd name="connsiteY1" fmla="*/ 510746 h 539113"/>
                  <a:gd name="connsiteX2" fmla="*/ 1259048 w 1259048"/>
                  <a:gd name="connsiteY2" fmla="*/ 539113 h 539113"/>
                  <a:gd name="connsiteX3" fmla="*/ 0 w 1259048"/>
                  <a:gd name="connsiteY3" fmla="*/ 539113 h 539113"/>
                  <a:gd name="connsiteX4" fmla="*/ 2860 w 1259048"/>
                  <a:gd name="connsiteY4" fmla="*/ 510746 h 539113"/>
                  <a:gd name="connsiteX5" fmla="*/ 629524 w 1259048"/>
                  <a:gd name="connsiteY5" fmla="*/ 0 h 539113"/>
                  <a:gd name="connsiteX0" fmla="*/ 1042274 w 1259048"/>
                  <a:gd name="connsiteY0" fmla="*/ 0 h 399413"/>
                  <a:gd name="connsiteX1" fmla="*/ 1256188 w 1259048"/>
                  <a:gd name="connsiteY1" fmla="*/ 371046 h 399413"/>
                  <a:gd name="connsiteX2" fmla="*/ 1259048 w 1259048"/>
                  <a:gd name="connsiteY2" fmla="*/ 399413 h 399413"/>
                  <a:gd name="connsiteX3" fmla="*/ 0 w 1259048"/>
                  <a:gd name="connsiteY3" fmla="*/ 399413 h 399413"/>
                  <a:gd name="connsiteX4" fmla="*/ 2860 w 1259048"/>
                  <a:gd name="connsiteY4" fmla="*/ 371046 h 399413"/>
                  <a:gd name="connsiteX5" fmla="*/ 1042274 w 1259048"/>
                  <a:gd name="connsiteY5" fmla="*/ 0 h 399413"/>
                  <a:gd name="connsiteX0" fmla="*/ 1042274 w 1408588"/>
                  <a:gd name="connsiteY0" fmla="*/ 188 h 399809"/>
                  <a:gd name="connsiteX1" fmla="*/ 1408588 w 1408588"/>
                  <a:gd name="connsiteY1" fmla="*/ 399809 h 399809"/>
                  <a:gd name="connsiteX2" fmla="*/ 1259048 w 1408588"/>
                  <a:gd name="connsiteY2" fmla="*/ 399601 h 399809"/>
                  <a:gd name="connsiteX3" fmla="*/ 0 w 1408588"/>
                  <a:gd name="connsiteY3" fmla="*/ 399601 h 399809"/>
                  <a:gd name="connsiteX4" fmla="*/ 2860 w 1408588"/>
                  <a:gd name="connsiteY4" fmla="*/ 371234 h 399809"/>
                  <a:gd name="connsiteX5" fmla="*/ 1042274 w 1408588"/>
                  <a:gd name="connsiteY5" fmla="*/ 188 h 399809"/>
                  <a:gd name="connsiteX0" fmla="*/ 889874 w 1408588"/>
                  <a:gd name="connsiteY0" fmla="*/ 15820 h 243991"/>
                  <a:gd name="connsiteX1" fmla="*/ 1408588 w 1408588"/>
                  <a:gd name="connsiteY1" fmla="*/ 243991 h 243991"/>
                  <a:gd name="connsiteX2" fmla="*/ 1259048 w 1408588"/>
                  <a:gd name="connsiteY2" fmla="*/ 243783 h 243991"/>
                  <a:gd name="connsiteX3" fmla="*/ 0 w 1408588"/>
                  <a:gd name="connsiteY3" fmla="*/ 243783 h 243991"/>
                  <a:gd name="connsiteX4" fmla="*/ 2860 w 1408588"/>
                  <a:gd name="connsiteY4" fmla="*/ 215416 h 243991"/>
                  <a:gd name="connsiteX5" fmla="*/ 889874 w 1408588"/>
                  <a:gd name="connsiteY5" fmla="*/ 15820 h 2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588" h="243991">
                    <a:moveTo>
                      <a:pt x="889874" y="15820"/>
                    </a:moveTo>
                    <a:cubicBezTo>
                      <a:pt x="1124162" y="20583"/>
                      <a:pt x="1348942" y="-47491"/>
                      <a:pt x="1408588" y="243991"/>
                    </a:cubicBezTo>
                    <a:lnTo>
                      <a:pt x="1259048" y="243783"/>
                    </a:lnTo>
                    <a:lnTo>
                      <a:pt x="0" y="243783"/>
                    </a:lnTo>
                    <a:lnTo>
                      <a:pt x="2860" y="215416"/>
                    </a:lnTo>
                    <a:cubicBezTo>
                      <a:pt x="62506" y="-76066"/>
                      <a:pt x="655586" y="11057"/>
                      <a:pt x="889874" y="158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Ellipse 111">
                <a:extLst>
                  <a:ext uri="{FF2B5EF4-FFF2-40B4-BE49-F238E27FC236}">
                    <a16:creationId xmlns:a16="http://schemas.microsoft.com/office/drawing/2014/main" id="{93EFFBFD-846C-205B-110A-9D5F5CE7C854}"/>
                  </a:ext>
                </a:extLst>
              </p:cNvPr>
              <p:cNvSpPr/>
              <p:nvPr/>
            </p:nvSpPr>
            <p:spPr>
              <a:xfrm>
                <a:off x="6590866" y="3575872"/>
                <a:ext cx="537391" cy="5373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3" name="Ellipse 112">
                <a:extLst>
                  <a:ext uri="{FF2B5EF4-FFF2-40B4-BE49-F238E27FC236}">
                    <a16:creationId xmlns:a16="http://schemas.microsoft.com/office/drawing/2014/main" id="{968FFB9F-F84A-D5F7-BC69-4A5BD58FA533}"/>
                  </a:ext>
                </a:extLst>
              </p:cNvPr>
              <p:cNvSpPr/>
              <p:nvPr/>
            </p:nvSpPr>
            <p:spPr>
              <a:xfrm>
                <a:off x="6886761" y="3439954"/>
                <a:ext cx="809232" cy="80922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4" name="Ellipse 113">
                <a:extLst>
                  <a:ext uri="{FF2B5EF4-FFF2-40B4-BE49-F238E27FC236}">
                    <a16:creationId xmlns:a16="http://schemas.microsoft.com/office/drawing/2014/main" id="{CD44AE55-1BBC-95E2-C612-F1A2BF74DF09}"/>
                  </a:ext>
                </a:extLst>
              </p:cNvPr>
              <p:cNvSpPr/>
              <p:nvPr/>
            </p:nvSpPr>
            <p:spPr>
              <a:xfrm>
                <a:off x="6420100" y="4044516"/>
                <a:ext cx="836064" cy="83606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Ellipse 114">
                <a:extLst>
                  <a:ext uri="{FF2B5EF4-FFF2-40B4-BE49-F238E27FC236}">
                    <a16:creationId xmlns:a16="http://schemas.microsoft.com/office/drawing/2014/main" id="{90E1C61F-77A8-DFC8-F42B-6250DBEFDA0B}"/>
                  </a:ext>
                </a:extLst>
              </p:cNvPr>
              <p:cNvSpPr/>
              <p:nvPr/>
            </p:nvSpPr>
            <p:spPr>
              <a:xfrm>
                <a:off x="6687582" y="3852269"/>
                <a:ext cx="358122" cy="3581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Ellipse 115">
                <a:extLst>
                  <a:ext uri="{FF2B5EF4-FFF2-40B4-BE49-F238E27FC236}">
                    <a16:creationId xmlns:a16="http://schemas.microsoft.com/office/drawing/2014/main" id="{3B98F97F-46BC-3DB6-D7D7-3FA81991C863}"/>
                  </a:ext>
                </a:extLst>
              </p:cNvPr>
              <p:cNvSpPr/>
              <p:nvPr/>
            </p:nvSpPr>
            <p:spPr>
              <a:xfrm>
                <a:off x="6151038" y="3668751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Ellipse 116">
                <a:extLst>
                  <a:ext uri="{FF2B5EF4-FFF2-40B4-BE49-F238E27FC236}">
                    <a16:creationId xmlns:a16="http://schemas.microsoft.com/office/drawing/2014/main" id="{5709078F-FA67-8D5C-4D0A-807E3E9C0D91}"/>
                  </a:ext>
                </a:extLst>
              </p:cNvPr>
              <p:cNvSpPr/>
              <p:nvPr/>
            </p:nvSpPr>
            <p:spPr>
              <a:xfrm>
                <a:off x="5641573" y="377582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Ellipse 117">
                <a:extLst>
                  <a:ext uri="{FF2B5EF4-FFF2-40B4-BE49-F238E27FC236}">
                    <a16:creationId xmlns:a16="http://schemas.microsoft.com/office/drawing/2014/main" id="{E7AB217C-C52D-B4A8-BC18-AD04D2A10A06}"/>
                  </a:ext>
                </a:extLst>
              </p:cNvPr>
              <p:cNvSpPr/>
              <p:nvPr/>
            </p:nvSpPr>
            <p:spPr>
              <a:xfrm>
                <a:off x="724630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Ellipse 118">
                <a:extLst>
                  <a:ext uri="{FF2B5EF4-FFF2-40B4-BE49-F238E27FC236}">
                    <a16:creationId xmlns:a16="http://schemas.microsoft.com/office/drawing/2014/main" id="{21F087D2-9FFF-926F-623D-BE09CE35BA1B}"/>
                  </a:ext>
                </a:extLst>
              </p:cNvPr>
              <p:cNvSpPr/>
              <p:nvPr/>
            </p:nvSpPr>
            <p:spPr>
              <a:xfrm>
                <a:off x="6946557" y="4050430"/>
                <a:ext cx="537391" cy="5373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Ellipse 119">
                <a:extLst>
                  <a:ext uri="{FF2B5EF4-FFF2-40B4-BE49-F238E27FC236}">
                    <a16:creationId xmlns:a16="http://schemas.microsoft.com/office/drawing/2014/main" id="{D2870B5D-4BCA-54C3-0B96-FAD20B6813FC}"/>
                  </a:ext>
                </a:extLst>
              </p:cNvPr>
              <p:cNvSpPr/>
              <p:nvPr/>
            </p:nvSpPr>
            <p:spPr>
              <a:xfrm>
                <a:off x="7568087" y="3717640"/>
                <a:ext cx="977008" cy="9770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Ellipse 120">
                <a:extLst>
                  <a:ext uri="{FF2B5EF4-FFF2-40B4-BE49-F238E27FC236}">
                    <a16:creationId xmlns:a16="http://schemas.microsoft.com/office/drawing/2014/main" id="{86CCFBF7-ACA6-5E5F-9C97-C076152136F5}"/>
                  </a:ext>
                </a:extLst>
              </p:cNvPr>
              <p:cNvSpPr/>
              <p:nvPr/>
            </p:nvSpPr>
            <p:spPr>
              <a:xfrm>
                <a:off x="8430860" y="3896679"/>
                <a:ext cx="415537" cy="4155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Ellipse 121">
                <a:extLst>
                  <a:ext uri="{FF2B5EF4-FFF2-40B4-BE49-F238E27FC236}">
                    <a16:creationId xmlns:a16="http://schemas.microsoft.com/office/drawing/2014/main" id="{68B71457-7A2C-23F9-C6D8-A7B79737C47B}"/>
                  </a:ext>
                </a:extLst>
              </p:cNvPr>
              <p:cNvSpPr/>
              <p:nvPr/>
            </p:nvSpPr>
            <p:spPr>
              <a:xfrm>
                <a:off x="7014394" y="3886162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Ellipse 122">
                <a:extLst>
                  <a:ext uri="{FF2B5EF4-FFF2-40B4-BE49-F238E27FC236}">
                    <a16:creationId xmlns:a16="http://schemas.microsoft.com/office/drawing/2014/main" id="{33F8323D-14A5-5B70-699B-9E8ADF7471CE}"/>
                  </a:ext>
                </a:extLst>
              </p:cNvPr>
              <p:cNvSpPr/>
              <p:nvPr/>
            </p:nvSpPr>
            <p:spPr>
              <a:xfrm>
                <a:off x="7355728" y="3957721"/>
                <a:ext cx="415536" cy="415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Ellipse 123">
                <a:extLst>
                  <a:ext uri="{FF2B5EF4-FFF2-40B4-BE49-F238E27FC236}">
                    <a16:creationId xmlns:a16="http://schemas.microsoft.com/office/drawing/2014/main" id="{A937329A-BD24-C25A-9614-4D73025EA345}"/>
                  </a:ext>
                </a:extLst>
              </p:cNvPr>
              <p:cNvSpPr/>
              <p:nvPr/>
            </p:nvSpPr>
            <p:spPr>
              <a:xfrm>
                <a:off x="7429930" y="2860427"/>
                <a:ext cx="210400" cy="21039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Ellipse 124">
                <a:extLst>
                  <a:ext uri="{FF2B5EF4-FFF2-40B4-BE49-F238E27FC236}">
                    <a16:creationId xmlns:a16="http://schemas.microsoft.com/office/drawing/2014/main" id="{73BD95A8-EE27-C450-E420-8E843A85DD1B}"/>
                  </a:ext>
                </a:extLst>
              </p:cNvPr>
              <p:cNvSpPr/>
              <p:nvPr/>
            </p:nvSpPr>
            <p:spPr>
              <a:xfrm>
                <a:off x="7104203" y="3095609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Ellipse 125">
                <a:extLst>
                  <a:ext uri="{FF2B5EF4-FFF2-40B4-BE49-F238E27FC236}">
                    <a16:creationId xmlns:a16="http://schemas.microsoft.com/office/drawing/2014/main" id="{465C41A5-A929-0B09-6244-992D9128C3B5}"/>
                  </a:ext>
                </a:extLst>
              </p:cNvPr>
              <p:cNvSpPr/>
              <p:nvPr/>
            </p:nvSpPr>
            <p:spPr>
              <a:xfrm>
                <a:off x="7749903" y="2539844"/>
                <a:ext cx="93522" cy="935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Ellipse 126">
                <a:extLst>
                  <a:ext uri="{FF2B5EF4-FFF2-40B4-BE49-F238E27FC236}">
                    <a16:creationId xmlns:a16="http://schemas.microsoft.com/office/drawing/2014/main" id="{3E4E4932-2C1C-F879-A227-91C262EE4EED}"/>
                  </a:ext>
                </a:extLst>
              </p:cNvPr>
              <p:cNvSpPr/>
              <p:nvPr/>
            </p:nvSpPr>
            <p:spPr>
              <a:xfrm>
                <a:off x="6791917" y="2647406"/>
                <a:ext cx="312286" cy="31228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Ellipse 127">
                <a:extLst>
                  <a:ext uri="{FF2B5EF4-FFF2-40B4-BE49-F238E27FC236}">
                    <a16:creationId xmlns:a16="http://schemas.microsoft.com/office/drawing/2014/main" id="{D7E1ADF2-DD0C-3BAA-CB31-7D12EAC7BBCC}"/>
                  </a:ext>
                </a:extLst>
              </p:cNvPr>
              <p:cNvSpPr/>
              <p:nvPr/>
            </p:nvSpPr>
            <p:spPr>
              <a:xfrm>
                <a:off x="7272023" y="2502901"/>
                <a:ext cx="167410" cy="1674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Ellipse 128">
                <a:extLst>
                  <a:ext uri="{FF2B5EF4-FFF2-40B4-BE49-F238E27FC236}">
                    <a16:creationId xmlns:a16="http://schemas.microsoft.com/office/drawing/2014/main" id="{C67866F9-FAD4-5D33-AF86-8C766275A85A}"/>
                  </a:ext>
                </a:extLst>
              </p:cNvPr>
              <p:cNvSpPr/>
              <p:nvPr/>
            </p:nvSpPr>
            <p:spPr>
              <a:xfrm>
                <a:off x="5925057" y="4495943"/>
                <a:ext cx="312286" cy="31228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0" name="Ellipse 129">
                <a:extLst>
                  <a:ext uri="{FF2B5EF4-FFF2-40B4-BE49-F238E27FC236}">
                    <a16:creationId xmlns:a16="http://schemas.microsoft.com/office/drawing/2014/main" id="{90756CB9-96F4-B2FA-CBB3-13529972E056}"/>
                  </a:ext>
                </a:extLst>
              </p:cNvPr>
              <p:cNvSpPr/>
              <p:nvPr/>
            </p:nvSpPr>
            <p:spPr>
              <a:xfrm>
                <a:off x="7540418" y="5112499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Ellipse 130">
                <a:extLst>
                  <a:ext uri="{FF2B5EF4-FFF2-40B4-BE49-F238E27FC236}">
                    <a16:creationId xmlns:a16="http://schemas.microsoft.com/office/drawing/2014/main" id="{0935CB45-420B-A781-D5C1-8B226BD30CD6}"/>
                  </a:ext>
                </a:extLst>
              </p:cNvPr>
              <p:cNvSpPr/>
              <p:nvPr/>
            </p:nvSpPr>
            <p:spPr>
              <a:xfrm>
                <a:off x="8316658" y="4283253"/>
                <a:ext cx="199824" cy="19982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42" name="TextBox 82">
            <a:extLst>
              <a:ext uri="{FF2B5EF4-FFF2-40B4-BE49-F238E27FC236}">
                <a16:creationId xmlns:a16="http://schemas.microsoft.com/office/drawing/2014/main" id="{23B71AAC-F0E6-D8AE-82C5-393A9F0EE536}"/>
              </a:ext>
            </a:extLst>
          </p:cNvPr>
          <p:cNvSpPr txBox="1"/>
          <p:nvPr/>
        </p:nvSpPr>
        <p:spPr>
          <a:xfrm>
            <a:off x="7196968" y="4005064"/>
            <a:ext cx="1911536" cy="20621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defTabSz="685800"/>
            <a:r>
              <a:rPr lang="pt-BR" sz="1600" b="1" dirty="0" err="1">
                <a:solidFill>
                  <a:srgbClr val="BF9000"/>
                </a:solidFill>
                <a:latin typeface="Gotham HTF"/>
              </a:rPr>
              <a:t>Naive</a:t>
            </a:r>
            <a:r>
              <a:rPr lang="pt-BR" sz="1600" b="1" dirty="0">
                <a:solidFill>
                  <a:srgbClr val="BF9000"/>
                </a:solidFill>
                <a:latin typeface="Gotham HTF"/>
              </a:rPr>
              <a:t> </a:t>
            </a:r>
            <a:r>
              <a:rPr lang="pt-BR" sz="1600" b="1" dirty="0" err="1">
                <a:solidFill>
                  <a:srgbClr val="BF9000"/>
                </a:solidFill>
                <a:latin typeface="Gotham HTF"/>
              </a:rPr>
              <a:t>Bayes</a:t>
            </a:r>
            <a:endParaRPr lang="pt-BR" sz="1600" b="1" dirty="0">
              <a:solidFill>
                <a:srgbClr val="BF9000"/>
              </a:solidFill>
              <a:latin typeface="Gotham HTF"/>
            </a:endParaRPr>
          </a:p>
          <a:p>
            <a:pPr defTabSz="685800"/>
            <a:r>
              <a:rPr lang="en-US" sz="1600" dirty="0" err="1">
                <a:latin typeface="Gotham HTF"/>
                <a:cs typeface="Gotham HTF Light"/>
              </a:rPr>
              <a:t>Usa</a:t>
            </a:r>
            <a:r>
              <a:rPr lang="en-US" sz="1600" dirty="0">
                <a:latin typeface="Gotham HTF"/>
                <a:cs typeface="Gotham HTF Light"/>
              </a:rPr>
              <a:t> o </a:t>
            </a:r>
            <a:r>
              <a:rPr lang="en-US" sz="1600" dirty="0" err="1">
                <a:latin typeface="Gotham HTF"/>
                <a:cs typeface="Gotham HTF Light"/>
              </a:rPr>
              <a:t>teorema</a:t>
            </a:r>
            <a:r>
              <a:rPr lang="en-US" sz="1600" dirty="0">
                <a:latin typeface="Gotham HTF"/>
                <a:cs typeface="Gotham HTF Light"/>
              </a:rPr>
              <a:t> de Bayes para </a:t>
            </a:r>
            <a:r>
              <a:rPr lang="en-US" sz="1600" dirty="0" err="1">
                <a:latin typeface="Gotham HTF"/>
                <a:cs typeface="Gotham HTF Light"/>
              </a:rPr>
              <a:t>estimar</a:t>
            </a:r>
            <a:r>
              <a:rPr lang="en-US" sz="1600" dirty="0">
                <a:latin typeface="Gotham HTF"/>
                <a:cs typeface="Gotham HTF Light"/>
              </a:rPr>
              <a:t> a </a:t>
            </a:r>
            <a:r>
              <a:rPr lang="en-US" sz="1600" dirty="0" err="1">
                <a:latin typeface="Gotham HTF"/>
                <a:cs typeface="Gotham HTF Light"/>
              </a:rPr>
              <a:t>probabilidade</a:t>
            </a:r>
            <a:r>
              <a:rPr lang="en-US" sz="1600" dirty="0">
                <a:latin typeface="Gotham HTF"/>
                <a:cs typeface="Gotham HTF Light"/>
              </a:rPr>
              <a:t> de um dado </a:t>
            </a:r>
            <a:r>
              <a:rPr lang="en-US" sz="1600" dirty="0" err="1">
                <a:latin typeface="Gotham HTF"/>
                <a:cs typeface="Gotham HTF Light"/>
              </a:rPr>
              <a:t>pertencer</a:t>
            </a:r>
            <a:r>
              <a:rPr lang="en-US" sz="1600" dirty="0">
                <a:latin typeface="Gotham HTF"/>
                <a:cs typeface="Gotham HTF Light"/>
              </a:rPr>
              <a:t> a um conjunto com base </a:t>
            </a:r>
            <a:r>
              <a:rPr lang="en-US" sz="1600" dirty="0" err="1">
                <a:latin typeface="Gotham HTF"/>
                <a:cs typeface="Gotham HTF Light"/>
              </a:rPr>
              <a:t>em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suas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características</a:t>
            </a:r>
            <a:r>
              <a:rPr lang="en-US" sz="1600" dirty="0">
                <a:latin typeface="Gotham HTF"/>
                <a:cs typeface="Gotham HTF Light"/>
              </a:rPr>
              <a:t> </a:t>
            </a:r>
            <a:r>
              <a:rPr lang="en-US" sz="1600" dirty="0" err="1">
                <a:latin typeface="Gotham HTF"/>
                <a:cs typeface="Gotham HTF Light"/>
              </a:rPr>
              <a:t>independentes</a:t>
            </a:r>
            <a:r>
              <a:rPr lang="en-US" sz="1600" dirty="0">
                <a:latin typeface="Gotham HTF"/>
                <a:cs typeface="Gotham HTF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1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5347668-216D-203B-A9C7-8B02D40C0B1B}"/>
              </a:ext>
            </a:extLst>
          </p:cNvPr>
          <p:cNvGrpSpPr/>
          <p:nvPr/>
        </p:nvGrpSpPr>
        <p:grpSpPr>
          <a:xfrm>
            <a:off x="3899038" y="1131457"/>
            <a:ext cx="4569344" cy="1077218"/>
            <a:chOff x="3899038" y="1124744"/>
            <a:chExt cx="4569344" cy="1077218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024C6D4A-C1C8-EEC0-AC14-552A4BF6F006}"/>
                </a:ext>
              </a:extLst>
            </p:cNvPr>
            <p:cNvSpPr txBox="1"/>
            <p:nvPr/>
          </p:nvSpPr>
          <p:spPr>
            <a:xfrm>
              <a:off x="3954861" y="1124744"/>
              <a:ext cx="451352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pt-BR" sz="1400" b="0" i="0" dirty="0">
                  <a:effectLst/>
                  <a:latin typeface="Gotham HTF"/>
                </a:rPr>
                <a:t>Baseado na proximidade: O KNN é um algoritmo baseado na ideia de que exemplos semelhantes tendem a pertencer à mesma classe. Ele calcula a distância entre o exemplo de teste e os exemplos de treinamento para determinar os vizinhos mais próximos.</a:t>
              </a:r>
            </a:p>
          </p:txBody>
        </p: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8C11A189-D0C2-ABC0-07F7-F3EED18BE17A}"/>
                </a:ext>
              </a:extLst>
            </p:cNvPr>
            <p:cNvCxnSpPr/>
            <p:nvPr/>
          </p:nvCxnSpPr>
          <p:spPr>
            <a:xfrm flipH="1">
              <a:off x="3899038" y="1124744"/>
              <a:ext cx="0" cy="4847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BAE9FE8-8432-F044-7EC5-755C0BD51F6F}"/>
              </a:ext>
            </a:extLst>
          </p:cNvPr>
          <p:cNvGrpSpPr/>
          <p:nvPr/>
        </p:nvGrpSpPr>
        <p:grpSpPr>
          <a:xfrm>
            <a:off x="3899038" y="2378712"/>
            <a:ext cx="4569344" cy="1077218"/>
            <a:chOff x="3899038" y="2954813"/>
            <a:chExt cx="4569344" cy="1077218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8AEF1FFC-A126-8B02-5BAE-43B675B65F6C}"/>
                </a:ext>
              </a:extLst>
            </p:cNvPr>
            <p:cNvSpPr txBox="1"/>
            <p:nvPr/>
          </p:nvSpPr>
          <p:spPr>
            <a:xfrm>
              <a:off x="3954861" y="2954813"/>
              <a:ext cx="451352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pt-BR" sz="1400" b="0" i="0" dirty="0">
                  <a:effectLst/>
                  <a:latin typeface="Gotham HTF"/>
                </a:rPr>
                <a:t>Classificação por maioria: No KNN, a classe atribuída a um exemplo de teste é determinada pela maioria dos k vizinhos mais próximos. Ou seja, ele seleciona os k exemplos de treinamento mais próximos e atribui a classe mais frequente entre esses vizinhos.</a:t>
              </a:r>
            </a:p>
          </p:txBody>
        </p:sp>
        <p:cxnSp>
          <p:nvCxnSpPr>
            <p:cNvPr id="23" name="Straight Connector 16">
              <a:extLst>
                <a:ext uri="{FF2B5EF4-FFF2-40B4-BE49-F238E27FC236}">
                  <a16:creationId xmlns:a16="http://schemas.microsoft.com/office/drawing/2014/main" id="{80B58904-408A-F538-67BA-5E8475097F25}"/>
                </a:ext>
              </a:extLst>
            </p:cNvPr>
            <p:cNvCxnSpPr/>
            <p:nvPr/>
          </p:nvCxnSpPr>
          <p:spPr>
            <a:xfrm flipH="1">
              <a:off x="3899038" y="2954813"/>
              <a:ext cx="0" cy="48474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7EC5D71-E238-6E37-C677-33C057C8DEBA}"/>
              </a:ext>
            </a:extLst>
          </p:cNvPr>
          <p:cNvGrpSpPr/>
          <p:nvPr/>
        </p:nvGrpSpPr>
        <p:grpSpPr>
          <a:xfrm>
            <a:off x="3899038" y="3625967"/>
            <a:ext cx="4569344" cy="1292662"/>
            <a:chOff x="3899038" y="3732922"/>
            <a:chExt cx="4569344" cy="1292662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B33E0CC6-8501-5CC6-16A8-B6CFC244AB40}"/>
                </a:ext>
              </a:extLst>
            </p:cNvPr>
            <p:cNvSpPr txBox="1"/>
            <p:nvPr/>
          </p:nvSpPr>
          <p:spPr>
            <a:xfrm>
              <a:off x="3954861" y="3732922"/>
              <a:ext cx="4513521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/>
              <a:r>
                <a:rPr lang="pt-BR" sz="1400" b="0" i="0" dirty="0">
                  <a:effectLst/>
                  <a:latin typeface="Gotham HTF"/>
                </a:rPr>
                <a:t>Simples e interpretável: O KNN é um algoritmo relativamente simples e fácil de entender. Ele não requer um treinamento demorado, pois o aprendizado ocorre diretamente dos dados de treinamento. Além disso, sua natureza intuitiva e interpretação direta torna o algoritmo KNN uma opção popular em muitas aplicações.</a:t>
              </a:r>
            </a:p>
          </p:txBody>
        </p:sp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2337918A-AEE3-9785-252B-0323E8B50219}"/>
                </a:ext>
              </a:extLst>
            </p:cNvPr>
            <p:cNvCxnSpPr/>
            <p:nvPr/>
          </p:nvCxnSpPr>
          <p:spPr>
            <a:xfrm flipH="1">
              <a:off x="3899038" y="3732922"/>
              <a:ext cx="0" cy="48474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B13E8BCF-14B5-A90F-6747-A7544BF1D1EC}"/>
              </a:ext>
            </a:extLst>
          </p:cNvPr>
          <p:cNvGrpSpPr/>
          <p:nvPr/>
        </p:nvGrpSpPr>
        <p:grpSpPr>
          <a:xfrm>
            <a:off x="3899038" y="5088666"/>
            <a:ext cx="4569344" cy="1292662"/>
            <a:chOff x="3899038" y="4511031"/>
            <a:chExt cx="4569344" cy="1292662"/>
          </a:xfrm>
        </p:grpSpPr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8E5BEBF3-766B-CC4E-53F4-C37FE37FF3BF}"/>
                </a:ext>
              </a:extLst>
            </p:cNvPr>
            <p:cNvSpPr txBox="1"/>
            <p:nvPr/>
          </p:nvSpPr>
          <p:spPr>
            <a:xfrm>
              <a:off x="3954861" y="4511031"/>
              <a:ext cx="4513521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pt-BR" sz="1400" b="0" i="0" dirty="0">
                  <a:effectLst/>
                  <a:latin typeface="Gotham HTF"/>
                </a:rPr>
                <a:t>Sensível à escolha do parâmetro k: O valor de k no KNN indica o número de vizinhos mais próximos a serem considerados para a classificação. A escolha adequada de k é importante, pois um valor muito pequeno pode levar a uma classificação instável, enquanto um valor muito grande pode levar a uma classificação excessivamente generalizada.</a:t>
              </a:r>
            </a:p>
          </p:txBody>
        </p: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F7D7565F-AF50-E4B0-F5DF-53AB746C33F9}"/>
                </a:ext>
              </a:extLst>
            </p:cNvPr>
            <p:cNvCxnSpPr/>
            <p:nvPr/>
          </p:nvCxnSpPr>
          <p:spPr>
            <a:xfrm flipH="1">
              <a:off x="3899038" y="4511032"/>
              <a:ext cx="0" cy="48474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>
            <a:extLst>
              <a:ext uri="{FF2B5EF4-FFF2-40B4-BE49-F238E27FC236}">
                <a16:creationId xmlns:a16="http://schemas.microsoft.com/office/drawing/2014/main" id="{27270AA1-1796-6C45-146D-BD1DE15A9601}"/>
              </a:ext>
            </a:extLst>
          </p:cNvPr>
          <p:cNvSpPr/>
          <p:nvPr/>
        </p:nvSpPr>
        <p:spPr>
          <a:xfrm>
            <a:off x="-36512" y="1073274"/>
            <a:ext cx="362570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69F10C8C-74A9-EF4F-8A65-1DD27F7E8AF3}"/>
              </a:ext>
            </a:extLst>
          </p:cNvPr>
          <p:cNvSpPr txBox="1"/>
          <p:nvPr/>
        </p:nvSpPr>
        <p:spPr>
          <a:xfrm>
            <a:off x="303207" y="4224057"/>
            <a:ext cx="2946266" cy="201325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 defTabSz="685800"/>
            <a:r>
              <a:rPr lang="pt-BR" b="1" dirty="0">
                <a:solidFill>
                  <a:prstClr val="white"/>
                </a:solidFill>
                <a:latin typeface="Calibri" panose="020F0502020204030204"/>
              </a:rPr>
              <a:t>KNN – K Vizinhos Mais Próximos</a:t>
            </a:r>
            <a:endParaRPr lang="pt-BR" sz="1350" b="1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algn="ctr" defTabSz="685800">
              <a:buFont typeface="Arial" panose="020B0604020202020204" pitchFamily="34" charset="0"/>
              <a:buChar char="•"/>
            </a:pPr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  <a:p>
            <a:pPr algn="l"/>
            <a:r>
              <a:rPr lang="pt-BR" sz="1400" b="0" i="0" dirty="0">
                <a:solidFill>
                  <a:schemeClr val="bg1"/>
                </a:solidFill>
                <a:effectLst/>
                <a:latin typeface="Gotham HTF"/>
              </a:rPr>
              <a:t>é considerado um dos algoritmos mais simples dentro da categoria de </a:t>
            </a:r>
            <a:r>
              <a:rPr lang="pt-BR" sz="1400" b="1" dirty="0">
                <a:solidFill>
                  <a:schemeClr val="bg1"/>
                </a:solidFill>
                <a:latin typeface="Gotham HTF"/>
              </a:rPr>
              <a:t>A</a:t>
            </a:r>
            <a:r>
              <a:rPr lang="pt-BR" sz="1400" b="1" i="0" dirty="0">
                <a:solidFill>
                  <a:schemeClr val="bg1"/>
                </a:solidFill>
                <a:effectLst/>
                <a:latin typeface="Gotham HTF"/>
              </a:rPr>
              <a:t>prendizagem </a:t>
            </a:r>
            <a:r>
              <a:rPr lang="pt-BR" sz="1400" b="1" dirty="0">
                <a:solidFill>
                  <a:schemeClr val="bg1"/>
                </a:solidFill>
                <a:latin typeface="Gotham HTF"/>
              </a:rPr>
              <a:t>S</a:t>
            </a:r>
            <a:r>
              <a:rPr lang="pt-BR" sz="1400" b="1" i="0" dirty="0">
                <a:solidFill>
                  <a:schemeClr val="bg1"/>
                </a:solidFill>
                <a:effectLst/>
                <a:latin typeface="Gotham HTF"/>
              </a:rPr>
              <a:t>upervisionada</a:t>
            </a:r>
            <a:r>
              <a:rPr lang="pt-BR" sz="1400" dirty="0">
                <a:solidFill>
                  <a:schemeClr val="bg1"/>
                </a:solidFill>
                <a:latin typeface="Gotham HTF"/>
              </a:rPr>
              <a:t>,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Gotham HTF"/>
              </a:rPr>
              <a:t> sendo muito utilizado para problemas de classificação</a:t>
            </a:r>
          </a:p>
        </p:txBody>
      </p:sp>
      <p:grpSp>
        <p:nvGrpSpPr>
          <p:cNvPr id="66" name="Groupe 18">
            <a:extLst>
              <a:ext uri="{FF2B5EF4-FFF2-40B4-BE49-F238E27FC236}">
                <a16:creationId xmlns:a16="http://schemas.microsoft.com/office/drawing/2014/main" id="{1C259F51-5437-7C86-1C2A-9D0B64B86622}"/>
              </a:ext>
            </a:extLst>
          </p:cNvPr>
          <p:cNvGrpSpPr>
            <a:grpSpLocks noChangeAspect="1"/>
          </p:cNvGrpSpPr>
          <p:nvPr/>
        </p:nvGrpSpPr>
        <p:grpSpPr>
          <a:xfrm>
            <a:off x="984251" y="1372101"/>
            <a:ext cx="1584176" cy="2742409"/>
            <a:chOff x="838200" y="1216897"/>
            <a:chExt cx="2940110" cy="508970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EFED8AAB-793B-F952-1F95-6FE4E7EFA874}"/>
                </a:ext>
              </a:extLst>
            </p:cNvPr>
            <p:cNvSpPr/>
            <p:nvPr/>
          </p:nvSpPr>
          <p:spPr>
            <a:xfrm>
              <a:off x="1227618" y="1372667"/>
              <a:ext cx="1830267" cy="304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71" y="7772"/>
                  </a:moveTo>
                  <a:lnTo>
                    <a:pt x="0" y="1300"/>
                  </a:lnTo>
                  <a:lnTo>
                    <a:pt x="4734" y="0"/>
                  </a:lnTo>
                  <a:lnTo>
                    <a:pt x="9605" y="6472"/>
                  </a:lnTo>
                  <a:cubicBezTo>
                    <a:pt x="9835" y="6804"/>
                    <a:pt x="10478" y="6942"/>
                    <a:pt x="11030" y="6804"/>
                  </a:cubicBezTo>
                  <a:lnTo>
                    <a:pt x="11030" y="6804"/>
                  </a:lnTo>
                  <a:cubicBezTo>
                    <a:pt x="11581" y="6665"/>
                    <a:pt x="12179" y="6804"/>
                    <a:pt x="12454" y="7135"/>
                  </a:cubicBezTo>
                  <a:lnTo>
                    <a:pt x="21600" y="19249"/>
                  </a:lnTo>
                  <a:lnTo>
                    <a:pt x="12960" y="21600"/>
                  </a:lnTo>
                  <a:lnTo>
                    <a:pt x="3814" y="9486"/>
                  </a:lnTo>
                  <a:cubicBezTo>
                    <a:pt x="3585" y="9154"/>
                    <a:pt x="3814" y="8795"/>
                    <a:pt x="4366" y="8629"/>
                  </a:cubicBezTo>
                  <a:lnTo>
                    <a:pt x="4366" y="8629"/>
                  </a:lnTo>
                  <a:cubicBezTo>
                    <a:pt x="4871" y="8463"/>
                    <a:pt x="5101" y="8103"/>
                    <a:pt x="4871" y="7772"/>
                  </a:cubicBez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C240E44-1882-A213-B7BE-DC940F0F8CF9}"/>
                </a:ext>
              </a:extLst>
            </p:cNvPr>
            <p:cNvSpPr/>
            <p:nvPr/>
          </p:nvSpPr>
          <p:spPr>
            <a:xfrm>
              <a:off x="2084336" y="3864945"/>
              <a:ext cx="1087989" cy="65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292" extrusionOk="0">
                  <a:moveTo>
                    <a:pt x="3925" y="19864"/>
                  </a:moveTo>
                  <a:lnTo>
                    <a:pt x="19194" y="8578"/>
                  </a:lnTo>
                  <a:cubicBezTo>
                    <a:pt x="20609" y="7608"/>
                    <a:pt x="21205" y="4938"/>
                    <a:pt x="20535" y="2632"/>
                  </a:cubicBezTo>
                  <a:lnTo>
                    <a:pt x="20535" y="2632"/>
                  </a:lnTo>
                  <a:cubicBezTo>
                    <a:pt x="19939" y="327"/>
                    <a:pt x="18300" y="-644"/>
                    <a:pt x="16885" y="448"/>
                  </a:cubicBezTo>
                  <a:lnTo>
                    <a:pt x="1616" y="11733"/>
                  </a:lnTo>
                  <a:cubicBezTo>
                    <a:pt x="201" y="12704"/>
                    <a:pt x="-395" y="15374"/>
                    <a:pt x="275" y="17680"/>
                  </a:cubicBezTo>
                  <a:lnTo>
                    <a:pt x="275" y="17680"/>
                  </a:lnTo>
                  <a:cubicBezTo>
                    <a:pt x="871" y="19864"/>
                    <a:pt x="2510" y="20956"/>
                    <a:pt x="3925" y="19864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CC241EDB-669E-A55B-AFFD-86540C25822F}"/>
                </a:ext>
              </a:extLst>
            </p:cNvPr>
            <p:cNvSpPr/>
            <p:nvPr/>
          </p:nvSpPr>
          <p:spPr>
            <a:xfrm>
              <a:off x="1032906" y="1216897"/>
              <a:ext cx="760875" cy="50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19937" extrusionOk="0">
                  <a:moveTo>
                    <a:pt x="5526" y="19392"/>
                  </a:moveTo>
                  <a:lnTo>
                    <a:pt x="18213" y="10907"/>
                  </a:lnTo>
                  <a:cubicBezTo>
                    <a:pt x="20205" y="9672"/>
                    <a:pt x="21044" y="6278"/>
                    <a:pt x="20100" y="3347"/>
                  </a:cubicBezTo>
                  <a:lnTo>
                    <a:pt x="20100" y="3347"/>
                  </a:lnTo>
                  <a:cubicBezTo>
                    <a:pt x="19262" y="415"/>
                    <a:pt x="16955" y="-819"/>
                    <a:pt x="14962" y="569"/>
                  </a:cubicBezTo>
                  <a:lnTo>
                    <a:pt x="2275" y="9055"/>
                  </a:lnTo>
                  <a:cubicBezTo>
                    <a:pt x="283" y="10289"/>
                    <a:pt x="-556" y="13684"/>
                    <a:pt x="388" y="16615"/>
                  </a:cubicBezTo>
                  <a:lnTo>
                    <a:pt x="388" y="16615"/>
                  </a:lnTo>
                  <a:cubicBezTo>
                    <a:pt x="1331" y="19392"/>
                    <a:pt x="3638" y="20781"/>
                    <a:pt x="5526" y="19392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71E51744-6CB1-0023-6DEF-2B5A0ED4D14C}"/>
                </a:ext>
              </a:extLst>
            </p:cNvPr>
            <p:cNvSpPr/>
            <p:nvPr/>
          </p:nvSpPr>
          <p:spPr>
            <a:xfrm>
              <a:off x="2201162" y="4838488"/>
              <a:ext cx="1577148" cy="29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84"/>
                  </a:moveTo>
                  <a:lnTo>
                    <a:pt x="4213" y="5684"/>
                  </a:lnTo>
                  <a:lnTo>
                    <a:pt x="42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4213" y="21600"/>
                  </a:lnTo>
                  <a:lnTo>
                    <a:pt x="4213" y="15916"/>
                  </a:lnTo>
                  <a:lnTo>
                    <a:pt x="0" y="15916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FEAFE3B1-EA5A-9E6B-2B1C-F2CE3D850A8B}"/>
                </a:ext>
              </a:extLst>
            </p:cNvPr>
            <p:cNvSpPr/>
            <p:nvPr/>
          </p:nvSpPr>
          <p:spPr>
            <a:xfrm>
              <a:off x="955026" y="5500503"/>
              <a:ext cx="2110881" cy="8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extrusionOk="0">
                  <a:moveTo>
                    <a:pt x="20529" y="21600"/>
                  </a:moveTo>
                  <a:lnTo>
                    <a:pt x="1037" y="21600"/>
                  </a:lnTo>
                  <a:cubicBezTo>
                    <a:pt x="440" y="21600"/>
                    <a:pt x="-37" y="20243"/>
                    <a:pt x="3" y="18783"/>
                  </a:cubicBezTo>
                  <a:cubicBezTo>
                    <a:pt x="122" y="12939"/>
                    <a:pt x="1156" y="0"/>
                    <a:pt x="7322" y="0"/>
                  </a:cubicBezTo>
                  <a:cubicBezTo>
                    <a:pt x="7322" y="0"/>
                    <a:pt x="7561" y="12417"/>
                    <a:pt x="12056" y="12417"/>
                  </a:cubicBezTo>
                  <a:lnTo>
                    <a:pt x="20529" y="12417"/>
                  </a:lnTo>
                  <a:cubicBezTo>
                    <a:pt x="21086" y="12417"/>
                    <a:pt x="21563" y="13670"/>
                    <a:pt x="21563" y="15130"/>
                  </a:cubicBezTo>
                  <a:lnTo>
                    <a:pt x="21563" y="18991"/>
                  </a:lnTo>
                  <a:cubicBezTo>
                    <a:pt x="21563" y="20452"/>
                    <a:pt x="21086" y="21600"/>
                    <a:pt x="20529" y="21600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2F5FC7BF-19DD-D669-ABA8-DD99BDD0C34A}"/>
                </a:ext>
              </a:extLst>
            </p:cNvPr>
            <p:cNvSpPr/>
            <p:nvPr/>
          </p:nvSpPr>
          <p:spPr>
            <a:xfrm>
              <a:off x="838200" y="3163992"/>
              <a:ext cx="1557140" cy="2336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244" extrusionOk="0">
                  <a:moveTo>
                    <a:pt x="19947" y="16287"/>
                  </a:moveTo>
                  <a:lnTo>
                    <a:pt x="19947" y="17880"/>
                  </a:lnTo>
                  <a:cubicBezTo>
                    <a:pt x="19947" y="19721"/>
                    <a:pt x="17852" y="21244"/>
                    <a:pt x="15208" y="21244"/>
                  </a:cubicBezTo>
                  <a:lnTo>
                    <a:pt x="8623" y="21244"/>
                  </a:lnTo>
                  <a:lnTo>
                    <a:pt x="4882" y="18588"/>
                  </a:lnTo>
                  <a:cubicBezTo>
                    <a:pt x="-1204" y="14268"/>
                    <a:pt x="-1653" y="7399"/>
                    <a:pt x="3834" y="2725"/>
                  </a:cubicBezTo>
                  <a:lnTo>
                    <a:pt x="6229" y="671"/>
                  </a:lnTo>
                  <a:cubicBezTo>
                    <a:pt x="7426" y="-356"/>
                    <a:pt x="9771" y="-179"/>
                    <a:pt x="10619" y="1025"/>
                  </a:cubicBezTo>
                  <a:lnTo>
                    <a:pt x="10619" y="1025"/>
                  </a:lnTo>
                  <a:cubicBezTo>
                    <a:pt x="11068" y="1698"/>
                    <a:pt x="10968" y="2512"/>
                    <a:pt x="10269" y="3079"/>
                  </a:cubicBezTo>
                  <a:lnTo>
                    <a:pt x="8424" y="4637"/>
                  </a:lnTo>
                  <a:cubicBezTo>
                    <a:pt x="4283" y="8142"/>
                    <a:pt x="4583" y="13348"/>
                    <a:pt x="9172" y="16570"/>
                  </a:cubicBezTo>
                  <a:lnTo>
                    <a:pt x="9471" y="16782"/>
                  </a:lnTo>
                  <a:cubicBezTo>
                    <a:pt x="10619" y="17597"/>
                    <a:pt x="12165" y="18057"/>
                    <a:pt x="13761" y="18057"/>
                  </a:cubicBezTo>
                  <a:lnTo>
                    <a:pt x="13761" y="18057"/>
                  </a:lnTo>
                  <a:cubicBezTo>
                    <a:pt x="15108" y="18057"/>
                    <a:pt x="16256" y="17278"/>
                    <a:pt x="16256" y="16287"/>
                  </a:cubicBezTo>
                  <a:lnTo>
                    <a:pt x="16256" y="16287"/>
                  </a:lnTo>
                  <a:cubicBezTo>
                    <a:pt x="16256" y="15791"/>
                    <a:pt x="16804" y="15401"/>
                    <a:pt x="17503" y="15401"/>
                  </a:cubicBezTo>
                  <a:lnTo>
                    <a:pt x="18700" y="15437"/>
                  </a:lnTo>
                  <a:cubicBezTo>
                    <a:pt x="19448" y="15401"/>
                    <a:pt x="19947" y="15791"/>
                    <a:pt x="19947" y="16287"/>
                  </a:cubicBezTo>
                  <a:close/>
                </a:path>
              </a:pathLst>
            </a:custGeom>
            <a:solidFill>
              <a:srgbClr val="7F7F7F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2886207E-CE81-9F0F-A525-74D83DFA247F}"/>
                </a:ext>
              </a:extLst>
            </p:cNvPr>
            <p:cNvSpPr/>
            <p:nvPr/>
          </p:nvSpPr>
          <p:spPr>
            <a:xfrm>
              <a:off x="1110793" y="2891399"/>
              <a:ext cx="856721" cy="856721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Circle">
              <a:extLst>
                <a:ext uri="{FF2B5EF4-FFF2-40B4-BE49-F238E27FC236}">
                  <a16:creationId xmlns:a16="http://schemas.microsoft.com/office/drawing/2014/main" id="{BABB1900-2067-F301-B6A5-1064C43536B9}"/>
                </a:ext>
              </a:extLst>
            </p:cNvPr>
            <p:cNvSpPr/>
            <p:nvPr/>
          </p:nvSpPr>
          <p:spPr>
            <a:xfrm>
              <a:off x="1286031" y="3066637"/>
              <a:ext cx="506244" cy="50624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Circle">
              <a:extLst>
                <a:ext uri="{FF2B5EF4-FFF2-40B4-BE49-F238E27FC236}">
                  <a16:creationId xmlns:a16="http://schemas.microsoft.com/office/drawing/2014/main" id="{337C46AF-F49F-D53C-8AD5-F99F5348F511}"/>
                </a:ext>
              </a:extLst>
            </p:cNvPr>
            <p:cNvSpPr/>
            <p:nvPr/>
          </p:nvSpPr>
          <p:spPr>
            <a:xfrm>
              <a:off x="1266560" y="5150026"/>
              <a:ext cx="521818" cy="521818"/>
            </a:xfrm>
            <a:prstGeom prst="ellipse">
              <a:avLst/>
            </a:prstGeom>
            <a:solidFill>
              <a:srgbClr val="D9D9D9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633ADF4A-055A-6CB0-F5CE-06BD84072D71}"/>
                </a:ext>
              </a:extLst>
            </p:cNvPr>
            <p:cNvSpPr/>
            <p:nvPr/>
          </p:nvSpPr>
          <p:spPr>
            <a:xfrm>
              <a:off x="1379487" y="5262953"/>
              <a:ext cx="295964" cy="295964"/>
            </a:xfrm>
            <a:prstGeom prst="ellipse">
              <a:avLst/>
            </a:pr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685800">
                <a:defRPr sz="3000">
                  <a:solidFill>
                    <a:srgbClr val="FFFFFF"/>
                  </a:solidFill>
                </a:defRPr>
              </a:pPr>
              <a:endParaRPr lang="pt-BR" sz="225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92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FD40E462-CFD0-1372-DD2A-4641236CB3DA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K-NN – K-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Nearest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Neighbors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4ABD84-FF45-1299-129E-7C3D888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906"/>
            <a:ext cx="9144000" cy="516139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1AF44CBE-357E-B624-D86F-27570DE497A1}"/>
              </a:ext>
            </a:extLst>
          </p:cNvPr>
          <p:cNvSpPr/>
          <p:nvPr/>
        </p:nvSpPr>
        <p:spPr>
          <a:xfrm>
            <a:off x="1259632" y="3789040"/>
            <a:ext cx="1944216" cy="8640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F606CE-30C6-EE95-CF9B-419DD2AC0013}"/>
              </a:ext>
            </a:extLst>
          </p:cNvPr>
          <p:cNvSpPr/>
          <p:nvPr/>
        </p:nvSpPr>
        <p:spPr>
          <a:xfrm>
            <a:off x="6444208" y="2276872"/>
            <a:ext cx="2376264" cy="11521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B7B-CD6B-AB37-F915-E307E9AA1B6F}"/>
              </a:ext>
            </a:extLst>
          </p:cNvPr>
          <p:cNvSpPr txBox="1"/>
          <p:nvPr/>
        </p:nvSpPr>
        <p:spPr>
          <a:xfrm>
            <a:off x="4121696" y="4650328"/>
            <a:ext cx="13681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FF0000"/>
                </a:solidFill>
                <a:latin typeface="Gotham HTF"/>
              </a:rPr>
              <a:t>CLASSES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BFDB3E3-CF25-7066-7183-4BC1EC30B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03848" y="4365104"/>
            <a:ext cx="917848" cy="523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504D1B-9822-2689-C990-38C95FBF979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89848" y="3327182"/>
            <a:ext cx="1314400" cy="1561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15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COLOR_TAG" val="#4472C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12227</TotalTime>
  <Words>694</Words>
  <Application>Microsoft Office PowerPoint</Application>
  <PresentationFormat>Apresentação na tela (4:3)</PresentationFormat>
  <Paragraphs>90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623</cp:revision>
  <dcterms:created xsi:type="dcterms:W3CDTF">2018-08-18T04:32:45Z</dcterms:created>
  <dcterms:modified xsi:type="dcterms:W3CDTF">2023-06-14T17:24:30Z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