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8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82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D9078-CE29-4B36-B7C0-8CA93E40EC60}" v="279" dt="2023-05-18T15:45:34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0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1975645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73528"/>
            <a:ext cx="11183471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9"/>
            <a:ext cx="19915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838199" y="3357951"/>
            <a:ext cx="10699379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214450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1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3542" y="2997942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CBB1BC-F171-80A1-53D7-97555959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562272" cy="1325563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ED145B"/>
                </a:solidFill>
                <a:cs typeface="Calibri Light"/>
              </a:rPr>
              <a:t>O que é Mineração?</a:t>
            </a:r>
            <a:endParaRPr lang="pt-BR" dirty="0">
              <a:solidFill>
                <a:srgbClr val="ED145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F4C1A0-E573-D13A-56A9-10AF787E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562272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A mineração em blockchain é um processo fundamental que permite a adição de novos blocos à cadeia de blocos (blockchain). É um mecanismo essencial para manter a segurança e a integridade da rede blockchain, especialmente em blockchains baseadas em prova de trabalho (Proof of Work), como é o caso do Bitcoin.</a:t>
            </a:r>
          </a:p>
          <a:p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Na mineração, os participantes da rede, conhecidos como mineradores, competem entre si para resolver um problema computacional complexo. Esse problema requer poder computacional significativo e consome recursos, como eletricidade e tempo de processamento. O primeiro minerador a encontrar a solução correta para o problema recebe o direito de adicionar o próximo bloco à blockchain.</a:t>
            </a:r>
          </a:p>
          <a:p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O problema computacional a ser resolvido é projetado de tal forma que exige um esforço computacional considerável para encontrá-lo, mas é relativamente fácil de verificar uma vez que a solução é encontrada. Esse mecanismo garante que os mineradores gastem tempo e recursos para adicionar um novo bloco, o que evita a criação arbitrária de blocos e protege a rede contra ataques maliciosos.</a:t>
            </a:r>
          </a:p>
          <a:p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Ao encontrar a solução correta, o minerador cria um novo bloco contendo transações válidas e outras informações relevantes, como o hash do bloco anterior. Em seguida, o novo bloco é propagado pela rede para que outros participantes possam verificar e validar as transações. Uma vez que o bloco é validado pelos nós da rede, ele é adicionado à blockchain e se torna parte da sequência imutável de blocos.</a:t>
            </a:r>
          </a:p>
          <a:p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Além de adicionar novos blocos, a mineração também desempenha um papel importante na segurança da blockchain. Como a mineração exige um grande poder computacional, qualquer tentativa de modificar ou reverter transações anteriores exigiria uma quantidade impraticável de recursos, tornando a rede blockchain altamente segura contra ataques de hackers.</a:t>
            </a:r>
          </a:p>
          <a:p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Vale ressaltar que nem todas as blockchains utilizam a mineração como mecanismo de consenso. Existem outras abordagens, como a prova de participação (Proof of Stake) e a prova de autoridade (Proof of Authority), que não exigem o processo de mineração, mas utilizam outros métodos para validar e adicionar blocos à blockchain.</a:t>
            </a:r>
            <a:endParaRPr lang="pt-BR" sz="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4" descr="Esfera de malha e nós">
            <a:extLst>
              <a:ext uri="{FF2B5EF4-FFF2-40B4-BE49-F238E27FC236}">
                <a16:creationId xmlns:a16="http://schemas.microsoft.com/office/drawing/2014/main" id="{7FD5D1A3-7DC2-DED8-E221-2F26D109E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14" r="10194" b="4"/>
          <a:stretch/>
        </p:blipFill>
        <p:spPr>
          <a:xfrm>
            <a:off x="7629728" y="10"/>
            <a:ext cx="456227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40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1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34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631505" y="5733257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This presentation was totally made with Microsoft AI</a:t>
            </a:r>
          </a:p>
          <a:p>
            <a:endParaRPr lang="en-US" sz="1200" dirty="0">
              <a:solidFill>
                <a:srgbClr val="5F7D95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28" descr="Rede de fios conectando pinos">
            <a:extLst>
              <a:ext uri="{FF2B5EF4-FFF2-40B4-BE49-F238E27FC236}">
                <a16:creationId xmlns:a16="http://schemas.microsoft.com/office/drawing/2014/main" id="{2CE4EEED-7A98-AC9B-1E2E-C6F35DB20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2" r="23293" b="60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5" name="Rectangle 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BA775D-0AE1-A72B-1CDE-2FC4E76EB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ED145B"/>
                </a:solidFill>
                <a:cs typeface="Calibri Light"/>
              </a:rPr>
              <a:t>Aula13 Introdução ao </a:t>
            </a:r>
            <a:r>
              <a:rPr lang="pt-BR" sz="4800" dirty="0" err="1">
                <a:solidFill>
                  <a:srgbClr val="ED145B"/>
                </a:solidFill>
                <a:cs typeface="Calibri Light"/>
              </a:rPr>
              <a:t>Blockchain</a:t>
            </a:r>
            <a:endParaRPr lang="pt-BR" sz="4800" dirty="0" err="1">
              <a:solidFill>
                <a:srgbClr val="ED145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3F7A5-2334-41B9-B215-CEE4972E9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t-BR" sz="1700" dirty="0">
                <a:solidFill>
                  <a:srgbClr val="ED145B"/>
                </a:solidFill>
                <a:ea typeface="+mn-lt"/>
                <a:cs typeface="+mn-lt"/>
              </a:rPr>
              <a:t>ANÁLISE E DESENVOLVIMENTO DE SISTEMAS</a:t>
            </a:r>
            <a:endParaRPr lang="pt-BR" sz="1700" dirty="0">
              <a:solidFill>
                <a:srgbClr val="ED145B"/>
              </a:solidFill>
            </a:endParaRPr>
          </a:p>
          <a:p>
            <a:pPr algn="l"/>
            <a:r>
              <a:rPr lang="pt-BR" sz="1700" cap="all" dirty="0">
                <a:ea typeface="+mn-lt"/>
                <a:cs typeface="+mn-lt"/>
              </a:rPr>
              <a:t>DISRUPTIVE ARCHITECTURES: IOT, IOB &amp; IA</a:t>
            </a:r>
            <a:endParaRPr lang="pt-BR" sz="1700" dirty="0"/>
          </a:p>
        </p:txBody>
      </p:sp>
      <p:sp>
        <p:nvSpPr>
          <p:cNvPr id="76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B70B35-FCE5-3571-2F1A-D337D6C1334A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3" y="6170661"/>
            <a:ext cx="3607153" cy="558452"/>
            <a:chOff x="1763688" y="4386590"/>
            <a:chExt cx="5022312" cy="77754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16E56D9-84D8-9DE0-88A3-E0AB6A0EA0B3}"/>
                </a:ext>
              </a:extLst>
            </p:cNvPr>
            <p:cNvSpPr txBox="1"/>
            <p:nvPr/>
          </p:nvSpPr>
          <p:spPr>
            <a:xfrm>
              <a:off x="2192642" y="4386590"/>
              <a:ext cx="4593358" cy="3642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1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1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6" name="Google Shape;1218;p37">
              <a:extLst>
                <a:ext uri="{FF2B5EF4-FFF2-40B4-BE49-F238E27FC236}">
                  <a16:creationId xmlns:a16="http://schemas.microsoft.com/office/drawing/2014/main" id="{B817471D-23C2-99C1-05F2-D61ADCD097F6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9" name="Google Shape;1219;p37">
                <a:extLst>
                  <a:ext uri="{FF2B5EF4-FFF2-40B4-BE49-F238E27FC236}">
                    <a16:creationId xmlns:a16="http://schemas.microsoft.com/office/drawing/2014/main" id="{96872E4D-A782-A2D1-EDD6-5A23AE4F6E85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" name="Google Shape;1220;p37">
                <a:extLst>
                  <a:ext uri="{FF2B5EF4-FFF2-40B4-BE49-F238E27FC236}">
                    <a16:creationId xmlns:a16="http://schemas.microsoft.com/office/drawing/2014/main" id="{715F6D23-80DC-C859-E370-4722C77B76DE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" name="Google Shape;1221;p37">
                <a:extLst>
                  <a:ext uri="{FF2B5EF4-FFF2-40B4-BE49-F238E27FC236}">
                    <a16:creationId xmlns:a16="http://schemas.microsoft.com/office/drawing/2014/main" id="{DA341373-4576-215E-AF42-3A8E3C3DA78D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48A6FBB-0D1E-2EE9-B4F6-CDF21E469D23}"/>
                </a:ext>
              </a:extLst>
            </p:cNvPr>
            <p:cNvSpPr txBox="1"/>
            <p:nvPr/>
          </p:nvSpPr>
          <p:spPr>
            <a:xfrm>
              <a:off x="2192642" y="4799889"/>
              <a:ext cx="3335601" cy="3642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100" dirty="0"/>
            </a:p>
          </p:txBody>
        </p:sp>
        <p:sp>
          <p:nvSpPr>
            <p:cNvPr id="8" name="Google Shape;1302;p37">
              <a:extLst>
                <a:ext uri="{FF2B5EF4-FFF2-40B4-BE49-F238E27FC236}">
                  <a16:creationId xmlns:a16="http://schemas.microsoft.com/office/drawing/2014/main" id="{8E282953-467D-187D-C747-31DD5F7E6264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1602835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63996-F3E5-2BE7-3D58-B56C6506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pt-BR" sz="3800" dirty="0">
                <a:solidFill>
                  <a:srgbClr val="ED145B"/>
                </a:solidFill>
                <a:cs typeface="Calibri Light"/>
              </a:rPr>
              <a:t>Agenda</a:t>
            </a:r>
            <a:endParaRPr lang="pt-BR" sz="3800" dirty="0">
              <a:solidFill>
                <a:srgbClr val="ED145B"/>
              </a:solidFill>
            </a:endParaRPr>
          </a:p>
        </p:txBody>
      </p:sp>
      <p:cxnSp>
        <p:nvCxnSpPr>
          <p:cNvPr id="101" name="Straight Connector 91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2242D-313E-34ED-2D2D-406EFCE1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204"/>
            <a:ext cx="4631033" cy="25770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700">
                <a:solidFill>
                  <a:schemeClr val="bg1"/>
                </a:solidFill>
                <a:cs typeface="Calibri"/>
              </a:rPr>
              <a:t>O que é Blockchain?</a:t>
            </a:r>
          </a:p>
          <a:p>
            <a:r>
              <a:rPr lang="pt-BR" sz="1700">
                <a:solidFill>
                  <a:schemeClr val="bg1"/>
                </a:solidFill>
                <a:cs typeface="Calibri"/>
              </a:rPr>
              <a:t>Como funciona o Blockchain?</a:t>
            </a:r>
          </a:p>
          <a:p>
            <a:r>
              <a:rPr lang="pt-BR" sz="1700">
                <a:solidFill>
                  <a:schemeClr val="bg1"/>
                </a:solidFill>
                <a:cs typeface="Calibri"/>
              </a:rPr>
              <a:t>Quais são as vantangens do Blockchain?</a:t>
            </a:r>
          </a:p>
          <a:p>
            <a:r>
              <a:rPr lang="pt-BR" sz="1700">
                <a:solidFill>
                  <a:schemeClr val="bg1"/>
                </a:solidFill>
                <a:cs typeface="Calibri"/>
              </a:rPr>
              <a:t>Quais são as limitações do Blockchain?</a:t>
            </a:r>
          </a:p>
          <a:p>
            <a:r>
              <a:rPr lang="pt-BR" sz="1700">
                <a:solidFill>
                  <a:schemeClr val="bg1"/>
                </a:solidFill>
                <a:cs typeface="Calibri"/>
              </a:rPr>
              <a:t>O que é uma Hash?</a:t>
            </a:r>
          </a:p>
          <a:p>
            <a:r>
              <a:rPr lang="pt-BR" sz="1700">
                <a:solidFill>
                  <a:schemeClr val="bg1"/>
                </a:solidFill>
                <a:cs typeface="Calibri"/>
              </a:rPr>
              <a:t>O que é um Bloco?</a:t>
            </a:r>
          </a:p>
          <a:p>
            <a:r>
              <a:rPr lang="pt-BR" sz="1700">
                <a:solidFill>
                  <a:schemeClr val="bg1"/>
                </a:solidFill>
                <a:cs typeface="Calibri"/>
              </a:rPr>
              <a:t>O que é a Mineração?</a:t>
            </a:r>
          </a:p>
          <a:p>
            <a:endParaRPr lang="pt-BR" sz="17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65" name="Picture 4" descr="Tela de fundo abstrata de dados">
            <a:extLst>
              <a:ext uri="{FF2B5EF4-FFF2-40B4-BE49-F238E27FC236}">
                <a16:creationId xmlns:a16="http://schemas.microsoft.com/office/drawing/2014/main" id="{C0B81E40-45D0-29D0-717E-2B7C3DAE6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4" r="36484"/>
          <a:stretch/>
        </p:blipFill>
        <p:spPr>
          <a:xfrm>
            <a:off x="6515727" y="1159668"/>
            <a:ext cx="5676273" cy="5698332"/>
          </a:xfrm>
          <a:prstGeom prst="rect">
            <a:avLst/>
          </a:prstGeom>
        </p:spPr>
      </p:pic>
      <p:grpSp>
        <p:nvGrpSpPr>
          <p:cNvPr id="102" name="Group 93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95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399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7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B464B8-DF02-0775-43F4-0646C79B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562272" cy="1325563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ED145B"/>
                </a:solidFill>
                <a:ea typeface="+mj-lt"/>
                <a:cs typeface="+mj-lt"/>
              </a:rPr>
              <a:t>O que é </a:t>
            </a:r>
            <a:r>
              <a:rPr lang="pt-BR" dirty="0" err="1">
                <a:solidFill>
                  <a:srgbClr val="ED145B"/>
                </a:solidFill>
                <a:ea typeface="+mj-lt"/>
                <a:cs typeface="+mj-lt"/>
              </a:rPr>
              <a:t>Blockchain</a:t>
            </a:r>
            <a:r>
              <a:rPr lang="pt-BR" dirty="0">
                <a:solidFill>
                  <a:srgbClr val="ED145B"/>
                </a:solidFill>
                <a:ea typeface="+mj-lt"/>
                <a:cs typeface="+mj-lt"/>
              </a:rPr>
              <a:t>?</a:t>
            </a:r>
            <a:endParaRPr lang="pt-BR" dirty="0">
              <a:solidFill>
                <a:srgbClr val="ED145B"/>
              </a:solidFill>
            </a:endParaRPr>
          </a:p>
        </p:txBody>
      </p:sp>
      <p:sp>
        <p:nvSpPr>
          <p:cNvPr id="70" name="Espaço Reservado para Conteúdo 2">
            <a:extLst>
              <a:ext uri="{FF2B5EF4-FFF2-40B4-BE49-F238E27FC236}">
                <a16:creationId xmlns:a16="http://schemas.microsoft.com/office/drawing/2014/main" id="{9D7A0265-731E-DE93-B455-2834ABD4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562272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900">
                <a:solidFill>
                  <a:schemeClr val="bg1"/>
                </a:solidFill>
                <a:ea typeface="+mn-lt"/>
                <a:cs typeface="+mn-lt"/>
              </a:rPr>
              <a:t>Blockchain é uma tecnologia de registro distribuído que permite a criação de um banco de dados seguro e imutável. Ela funciona como um livro-razão digital, onde cada transação é registrada em blocos interligados, formando uma cadeia de informações.</a:t>
            </a:r>
            <a:endParaRPr lang="pt-BR" sz="19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900">
                <a:solidFill>
                  <a:schemeClr val="bg1"/>
                </a:solidFill>
                <a:ea typeface="+mn-lt"/>
                <a:cs typeface="+mn-lt"/>
              </a:rPr>
              <a:t>Essa tecnologia foi criada em 2008 para sustentar a criptomoeda Bitcoin, mas hoje é usada em diversas outras aplicações, como contratos inteligentes, votações online, rastreamento de produtos e muito mais.</a:t>
            </a:r>
            <a:endParaRPr lang="pt-BR" sz="1900">
              <a:solidFill>
                <a:schemeClr val="bg1"/>
              </a:solidFill>
            </a:endParaRPr>
          </a:p>
          <a:p>
            <a:endParaRPr lang="pt-BR" sz="19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72" name="Picture 4" descr="Tela com números do mercado de ações">
            <a:extLst>
              <a:ext uri="{FF2B5EF4-FFF2-40B4-BE49-F238E27FC236}">
                <a16:creationId xmlns:a16="http://schemas.microsoft.com/office/drawing/2014/main" id="{75121E38-C6A0-11AF-608A-EA734338D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7" r="26687" b="-1"/>
          <a:stretch/>
        </p:blipFill>
        <p:spPr>
          <a:xfrm>
            <a:off x="7629728" y="10"/>
            <a:ext cx="4562272" cy="6857990"/>
          </a:xfrm>
          <a:prstGeom prst="rect">
            <a:avLst/>
          </a:prstGeom>
        </p:spPr>
      </p:pic>
      <p:cxnSp>
        <p:nvCxnSpPr>
          <p:cNvPr id="133" name="Straight Connector 7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40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8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E17D54-0A8F-2D0C-95B9-B16C8F34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899" y="669925"/>
            <a:ext cx="4414629" cy="1325563"/>
          </a:xfrm>
        </p:spPr>
        <p:txBody>
          <a:bodyPr anchor="b">
            <a:normAutofit/>
          </a:bodyPr>
          <a:lstStyle/>
          <a:p>
            <a:r>
              <a:rPr lang="pt-BR" sz="3800" dirty="0">
                <a:solidFill>
                  <a:srgbClr val="ED145B"/>
                </a:solidFill>
                <a:ea typeface="+mj-lt"/>
                <a:cs typeface="+mj-lt"/>
              </a:rPr>
              <a:t>Como funciona o </a:t>
            </a:r>
            <a:r>
              <a:rPr lang="pt-BR" sz="3800" dirty="0" err="1">
                <a:solidFill>
                  <a:srgbClr val="ED145B"/>
                </a:solidFill>
                <a:ea typeface="+mj-lt"/>
                <a:cs typeface="+mj-lt"/>
              </a:rPr>
              <a:t>Blockchain</a:t>
            </a:r>
            <a:r>
              <a:rPr lang="pt-BR" sz="3800" dirty="0">
                <a:solidFill>
                  <a:srgbClr val="ED145B"/>
                </a:solidFill>
                <a:ea typeface="+mj-lt"/>
                <a:cs typeface="+mj-lt"/>
              </a:rPr>
              <a:t>?</a:t>
            </a:r>
            <a:endParaRPr lang="pt-BR" sz="3800" dirty="0">
              <a:solidFill>
                <a:srgbClr val="ED145B"/>
              </a:solidFill>
            </a:endParaRPr>
          </a:p>
        </p:txBody>
      </p:sp>
      <p:pic>
        <p:nvPicPr>
          <p:cNvPr id="21" name="Picture 4" descr="Linhas e pontos conectados representando uma rede">
            <a:extLst>
              <a:ext uri="{FF2B5EF4-FFF2-40B4-BE49-F238E27FC236}">
                <a16:creationId xmlns:a16="http://schemas.microsoft.com/office/drawing/2014/main" id="{7C198D13-5CF6-91C0-00ED-AF71297FD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2" r="24770"/>
          <a:stretch/>
        </p:blipFill>
        <p:spPr>
          <a:xfrm>
            <a:off x="20" y="10"/>
            <a:ext cx="5753082" cy="685799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CFC03B-54FF-6ADE-84BE-EAC154EDF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899" y="2400304"/>
            <a:ext cx="4414629" cy="3441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600">
                <a:solidFill>
                  <a:schemeClr val="bg1"/>
                </a:solidFill>
                <a:ea typeface="+mn-lt"/>
                <a:cs typeface="+mn-lt"/>
              </a:rPr>
              <a:t>O blockchain é composto por uma rede descentralizada de computadores, chamados de nós, que validam e registram as transações. </a:t>
            </a:r>
          </a:p>
          <a:p>
            <a:r>
              <a:rPr lang="pt-BR" sz="1600">
                <a:solidFill>
                  <a:schemeClr val="bg1"/>
                </a:solidFill>
                <a:ea typeface="+mn-lt"/>
                <a:cs typeface="+mn-lt"/>
              </a:rPr>
              <a:t>Cada bloco contém um conjunto de transações verificadas pelos nós da rede.</a:t>
            </a:r>
            <a:endParaRPr lang="pt-BR" sz="16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>
                <a:solidFill>
                  <a:schemeClr val="bg1"/>
                </a:solidFill>
                <a:ea typeface="+mn-lt"/>
                <a:cs typeface="+mn-lt"/>
              </a:rPr>
              <a:t>Para garantir a segurança e a integridade dos dados, cada bloco é criptografado e vinculado ao bloco anterior, formando uma cadeia de blocos. </a:t>
            </a:r>
          </a:p>
          <a:p>
            <a:r>
              <a:rPr lang="pt-BR" sz="1600">
                <a:solidFill>
                  <a:schemeClr val="bg1"/>
                </a:solidFill>
                <a:ea typeface="+mn-lt"/>
                <a:cs typeface="+mn-lt"/>
              </a:rPr>
              <a:t>Isso torna quase impossível alterar ou excluir qualquer informação registrada no blockchain.</a:t>
            </a:r>
            <a:endParaRPr lang="pt-BR" sz="1600">
              <a:solidFill>
                <a:schemeClr val="bg1"/>
              </a:solidFill>
              <a:cs typeface="Calibri"/>
            </a:endParaRPr>
          </a:p>
          <a:p>
            <a:endParaRPr lang="pt-BR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6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3BE1EA-AA1F-8EFC-2DA8-3D187F47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899" y="669925"/>
            <a:ext cx="4414629" cy="1325563"/>
          </a:xfrm>
        </p:spPr>
        <p:txBody>
          <a:bodyPr anchor="b">
            <a:normAutofit/>
          </a:bodyPr>
          <a:lstStyle/>
          <a:p>
            <a:r>
              <a:rPr lang="pt-BR" sz="3500" dirty="0">
                <a:solidFill>
                  <a:srgbClr val="ED145B"/>
                </a:solidFill>
                <a:ea typeface="+mj-lt"/>
                <a:cs typeface="+mj-lt"/>
              </a:rPr>
              <a:t>Quais são as vantagens do </a:t>
            </a:r>
            <a:r>
              <a:rPr lang="pt-BR" sz="3500" dirty="0" err="1">
                <a:solidFill>
                  <a:srgbClr val="ED145B"/>
                </a:solidFill>
                <a:ea typeface="+mj-lt"/>
                <a:cs typeface="+mj-lt"/>
              </a:rPr>
              <a:t>Blockchain</a:t>
            </a:r>
            <a:r>
              <a:rPr lang="pt-BR" sz="3500" dirty="0">
                <a:solidFill>
                  <a:srgbClr val="ED145B"/>
                </a:solidFill>
                <a:ea typeface="+mj-lt"/>
                <a:cs typeface="+mj-lt"/>
              </a:rPr>
              <a:t>?</a:t>
            </a:r>
            <a:endParaRPr lang="pt-BR" sz="3500" dirty="0">
              <a:solidFill>
                <a:srgbClr val="ED145B"/>
              </a:solidFill>
            </a:endParaRPr>
          </a:p>
        </p:txBody>
      </p:sp>
      <p:pic>
        <p:nvPicPr>
          <p:cNvPr id="5" name="Picture 4" descr="Cadeado em placa-mãe de computador">
            <a:extLst>
              <a:ext uri="{FF2B5EF4-FFF2-40B4-BE49-F238E27FC236}">
                <a16:creationId xmlns:a16="http://schemas.microsoft.com/office/drawing/2014/main" id="{80200E9C-ED36-025B-D9CD-57EF94C93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9" r="36059" b="4"/>
          <a:stretch/>
        </p:blipFill>
        <p:spPr>
          <a:xfrm>
            <a:off x="20" y="10"/>
            <a:ext cx="575308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0C95D-FDDF-F506-E6C5-C4EFA10C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899" y="2400304"/>
            <a:ext cx="4414629" cy="3441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900">
                <a:solidFill>
                  <a:schemeClr val="bg1"/>
                </a:solidFill>
                <a:ea typeface="+mn-lt"/>
                <a:cs typeface="+mn-lt"/>
              </a:rPr>
              <a:t>Uma das principais vantagens do blockchain é a segurança. Como os dados são criptografados e distribuídos entre vários nós da rede, é muito difícil hackear ou corromper o sistema.</a:t>
            </a:r>
            <a:endParaRPr lang="pt-BR" sz="19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900">
                <a:solidFill>
                  <a:schemeClr val="bg1"/>
                </a:solidFill>
                <a:ea typeface="+mn-lt"/>
                <a:cs typeface="+mn-lt"/>
              </a:rPr>
              <a:t>Além disso, o blockchain é transparente e confiável. Todas as transações são registradas e verificadas pelos nós da rede, eliminando a necessidade de intermediários e reduzindo os riscos de fraudes e erros.</a:t>
            </a:r>
            <a:endParaRPr lang="pt-BR" sz="1900">
              <a:solidFill>
                <a:schemeClr val="bg1"/>
              </a:solidFill>
            </a:endParaRPr>
          </a:p>
          <a:p>
            <a:endParaRPr lang="pt-BR" sz="190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BA1FA6-36DB-2A16-2383-040BB4E4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899" y="669925"/>
            <a:ext cx="4414629" cy="1325563"/>
          </a:xfrm>
        </p:spPr>
        <p:txBody>
          <a:bodyPr anchor="b">
            <a:normAutofit/>
          </a:bodyPr>
          <a:lstStyle/>
          <a:p>
            <a:r>
              <a:rPr lang="pt-BR" sz="3500" dirty="0">
                <a:solidFill>
                  <a:srgbClr val="ED145B"/>
                </a:solidFill>
                <a:ea typeface="+mj-lt"/>
                <a:cs typeface="+mj-lt"/>
              </a:rPr>
              <a:t>Quais são as limitações do </a:t>
            </a:r>
            <a:r>
              <a:rPr lang="pt-BR" sz="3500" dirty="0" err="1">
                <a:solidFill>
                  <a:srgbClr val="ED145B"/>
                </a:solidFill>
                <a:ea typeface="+mj-lt"/>
                <a:cs typeface="+mj-lt"/>
              </a:rPr>
              <a:t>Blockchain</a:t>
            </a:r>
            <a:r>
              <a:rPr lang="pt-BR" sz="3500" dirty="0">
                <a:solidFill>
                  <a:srgbClr val="ED145B"/>
                </a:solidFill>
                <a:ea typeface="+mj-lt"/>
                <a:cs typeface="+mj-lt"/>
              </a:rPr>
              <a:t>?</a:t>
            </a:r>
            <a:endParaRPr lang="pt-BR" sz="3500" dirty="0">
              <a:solidFill>
                <a:srgbClr val="ED145B"/>
              </a:solidFill>
            </a:endParaRPr>
          </a:p>
        </p:txBody>
      </p:sp>
      <p:pic>
        <p:nvPicPr>
          <p:cNvPr id="21" name="Picture 4" descr="Um padrão 3D em forma de anéis conectados por linhas">
            <a:extLst>
              <a:ext uri="{FF2B5EF4-FFF2-40B4-BE49-F238E27FC236}">
                <a16:creationId xmlns:a16="http://schemas.microsoft.com/office/drawing/2014/main" id="{80ECA3C2-6DB0-F5BF-8F0B-0EE501710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1" r="43821" b="-2"/>
          <a:stretch/>
        </p:blipFill>
        <p:spPr>
          <a:xfrm>
            <a:off x="20" y="10"/>
            <a:ext cx="5753082" cy="6857990"/>
          </a:xfrm>
          <a:prstGeom prst="rect">
            <a:avLst/>
          </a:prstGeom>
        </p:spPr>
      </p:pic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A0F77-5C17-DB28-6D00-B54FD572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899" y="2400304"/>
            <a:ext cx="4414629" cy="3441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700">
                <a:solidFill>
                  <a:schemeClr val="bg1"/>
                </a:solidFill>
                <a:ea typeface="+mn-lt"/>
                <a:cs typeface="+mn-lt"/>
              </a:rPr>
              <a:t>Apesar de suas vantagens, o blockchain ainda apresenta algumas limitações. Uma delas é a escalabilidade. Como cada nó da rede precisa validar todas as transações, o sistema pode ficar lento e congestionado em momentos de alta demanda.</a:t>
            </a:r>
            <a:endParaRPr lang="pt-BR" sz="17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700">
                <a:solidFill>
                  <a:schemeClr val="bg1"/>
                </a:solidFill>
                <a:ea typeface="+mn-lt"/>
                <a:cs typeface="+mn-lt"/>
              </a:rPr>
              <a:t>Outra limitação é a falta de regulamentação. Como o blockchain é uma tecnologia nova e em constante evolução, ainda não existem leis claras sobre seu uso e aplicação em diferentes setores.</a:t>
            </a:r>
            <a:endParaRPr lang="pt-BR" sz="1700">
              <a:solidFill>
                <a:schemeClr val="bg1"/>
              </a:solidFill>
            </a:endParaRPr>
          </a:p>
          <a:p>
            <a:endParaRPr lang="pt-BR" sz="170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0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578AB4-9AB7-C3C5-0959-65EF0A85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562272" cy="1325563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ED145B"/>
                </a:solidFill>
                <a:cs typeface="Calibri Light"/>
              </a:rPr>
              <a:t>O que é uma </a:t>
            </a:r>
            <a:r>
              <a:rPr lang="pt-BR" dirty="0" err="1">
                <a:solidFill>
                  <a:srgbClr val="ED145B"/>
                </a:solidFill>
                <a:cs typeface="Calibri Light"/>
              </a:rPr>
              <a:t>Hash</a:t>
            </a:r>
            <a:r>
              <a:rPr lang="pt-BR" dirty="0">
                <a:solidFill>
                  <a:srgbClr val="ED145B"/>
                </a:solidFill>
                <a:cs typeface="Calibri Light"/>
              </a:rPr>
              <a:t>?</a:t>
            </a:r>
            <a:endParaRPr lang="pt-BR" dirty="0">
              <a:solidFill>
                <a:srgbClr val="ED145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7AF12A-5650-9838-D6BF-4C3E2D1E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562272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100">
                <a:solidFill>
                  <a:schemeClr val="bg1"/>
                </a:solidFill>
                <a:ea typeface="+mn-lt"/>
                <a:cs typeface="+mn-lt"/>
              </a:rPr>
              <a:t>hash é uma função matemática que converte dados de entrada de tamanho arbitrário em um valor de tamanho fixo.</a:t>
            </a:r>
          </a:p>
          <a:p>
            <a:r>
              <a:rPr lang="pt-BR" sz="1100">
                <a:solidFill>
                  <a:schemeClr val="bg1"/>
                </a:solidFill>
                <a:ea typeface="+mn-lt"/>
                <a:cs typeface="+mn-lt"/>
              </a:rPr>
              <a:t>Uma das principais características das funções de hash é que elas são unidirecionais, o que significa que é fácil calcular a hash a partir dos dados de entrada, mas é computacionalmente inviável obter os dados de entrada a partir da hash. Além disso, uma pequena alteração nos dados de entrada resulta em uma hash completamente diferente, o que torna as hashes úteis para detectar qualquer manipulação ou corrupção dos dados.</a:t>
            </a:r>
          </a:p>
          <a:p>
            <a:r>
              <a:rPr lang="pt-BR" sz="1100">
                <a:solidFill>
                  <a:schemeClr val="bg1"/>
                </a:solidFill>
                <a:ea typeface="+mn-lt"/>
                <a:cs typeface="+mn-lt"/>
              </a:rPr>
              <a:t>As hashes são amplamente utilizadas na tecnologia blockchain para garantir a integridade e a segurança dos dados armazenados na cadeia de blocos. Em um blockchain, cada bloco contém um cabeçalho que inclui um hash. Esse hash é calculado com base nos dados do bloco, como transações, timestamp e hash do bloco anterior.</a:t>
            </a:r>
          </a:p>
          <a:p>
            <a:r>
              <a:rPr lang="pt-BR" sz="1100">
                <a:solidFill>
                  <a:schemeClr val="bg1"/>
                </a:solidFill>
                <a:ea typeface="+mn-lt"/>
                <a:cs typeface="+mn-lt"/>
              </a:rPr>
              <a:t>A hash de cada bloco é usada para encadear os blocos em uma sequência imutável. Qualquer tentativa de modificar os dados em um bloco posterior resultaria em uma alteração em sua hash, o que por sua vez afetaria as hashes dos blocos subsequentes. Isso torna extremamente difícil alterar retroativamente os dados armazenados em uma blockchain, proporcionando segurança e confiança aos participantes da rede.</a:t>
            </a:r>
            <a:endParaRPr lang="pt-BR" sz="11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63" name="Picture 4" descr="Números da bolsa de valores">
            <a:extLst>
              <a:ext uri="{FF2B5EF4-FFF2-40B4-BE49-F238E27FC236}">
                <a16:creationId xmlns:a16="http://schemas.microsoft.com/office/drawing/2014/main" id="{EB729A3B-19F1-1C8F-48D6-DCB9C5EEB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53" r="21306" b="-3"/>
          <a:stretch/>
        </p:blipFill>
        <p:spPr>
          <a:xfrm>
            <a:off x="7629728" y="10"/>
            <a:ext cx="4562272" cy="6857990"/>
          </a:xfrm>
          <a:prstGeom prst="rect">
            <a:avLst/>
          </a:prstGeom>
        </p:spPr>
      </p:pic>
      <p:cxnSp>
        <p:nvCxnSpPr>
          <p:cNvPr id="64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40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578AB4-9AB7-C3C5-0959-65EF0A85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562272" cy="1325563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ED145B"/>
                </a:solidFill>
                <a:cs typeface="Calibri Light"/>
              </a:rPr>
              <a:t>O que é um Bloco?</a:t>
            </a:r>
            <a:endParaRPr lang="pt-BR" dirty="0">
              <a:solidFill>
                <a:srgbClr val="ED145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7AF12A-5650-9838-D6BF-4C3E2D1E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562272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Um bloco na blockchain é uma estrutura de dados fundamental que compõe a cadeia de blocos. Ele contém um conjunto de transações e outras informações relevantes que são armazenadas de forma segura e imutável na rede.</a:t>
            </a:r>
          </a:p>
          <a:p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Cada bloco geralmente possui os seguintes componentes:</a:t>
            </a:r>
          </a:p>
          <a:p>
            <a:pPr lvl="1"/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Cabeçalho do bloco: É composto por metadados, como um hash do bloco anterior, um timestamp (carimbo de data e hora) que indica quando o bloco foi minerado, um nonce (número arbitrário usado na mineração) e outros campos utilizados para verificar a integridade do bloco.</a:t>
            </a:r>
          </a:p>
          <a:p>
            <a:pPr lvl="1"/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Dados das transações: São as transações que foram agrupadas no bloco. Isso pode incluir informações sobre remetentes, destinatários, valores transferidos e quaisquer outros dados relevantes.</a:t>
            </a:r>
          </a:p>
          <a:p>
            <a:pPr lvl="1"/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Hash do bloco: É um valor numérico único e fixo que é gerado a partir do cabeçalho do bloco e dos dados das transações. Essa hash serve como identificador exclusivo do bloco e ajuda a garantir a integridade dos dados.</a:t>
            </a:r>
          </a:p>
          <a:p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Após serem validados e verificados pelos participantes da rede, os blocos são adicionados à cadeia de blocos em uma sequência cronológica. Cada bloco contém o hash do bloco anterior, formando assim uma cadeia contínua de blocos interligados.</a:t>
            </a:r>
          </a:p>
          <a:p>
            <a:r>
              <a:rPr lang="pt-BR" sz="800">
                <a:solidFill>
                  <a:schemeClr val="bg1"/>
                </a:solidFill>
                <a:ea typeface="+mn-lt"/>
                <a:cs typeface="+mn-lt"/>
              </a:rPr>
              <a:t>A adição de novos blocos à cadeia é geralmente feita por meio de um processo chamado mineração, no qual os mineradores competem para resolver problemas computacionais complexos. O minerador que encontrar a solução primeiro tem o direito de adicionar o próximo bloco à cadeia e recebe uma recompensa pelo trabalho realizado (como criptomoedas).</a:t>
            </a:r>
          </a:p>
        </p:txBody>
      </p:sp>
      <p:pic>
        <p:nvPicPr>
          <p:cNvPr id="47" name="Picture 29" descr="Esqueletos de caixa 3D">
            <a:extLst>
              <a:ext uri="{FF2B5EF4-FFF2-40B4-BE49-F238E27FC236}">
                <a16:creationId xmlns:a16="http://schemas.microsoft.com/office/drawing/2014/main" id="{425E7301-5AE1-5271-65C6-B8667CCE8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99" r="25295" b="-1"/>
          <a:stretch/>
        </p:blipFill>
        <p:spPr>
          <a:xfrm>
            <a:off x="7629728" y="10"/>
            <a:ext cx="4562272" cy="685799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40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82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Gotham HTF</vt:lpstr>
      <vt:lpstr>Gotham HTF Light</vt:lpstr>
      <vt:lpstr>Proxima Nova</vt:lpstr>
      <vt:lpstr>Tema do Office</vt:lpstr>
      <vt:lpstr>Apresentação do PowerPoint</vt:lpstr>
      <vt:lpstr>Aula13 Introdução ao Blockchain</vt:lpstr>
      <vt:lpstr>Agenda</vt:lpstr>
      <vt:lpstr>O que é Blockchain?</vt:lpstr>
      <vt:lpstr>Como funciona o Blockchain?</vt:lpstr>
      <vt:lpstr>Quais são as vantagens do Blockchain?</vt:lpstr>
      <vt:lpstr>Quais são as limitações do Blockchain?</vt:lpstr>
      <vt:lpstr>O que é uma Hash?</vt:lpstr>
      <vt:lpstr>O que é um Bloco?</vt:lpstr>
      <vt:lpstr>O que é Mineração?</vt:lpstr>
      <vt:lpstr>Copyright © 2023 Prof. Airton Y. C. Toyofuku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Airton</cp:lastModifiedBy>
  <cp:revision>145</cp:revision>
  <dcterms:created xsi:type="dcterms:W3CDTF">2023-05-18T15:17:28Z</dcterms:created>
  <dcterms:modified xsi:type="dcterms:W3CDTF">2023-05-18T15:52:49Z</dcterms:modified>
</cp:coreProperties>
</file>