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1"/>
  </p:notesMasterIdLst>
  <p:sldIdLst>
    <p:sldId id="398" r:id="rId3"/>
    <p:sldId id="399" r:id="rId4"/>
    <p:sldId id="400" r:id="rId5"/>
    <p:sldId id="815" r:id="rId6"/>
    <p:sldId id="813" r:id="rId7"/>
    <p:sldId id="404" r:id="rId8"/>
    <p:sldId id="405" r:id="rId9"/>
    <p:sldId id="81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9" d="100"/>
          <a:sy n="99" d="100"/>
        </p:scale>
        <p:origin x="10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28/09/2023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28/09/2023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28/09/2023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28/09/2023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28/09/2023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28/09/2023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28/09/2023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410215"/>
            <a:ext cx="462534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4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Objetivo</a:t>
            </a:r>
            <a:r>
              <a:rPr lang="en-US" sz="2400" dirty="0">
                <a:latin typeface="Gotham HTF Light"/>
                <a:cs typeface="Gotham HTF Light"/>
              </a:rPr>
              <a:t> do </a:t>
            </a:r>
            <a:r>
              <a:rPr lang="en-US" sz="2400" dirty="0" err="1">
                <a:latin typeface="Gotham HTF Light"/>
                <a:cs typeface="Gotham HTF Light"/>
              </a:rPr>
              <a:t>Curso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Conteúdo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Dinâmica</a:t>
            </a:r>
            <a:r>
              <a:rPr lang="en-US" sz="24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Calendário</a:t>
            </a:r>
            <a:r>
              <a:rPr lang="en-US" sz="2400" dirty="0">
                <a:latin typeface="Gotham HTF Light"/>
                <a:cs typeface="Gotham HTF Light"/>
              </a:rPr>
              <a:t> 1º </a:t>
            </a:r>
            <a:r>
              <a:rPr lang="en-US" sz="2400" dirty="0" err="1">
                <a:latin typeface="Gotham HTF Light"/>
                <a:cs typeface="Gotham HTF Light"/>
              </a:rPr>
              <a:t>Semestre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FECA2A-220B-B105-4BAC-A23031967558}"/>
              </a:ext>
            </a:extLst>
          </p:cNvPr>
          <p:cNvSpPr txBox="1"/>
          <p:nvPr/>
        </p:nvSpPr>
        <p:spPr>
          <a:xfrm>
            <a:off x="1098788" y="1163374"/>
            <a:ext cx="4697348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strike="sngStrike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strike="sngStrike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strike="sngStrike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Compreender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conceitos</a:t>
            </a:r>
            <a:r>
              <a:rPr lang="en-US" sz="1400" strike="sngStrike" dirty="0">
                <a:latin typeface="Gotham HTF Light"/>
                <a:cs typeface="Gotham HTF Light"/>
              </a:rPr>
              <a:t> de </a:t>
            </a:r>
            <a:r>
              <a:rPr lang="en-US" sz="1400" strike="sngStrike" dirty="0" err="1">
                <a:latin typeface="Gotham HTF Light"/>
                <a:cs typeface="Gotham HTF Light"/>
              </a:rPr>
              <a:t>Análise</a:t>
            </a:r>
            <a:r>
              <a:rPr lang="en-US" sz="1400" strike="sngStrike" dirty="0">
                <a:latin typeface="Gotham HTF Light"/>
                <a:cs typeface="Gotham HTF Light"/>
              </a:rPr>
              <a:t> de Dados, Machine Learning e Deep Learning;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Aplicar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conceitos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técnicas</a:t>
            </a:r>
            <a:r>
              <a:rPr lang="en-US" sz="1400" strike="sngStrike" dirty="0">
                <a:latin typeface="Gotham HTF Light"/>
                <a:cs typeface="Gotham HTF Light"/>
              </a:rPr>
              <a:t> de IA;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Desenvolver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pequenos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projetos</a:t>
            </a:r>
            <a:r>
              <a:rPr lang="en-US" sz="1400" strike="sngStrike" dirty="0">
                <a:latin typeface="Gotham HTF Light"/>
                <a:cs typeface="Gotham HTF Light"/>
              </a:rPr>
              <a:t> com IA;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18C90-4B3D-B5EA-382B-84A98F5A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1062267"/>
            <a:ext cx="2160000" cy="21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3755947"/>
            <a:ext cx="2160000" cy="21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359BB5-BECC-247C-DE8F-CE7DBFD8FE9E}"/>
              </a:ext>
            </a:extLst>
          </p:cNvPr>
          <p:cNvSpPr txBox="1"/>
          <p:nvPr/>
        </p:nvSpPr>
        <p:spPr>
          <a:xfrm>
            <a:off x="1035727" y="3755947"/>
            <a:ext cx="4572000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sistemas</a:t>
            </a:r>
            <a:r>
              <a:rPr lang="en-US" sz="1400" dirty="0">
                <a:latin typeface="Gotham HTF Light"/>
                <a:cs typeface="Gotham HTF Light"/>
              </a:rPr>
              <a:t>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Conhecer</a:t>
            </a:r>
            <a:r>
              <a:rPr lang="en-US" sz="1400" dirty="0">
                <a:latin typeface="Gotham HTF Light"/>
                <a:cs typeface="Gotham HTF Light"/>
              </a:rPr>
              <a:t> as </a:t>
            </a:r>
            <a:r>
              <a:rPr lang="en-US" sz="1400" dirty="0" err="1">
                <a:latin typeface="Gotham HTF Light"/>
                <a:cs typeface="Gotham HTF Light"/>
              </a:rPr>
              <a:t>principais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técnologias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aplicadas</a:t>
            </a:r>
            <a:r>
              <a:rPr lang="en-US" sz="1400" dirty="0">
                <a:latin typeface="Gotham HTF Light"/>
                <a:cs typeface="Gotham HTF Light"/>
              </a:rPr>
              <a:t> 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de IoT;</a:t>
            </a:r>
          </a:p>
        </p:txBody>
      </p:sp>
    </p:spTree>
    <p:extLst>
      <p:ext uri="{BB962C8B-B14F-4D97-AF65-F5344CB8AC3E}">
        <p14:creationId xmlns:p14="http://schemas.microsoft.com/office/powerpoint/2010/main" val="41994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313668" y="839093"/>
            <a:ext cx="4500000" cy="5460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  <a:endParaRPr lang="en-US" sz="14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Conceito</a:t>
            </a:r>
            <a:r>
              <a:rPr lang="en-US" sz="1400" dirty="0">
                <a:latin typeface="Gotham HTF Light"/>
                <a:cs typeface="Gotham HTF Light"/>
              </a:rPr>
              <a:t> de Internet das </a:t>
            </a:r>
            <a:r>
              <a:rPr lang="en-US" sz="1400" dirty="0" err="1">
                <a:latin typeface="Gotham HTF Light"/>
                <a:cs typeface="Gotham HTF Light"/>
              </a:rPr>
              <a:t>Coisas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Tensão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Corrente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Lei de Ohm e </a:t>
            </a:r>
            <a:r>
              <a:rPr lang="en-US" sz="1400" dirty="0" err="1">
                <a:latin typeface="Gotham HTF Light"/>
                <a:cs typeface="Gotham HTF Light"/>
              </a:rPr>
              <a:t>Associação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Resistores</a:t>
            </a:r>
            <a:r>
              <a:rPr lang="en-US" sz="1400" dirty="0">
                <a:latin typeface="Gotham HTF Light"/>
                <a:cs typeface="Gotham HTF Light"/>
              </a:rPr>
              <a:t>;;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Luminosidade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Temperatura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umidade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LCD;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presença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distância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Servo Motor e Motor DC;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ESP32: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WiFi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Bluetooth;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Raspberry Pi;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</a:t>
            </a:r>
            <a:r>
              <a:rPr lang="en-US" sz="1400" dirty="0">
                <a:latin typeface="Gotham HTF Light"/>
                <a:cs typeface="Gotham HTF Light"/>
              </a:rPr>
              <a:t> MQTT e Dashboards;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práticos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AB7AD8-E7FB-1754-0D22-A6A37BB5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66" y="1919866"/>
            <a:ext cx="3018268" cy="30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251520" y="814489"/>
            <a:ext cx="8496944" cy="5926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400" b="1" dirty="0">
                <a:latin typeface="Gotham HTF Light"/>
                <a:cs typeface="Gotham HTF Light"/>
              </a:rPr>
              <a:t>UM 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baseado</a:t>
            </a:r>
            <a:r>
              <a:rPr lang="en-US" sz="1200" dirty="0">
                <a:latin typeface="Gotham HTF Light"/>
                <a:cs typeface="Gotham HTF Light"/>
              </a:rPr>
              <a:t> no </a:t>
            </a:r>
            <a:r>
              <a:rPr lang="en-US" sz="1200" dirty="0" err="1">
                <a:latin typeface="Gotham HTF Light"/>
                <a:cs typeface="Gotham HTF Light"/>
              </a:rPr>
              <a:t>conteúdo</a:t>
            </a:r>
            <a:r>
              <a:rPr lang="en-US" sz="1200" dirty="0">
                <a:latin typeface="Gotham HTF Light"/>
                <a:cs typeface="Gotham HTF Light"/>
              </a:rPr>
              <a:t> dado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sala</a:t>
            </a:r>
            <a:r>
              <a:rPr lang="en-US" sz="1200" dirty="0">
                <a:latin typeface="Gotham HTF Light"/>
                <a:cs typeface="Gotham HTF Light"/>
              </a:rPr>
              <a:t> de aula;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O Projeto </a:t>
            </a: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desenvolvido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b="1" dirty="0">
                <a:latin typeface="Gotham HTF Light"/>
                <a:cs typeface="Gotham HTF Light"/>
              </a:rPr>
              <a:t>GRUPOS DE ATÉ 5 PESSOAS 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Deverá</a:t>
            </a:r>
            <a:r>
              <a:rPr lang="en-US" sz="1200" dirty="0">
                <a:latin typeface="Gotham HTF Light"/>
                <a:cs typeface="Gotham HTF Light"/>
              </a:rPr>
              <a:t> ser “</a:t>
            </a:r>
            <a:r>
              <a:rPr lang="en-US" sz="1200" dirty="0" err="1">
                <a:latin typeface="Gotham HTF Light"/>
                <a:cs typeface="Gotham HTF Light"/>
              </a:rPr>
              <a:t>commitado</a:t>
            </a:r>
            <a:r>
              <a:rPr lang="en-US" sz="1200" dirty="0">
                <a:latin typeface="Gotham HTF Light"/>
                <a:cs typeface="Gotham HTF Light"/>
              </a:rPr>
              <a:t>” no GitHub, </a:t>
            </a:r>
            <a:r>
              <a:rPr lang="en-US" sz="1200" dirty="0" err="1">
                <a:latin typeface="Gotham HTF Light"/>
                <a:cs typeface="Gotham HTF Light"/>
              </a:rPr>
              <a:t>contendo</a:t>
            </a:r>
            <a:r>
              <a:rPr lang="en-US" sz="12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Video, </a:t>
            </a:r>
            <a:r>
              <a:rPr lang="en-US" sz="1200" dirty="0" err="1">
                <a:latin typeface="Gotham HTF Light"/>
                <a:cs typeface="Gotham HTF Light"/>
              </a:rPr>
              <a:t>ou</a:t>
            </a:r>
            <a:r>
              <a:rPr lang="en-US" sz="1200" dirty="0">
                <a:latin typeface="Gotham HTF Light"/>
                <a:cs typeface="Gotham HTF Light"/>
              </a:rPr>
              <a:t> link para um video, </a:t>
            </a:r>
            <a:r>
              <a:rPr lang="en-US" sz="1200" dirty="0" err="1">
                <a:latin typeface="Gotham HTF Light"/>
                <a:cs typeface="Gotham HTF Light"/>
              </a:rPr>
              <a:t>apresentando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. Qual o </a:t>
            </a:r>
            <a:r>
              <a:rPr lang="en-US" sz="1200" dirty="0" err="1">
                <a:latin typeface="Gotham HTF Light"/>
                <a:cs typeface="Gotham HTF Light"/>
              </a:rPr>
              <a:t>problema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identificado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vão</a:t>
            </a:r>
            <a:r>
              <a:rPr lang="en-US" sz="1200" dirty="0">
                <a:latin typeface="Gotham HTF Light"/>
                <a:cs typeface="Gotham HTF Light"/>
              </a:rPr>
              <a:t> resolver </a:t>
            </a:r>
            <a:r>
              <a:rPr lang="en-US" sz="1200" dirty="0" err="1">
                <a:latin typeface="Gotham HTF Light"/>
                <a:cs typeface="Gotham HTF Light"/>
              </a:rPr>
              <a:t>usando</a:t>
            </a:r>
            <a:r>
              <a:rPr lang="en-US" sz="1200" dirty="0">
                <a:latin typeface="Gotham HTF Light"/>
                <a:cs typeface="Gotham HTF Light"/>
              </a:rPr>
              <a:t> IoT,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resultados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esperados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as </a:t>
            </a:r>
            <a:r>
              <a:rPr lang="en-US" sz="1200" dirty="0" err="1">
                <a:latin typeface="Gotham HTF Light"/>
                <a:cs typeface="Gotham HTF Light"/>
              </a:rPr>
              <a:t>principais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dificuldades</a:t>
            </a:r>
            <a:r>
              <a:rPr lang="en-US" sz="1200" dirty="0">
                <a:latin typeface="Gotham HTF Light"/>
                <a:cs typeface="Gotham HTF Light"/>
              </a:rPr>
              <a:t> que o </a:t>
            </a:r>
            <a:r>
              <a:rPr lang="en-US" sz="1200" dirty="0" err="1">
                <a:latin typeface="Gotham HTF Light"/>
                <a:cs typeface="Gotham HTF Light"/>
              </a:rPr>
              <a:t>grupo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prevê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enfrentar</a:t>
            </a:r>
            <a:r>
              <a:rPr lang="en-US" sz="1200" dirty="0">
                <a:latin typeface="Gotham HTF Light"/>
                <a:cs typeface="Gotham HTF Light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Um README com </a:t>
            </a:r>
            <a:r>
              <a:rPr lang="en-US" sz="1200" dirty="0" err="1">
                <a:latin typeface="Gotham HTF Light"/>
                <a:cs typeface="Gotham HTF Light"/>
              </a:rPr>
              <a:t>instruções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dependências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exemplos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utilizar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reproduzir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Código </a:t>
            </a:r>
            <a:r>
              <a:rPr lang="en-US" sz="1200" dirty="0" err="1">
                <a:latin typeface="Gotham HTF Light"/>
                <a:cs typeface="Gotham HTF Light"/>
              </a:rPr>
              <a:t>fonte</a:t>
            </a:r>
            <a:r>
              <a:rPr lang="en-US" sz="1200" dirty="0">
                <a:latin typeface="Gotham HTF Light"/>
                <a:cs typeface="Gotham HTF Light"/>
              </a:rPr>
              <a:t> do Código </a:t>
            </a:r>
            <a:r>
              <a:rPr lang="en-US" sz="1200" dirty="0" err="1">
                <a:latin typeface="Gotham HTF Light"/>
                <a:cs typeface="Gotham HTF Light"/>
              </a:rPr>
              <a:t>Embarcado</a:t>
            </a:r>
            <a:r>
              <a:rPr lang="en-US" sz="1200" dirty="0">
                <a:latin typeface="Gotham HTF Light"/>
                <a:cs typeface="Gotham HTF Light"/>
              </a:rPr>
              <a:t> e Scripts de </a:t>
            </a:r>
            <a:r>
              <a:rPr lang="en-US" sz="1200" dirty="0" err="1">
                <a:latin typeface="Gotham HTF Light"/>
                <a:cs typeface="Gotham HTF Light"/>
              </a:rPr>
              <a:t>Comunicação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fotos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protótipo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lista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componentes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utilizados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CP1 – Video </a:t>
            </a:r>
            <a:r>
              <a:rPr lang="en-US" sz="1200" dirty="0" err="1">
                <a:latin typeface="Gotham HTF Light"/>
                <a:cs typeface="Gotham HTF Light"/>
              </a:rPr>
              <a:t>Explicativo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Simulação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CP2 – </a:t>
            </a:r>
            <a:r>
              <a:rPr lang="en-US" sz="1200" dirty="0" err="1">
                <a:latin typeface="Gotham HTF Light"/>
                <a:cs typeface="Gotham HTF Light"/>
              </a:rPr>
              <a:t>Montagem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usando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kits e </a:t>
            </a:r>
            <a:r>
              <a:rPr lang="en-US" sz="1200" dirty="0" err="1">
                <a:latin typeface="Gotham HTF Light"/>
                <a:cs typeface="Gotham HTF Light"/>
              </a:rPr>
              <a:t>enviando</a:t>
            </a:r>
            <a:r>
              <a:rPr lang="en-US" sz="1200" dirty="0">
                <a:latin typeface="Gotham HTF Light"/>
                <a:cs typeface="Gotham HTF Light"/>
              </a:rPr>
              <a:t> dados para </a:t>
            </a:r>
            <a:r>
              <a:rPr lang="en-US" sz="1200" dirty="0" err="1">
                <a:latin typeface="Gotham HTF Light"/>
                <a:cs typeface="Gotham HTF Light"/>
              </a:rPr>
              <a:t>uma</a:t>
            </a:r>
            <a:r>
              <a:rPr lang="en-US" sz="1200" dirty="0">
                <a:latin typeface="Gotham HTF Light"/>
                <a:cs typeface="Gotham HTF Light"/>
              </a:rPr>
              <a:t> Plataforma;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CP3 –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de Dashboards e </a:t>
            </a:r>
            <a:r>
              <a:rPr lang="en-US" sz="1200" dirty="0" err="1">
                <a:latin typeface="Gotham HTF Light"/>
                <a:cs typeface="Gotham HTF Light"/>
              </a:rPr>
              <a:t>aplicação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alguma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regra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negócio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CP1 – </a:t>
            </a:r>
            <a:r>
              <a:rPr lang="en-US" sz="1200" dirty="0" err="1">
                <a:latin typeface="Gotham HTF Light"/>
                <a:cs typeface="Gotham HTF Light"/>
              </a:rPr>
              <a:t>Clareza</a:t>
            </a:r>
            <a:r>
              <a:rPr lang="en-US" sz="1200" dirty="0">
                <a:latin typeface="Gotham HTF Light"/>
                <a:cs typeface="Gotham HTF Light"/>
              </a:rPr>
              <a:t> do video (2,5), </a:t>
            </a:r>
            <a:r>
              <a:rPr lang="en-US" sz="1200" dirty="0" err="1">
                <a:latin typeface="Gotham HTF Light"/>
                <a:cs typeface="Gotham HTF Light"/>
              </a:rPr>
              <a:t>organização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 (2,5) e do Código (2,5),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da </a:t>
            </a:r>
            <a:r>
              <a:rPr lang="en-US" sz="1200" dirty="0" err="1">
                <a:latin typeface="Gotham HTF Light"/>
                <a:cs typeface="Gotham HTF Light"/>
              </a:rPr>
              <a:t>simulação</a:t>
            </a:r>
            <a:r>
              <a:rPr lang="en-US" sz="1200" dirty="0">
                <a:latin typeface="Gotham HTF Light"/>
                <a:cs typeface="Gotham HTF Light"/>
              </a:rPr>
              <a:t> (2,5);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CP2 – </a:t>
            </a:r>
            <a:r>
              <a:rPr lang="en-US" sz="1200" dirty="0" err="1">
                <a:latin typeface="Gotham HTF Light"/>
                <a:cs typeface="Gotham HTF Light"/>
              </a:rPr>
              <a:t>Organização</a:t>
            </a:r>
            <a:r>
              <a:rPr lang="en-US" sz="1200" dirty="0">
                <a:latin typeface="Gotham HTF Light"/>
                <a:cs typeface="Gotham HTF Light"/>
              </a:rPr>
              <a:t> da </a:t>
            </a:r>
            <a:r>
              <a:rPr lang="en-US" sz="1200" dirty="0" err="1">
                <a:latin typeface="Gotham HTF Light"/>
                <a:cs typeface="Gotham HTF Light"/>
              </a:rPr>
              <a:t>montagem</a:t>
            </a:r>
            <a:r>
              <a:rPr lang="en-US" sz="1200" dirty="0">
                <a:latin typeface="Gotham HTF Light"/>
                <a:cs typeface="Gotham HTF Light"/>
              </a:rPr>
              <a:t> (5,0) e </a:t>
            </a:r>
            <a:r>
              <a:rPr lang="en-US" sz="1200" dirty="0" err="1">
                <a:latin typeface="Gotham HTF Light"/>
                <a:cs typeface="Gotham HTF Light"/>
              </a:rPr>
              <a:t>demonstração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funcionamento</a:t>
            </a:r>
            <a:r>
              <a:rPr lang="en-US" sz="1200" dirty="0">
                <a:latin typeface="Gotham HTF Light"/>
                <a:cs typeface="Gotham HTF Light"/>
              </a:rPr>
              <a:t> (5,0);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CP3 –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dos Dashboards (5,0) e da </a:t>
            </a:r>
            <a:r>
              <a:rPr lang="en-US" sz="1200" dirty="0" err="1">
                <a:latin typeface="Gotham HTF Light"/>
                <a:cs typeface="Gotham HTF Light"/>
              </a:rPr>
              <a:t>regra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negócio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aplicada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>
                <a:latin typeface="Gotham HTF Light"/>
                <a:cs typeface="Gotham HTF Light"/>
              </a:rPr>
              <a:t>(5,0);</a:t>
            </a:r>
            <a:endParaRPr lang="en-US" sz="12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sz="12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60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2º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88302"/>
              </p:ext>
            </p:extLst>
          </p:nvPr>
        </p:nvGraphicFramePr>
        <p:xfrm>
          <a:off x="395536" y="908720"/>
          <a:ext cx="8496944" cy="54130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96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054318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512680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35853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04/08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00 – Aula Magna e Orientações.</a:t>
                      </a:r>
                    </a:p>
                    <a:p>
                      <a:r>
                        <a:rPr lang="pt-BR" sz="1200" dirty="0"/>
                        <a:t>Aula 01 – Internet das Coisas – </a:t>
                      </a:r>
                      <a:r>
                        <a:rPr lang="pt-BR" sz="1200" dirty="0" err="1"/>
                        <a:t>IoT</a:t>
                      </a:r>
                      <a:endParaRPr lang="pt-BR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dos </a:t>
                      </a:r>
                      <a:r>
                        <a:rPr lang="pt-BR" sz="1200" dirty="0" err="1">
                          <a:solidFill>
                            <a:srgbClr val="FF0000"/>
                          </a:solidFill>
                        </a:rPr>
                        <a:t>CPs</a:t>
                      </a: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02 – Conceitos Básicos de Eletrônica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18/08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03 – Arduino e Ecossistema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04 – Atuadores básicos – LED e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05 – Sensores de Ambiente - luminosidade, temperatura, umidade, Presença e Distância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rgbClr val="FF0000"/>
                          </a:solidFill>
                        </a:rPr>
                        <a:t>OK</a:t>
                      </a: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01/09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06 – Atuadores Avançados – Servo Motor e Motor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15/09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CP1</a:t>
                      </a:r>
                      <a:endParaRPr lang="pt-BR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08 – 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</a:t>
                      </a:r>
                      <a:r>
                        <a:rPr lang="pt-BR" sz="1200" u="sng" dirty="0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– Protocolos HTTP, NTP e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29/09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11 – Plataformas IoT e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trike="noStrike" baseline="0" dirty="0">
                          <a:solidFill>
                            <a:schemeClr val="tx1"/>
                          </a:solidFill>
                        </a:rPr>
                        <a:t>06/10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Aula 10 – Entrega do CP2 (Fazer com o CP3?)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12 – Plataformas IoT e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trike="noStrike" baseline="0" dirty="0">
                          <a:solidFill>
                            <a:schemeClr val="tx1"/>
                          </a:solidFill>
                        </a:rPr>
                        <a:t>27/10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strike="sngStrike" baseline="0"/>
                        <a:t>Aula 07 – 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Aula 13 – Entrega do CP3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Global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Solutions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24/11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Global </a:t>
                      </a:r>
                      <a:r>
                        <a:rPr lang="pt-BR" sz="1200" dirty="0" err="1"/>
                        <a:t>Solutions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2024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590</Words>
  <Application>Microsoft Office PowerPoint</Application>
  <PresentationFormat>Apresentação na tela (4:3)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2024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375</cp:revision>
  <dcterms:created xsi:type="dcterms:W3CDTF">2018-08-18T04:32:45Z</dcterms:created>
  <dcterms:modified xsi:type="dcterms:W3CDTF">2023-09-28T20:30:01Z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