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398" r:id="rId3"/>
    <p:sldId id="399" r:id="rId4"/>
    <p:sldId id="836" r:id="rId5"/>
    <p:sldId id="835" r:id="rId6"/>
    <p:sldId id="838" r:id="rId7"/>
    <p:sldId id="834" r:id="rId8"/>
    <p:sldId id="839" r:id="rId9"/>
    <p:sldId id="837" r:id="rId10"/>
    <p:sldId id="3001" r:id="rId11"/>
    <p:sldId id="81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5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0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25/08/2023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25/08/2023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25/08/2023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25/08/2023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25/08/2023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25/08/2023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25/08/2023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s://www.tinkercad.com/things/fqgyOVW3vF7?sharecode=cQhSQOCLAdaDRGOHI5MgBR5R2i0mbGdtbQbAOCzt08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nkercad.com/things/7oIsOwW5l4X?sharecode=JkyV7eqd0HUhjryZd9AJRD3zfNraBE--NC_mbieHIR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tinkercad.com/things/fH7kWbF1jPn?sharecode=JReVQALEzicAgPh4uiHDOBQb70ku8247-gAuIcde20w" TargetMode="External"/><Relationship Id="rId4" Type="http://schemas.openxmlformats.org/officeDocument/2006/relationships/hyperlink" Target="https://www.tinkercad.com/things/i16zeJ9eFV7?sharecode=omoUlv36-hvoBkaXkZ34JEO-WnBYF8_vMpmN4bI7ty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06 – Atuadores Avançados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AC60E84D-BD13-8405-2498-69FC63EB787C}"/>
              </a:ext>
            </a:extLst>
          </p:cNvPr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PWM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28600" y="1468510"/>
            <a:ext cx="3744416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PWM é a sigla para "Pulse </a:t>
            </a:r>
            <a:r>
              <a:rPr lang="pt-BR" sz="1400" b="0" i="0" dirty="0" err="1">
                <a:effectLst/>
                <a:latin typeface="Gotham HTF"/>
              </a:rPr>
              <a:t>Width</a:t>
            </a:r>
            <a:r>
              <a:rPr lang="pt-BR" sz="1400" b="0" i="0" dirty="0">
                <a:effectLst/>
                <a:latin typeface="Gotham HTF"/>
              </a:rPr>
              <a:t> </a:t>
            </a:r>
            <a:r>
              <a:rPr lang="pt-BR" sz="1400" b="0" i="0" dirty="0" err="1">
                <a:effectLst/>
                <a:latin typeface="Gotham HTF"/>
              </a:rPr>
              <a:t>Modulation</a:t>
            </a:r>
            <a:r>
              <a:rPr lang="pt-BR" sz="1400" b="0" i="0" dirty="0">
                <a:effectLst/>
                <a:latin typeface="Gotham HTF"/>
              </a:rPr>
              <a:t>", que em português significa "Modulação por Largura de Pulso"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É uma técnica utilizada em eletrônica para controlar a quantidade média de energia fornecida a um dispositivo elétrico.</a:t>
            </a:r>
            <a:endParaRPr lang="pt-BR" sz="14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O tempo de cada pulso é dividido em duas partes: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latin typeface="Gotham HTF"/>
              </a:rPr>
              <a:t>O</a:t>
            </a:r>
            <a:r>
              <a:rPr lang="pt-BR" sz="1400" b="0" i="0" dirty="0">
                <a:effectLst/>
                <a:latin typeface="Gotham HTF"/>
              </a:rPr>
              <a:t> período</a:t>
            </a:r>
            <a:r>
              <a:rPr lang="pt-BR" sz="1400" dirty="0">
                <a:latin typeface="Gotham HTF"/>
              </a:rPr>
              <a:t>: </a:t>
            </a:r>
            <a:r>
              <a:rPr lang="pt-BR" sz="1400" b="0" i="0" dirty="0">
                <a:effectLst/>
                <a:latin typeface="Gotham HTF"/>
              </a:rPr>
              <a:t>tempo completo de um ciclo de pulso</a:t>
            </a:r>
            <a:endParaRPr lang="pt-BR" sz="1400" dirty="0"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pt-BR" sz="1400" b="0" i="0" dirty="0">
                <a:effectLst/>
                <a:latin typeface="Gotham HTF"/>
              </a:rPr>
              <a:t>O ciclo de trabalho: é a fração do período em que o pulso está em nível alto (ligado)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b="0" i="0" dirty="0">
                <a:effectLst/>
                <a:latin typeface="Gotham HTF"/>
              </a:rPr>
              <a:t>A largura do pulso, ou seja, a duração em que o pulso está em nível alto, é variada para controlar a quantidade média de energia fornecida ao dispositivo.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E663C9-D8B4-E68C-7B6E-163510356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7507" r="7598" b="434"/>
          <a:stretch/>
        </p:blipFill>
        <p:spPr>
          <a:xfrm>
            <a:off x="3923927" y="1468510"/>
            <a:ext cx="5187415" cy="342231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C50F77-B2C2-82B4-B454-764EF09DC01B}"/>
              </a:ext>
            </a:extLst>
          </p:cNvPr>
          <p:cNvSpPr txBox="1"/>
          <p:nvPr/>
        </p:nvSpPr>
        <p:spPr>
          <a:xfrm>
            <a:off x="4283968" y="5013176"/>
            <a:ext cx="5109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Fonte: https://makersportal.com/blog/2020/3/21/raspberry-pi-servo-panning-camera</a:t>
            </a:r>
          </a:p>
        </p:txBody>
      </p:sp>
    </p:spTree>
    <p:extLst>
      <p:ext uri="{BB962C8B-B14F-4D97-AF65-F5344CB8AC3E}">
        <p14:creationId xmlns:p14="http://schemas.microsoft.com/office/powerpoint/2010/main" val="24637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É tipo especial de motor de corrente contínua (DC) projetado para controlar a posição angular de um eixo de saída com precisão. </a:t>
            </a:r>
            <a:r>
              <a:rPr lang="pt-BR" sz="1200" dirty="0">
                <a:latin typeface="Gotham HTF"/>
              </a:rPr>
              <a:t>P</a:t>
            </a:r>
            <a:r>
              <a:rPr lang="pt-BR" sz="1200" b="0" i="0" dirty="0">
                <a:effectLst/>
                <a:latin typeface="Gotham HTF"/>
              </a:rPr>
              <a:t>ossui três componentes principais: 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200" b="0" i="0" dirty="0">
              <a:effectLst/>
              <a:latin typeface="Gotham HTF"/>
            </a:endParaRP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motor de corrente contínua: responsável por fornecer a energia mecânica para girar o eixo de saída do servo motor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circuito de controle interno: responsável por interpretar o sinal de controle enviado pelo Arduino e ajustar a posição do eixo de saída de acordo.</a:t>
            </a:r>
          </a:p>
          <a:p>
            <a:pPr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200" b="0" i="0" dirty="0">
                <a:effectLst/>
                <a:latin typeface="Gotham HTF"/>
              </a:rPr>
              <a:t>um conjunto de engrenagens: usadas para reduzir a velocidade do motor e aumentar o torque, permitindo que o servo motor seja capaz de movimentar cargas com precisão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>
                <a:latin typeface="Gotham HTF"/>
              </a:rPr>
              <a:t>O</a:t>
            </a:r>
            <a:r>
              <a:rPr lang="pt-BR" sz="1200" b="0" i="0" dirty="0">
                <a:effectLst/>
                <a:latin typeface="Gotham HTF"/>
              </a:rPr>
              <a:t> sinal PWM é usado para controlar a posição do servo motor. Por exemplo, um pulso com uma largura de 1 milissegundo pode indicar uma posição de 0 graus, enquanto um pulso com uma largura de 2 milissegundos pode indicar uma posição de 180 graus. A variação na largura do pulso permite o controle preciso da posição angular do servo motor.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0" i="0" dirty="0">
                <a:effectLst/>
                <a:latin typeface="Gotham HTF"/>
              </a:rPr>
              <a:t>Eles são comumente usados em robótica, automação residencial, modelagem, controle de movimento de câmeras, aeromodelismo e uma ampla gama de outros projetos onde o controle preciso de posição é necessário, devido à sua precisão e facilidade de controle.</a:t>
            </a:r>
            <a:endParaRPr lang="pt-BR" sz="12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588CA2-5F10-1080-66A7-89CE7F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08" y="1978980"/>
            <a:ext cx="2900040" cy="29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B94BC6-5A0C-D88D-68E2-9B5FF6C7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90" y="1916832"/>
            <a:ext cx="343356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Relay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8146" y="1208620"/>
            <a:ext cx="5446262" cy="452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Os relés são componentes eletromecânicos capazes de controlar circuitos externos de grandes correntes a partir de pequenas correntes ou tensões, ou seja, acionando um relé com uma pilha podemos controlar um motor que esteja ligado em 110 ou 220 volts, por exemplo. Comumente é utilizado em projetos de automação residencial para controle de lâmpadas, ventiladores e outras saídas que possam ser acionadas através de relé.</a:t>
            </a:r>
            <a:endParaRPr lang="pt-BR" sz="1600" b="0" i="0" dirty="0">
              <a:effectLst/>
              <a:latin typeface="Gotham HTF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rgbClr val="ED265B"/>
                </a:solidFill>
                <a:latin typeface="Gotham HTF"/>
              </a:rPr>
              <a:t>Especificações técnicas:</a:t>
            </a: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Tensão de operação: 3,3V – 5VDC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Corrente de operação: 15 ~ 20mA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Capacidade do relé: 30VDC/10A e 250VAC/10A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1 canal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 presença de tensão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LED indicador para acionamento do relé</a:t>
            </a:r>
            <a:endParaRPr lang="pt-BR" sz="1600" dirty="0">
              <a:latin typeface="Gotham HTF"/>
            </a:endParaRPr>
          </a:p>
          <a:p>
            <a:pPr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Tempo de resposta: 5 ~ 10ms</a:t>
            </a:r>
            <a:endParaRPr lang="pt-BR" sz="16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2345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Servo Motor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3888432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PWM para controlar a posição de um servo motor.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Vamos observar como a largura de pulso pode ser mapeada para controlar diversas outras variáveis, como posição do servo, ou intensidade de um led.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ServoMotor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Potenciometro</a:t>
            </a:r>
            <a:r>
              <a:rPr lang="pt-BR" sz="1800" dirty="0"/>
              <a:t>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  <a:p>
            <a:pPr marL="300038" lvl="1" indent="0">
              <a:buFont typeface="Arial" panose="020B0604020202020204" pitchFamily="34" charset="0"/>
              <a:buNone/>
            </a:pPr>
            <a:endParaRPr lang="pt-BR" sz="1800" dirty="0"/>
          </a:p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Projeto 11 - Controle Servo Motor</a:t>
            </a:r>
            <a:endParaRPr lang="pt-BR" sz="1800" dirty="0"/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7D45F12-28DC-A556-B54D-FD28FDCD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18" y="981690"/>
            <a:ext cx="4586762" cy="5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Acionamento de Rele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1568660"/>
            <a:ext cx="3600400" cy="178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Neste laboratório vamos utilizar o Rele como chave digital para acionar cargas que requerem mais energia do que o Arduino pode fornecer diretamente.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Rele;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Lampada</a:t>
            </a:r>
            <a:r>
              <a:rPr lang="pt-BR" sz="1800" dirty="0"/>
              <a:t>;</a:t>
            </a:r>
          </a:p>
          <a:p>
            <a:pPr marL="300038" lvl="1" indent="0">
              <a:buNone/>
            </a:pPr>
            <a:r>
              <a:rPr lang="pt-BR" sz="1800" dirty="0"/>
              <a:t>• 1 Fonte Variável;</a:t>
            </a:r>
          </a:p>
          <a:p>
            <a:pPr marL="300038" lvl="1" indent="0">
              <a:buNone/>
            </a:pPr>
            <a:r>
              <a:rPr lang="pt-BR" sz="1800" dirty="0"/>
              <a:t>• 1 Resistor de 220;</a:t>
            </a:r>
          </a:p>
          <a:p>
            <a:pPr marL="300038" lvl="1" indent="0">
              <a:buNone/>
            </a:pPr>
            <a:r>
              <a:rPr lang="pt-BR" sz="1800" dirty="0"/>
              <a:t>• 1 LED;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07294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5DA08DE-87D2-6649-844C-D059F405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9" y="1245155"/>
            <a:ext cx="5141791" cy="34621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F36041-17C4-E72F-0505-C00EC071DC9B}"/>
              </a:ext>
            </a:extLst>
          </p:cNvPr>
          <p:cNvSpPr txBox="1"/>
          <p:nvPr/>
        </p:nvSpPr>
        <p:spPr>
          <a:xfrm>
            <a:off x="251520" y="59492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4"/>
              </a:rPr>
              <a:t>Projeto 14 – Acionamento de Rele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432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Piezo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Sound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4896544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Neste experimento, vamos aplicar alguns conceitos físicos do som e tentar reproduzir uma música </a:t>
            </a:r>
            <a:endParaRPr lang="pt-BR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800" b="1" dirty="0">
              <a:solidFill>
                <a:srgbClr val="ED265B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ED265B"/>
                </a:solidFill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Arduino;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</a:t>
            </a:r>
            <a:r>
              <a:rPr lang="pt-BR" sz="1800" dirty="0" err="1"/>
              <a:t>Buzzer</a:t>
            </a:r>
            <a:r>
              <a:rPr lang="pt-BR" sz="1800" dirty="0"/>
              <a:t>;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Vermelho;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1 LED Branco;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2 Resistores de 220 ohms;</a:t>
            </a:r>
          </a:p>
          <a:p>
            <a:pPr marL="300038" lvl="1" indent="0">
              <a:buNone/>
            </a:pPr>
            <a:r>
              <a:rPr lang="pt-BR" sz="18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800" dirty="0"/>
              <a:t>• Jumpers </a:t>
            </a:r>
            <a:r>
              <a:rPr lang="pt-BR" sz="1800" dirty="0" err="1"/>
              <a:t>cables</a:t>
            </a:r>
            <a:r>
              <a:rPr lang="pt-BR" sz="18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40190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05F0E8-10D6-474C-7A90-BE3248FCC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7"/>
          <a:stretch/>
        </p:blipFill>
        <p:spPr>
          <a:xfrm>
            <a:off x="5148064" y="1700808"/>
            <a:ext cx="3779367" cy="4403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785174-55F7-3469-DAE3-B7CE0D5C0AF9}"/>
              </a:ext>
            </a:extLst>
          </p:cNvPr>
          <p:cNvSpPr txBox="1"/>
          <p:nvPr/>
        </p:nvSpPr>
        <p:spPr>
          <a:xfrm>
            <a:off x="272997" y="5301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en-US" sz="1800" dirty="0" err="1">
                <a:hlinkClick r:id="rId4"/>
              </a:rPr>
              <a:t>Projeto</a:t>
            </a:r>
            <a:r>
              <a:rPr lang="en-US" sz="1800" dirty="0">
                <a:hlinkClick r:id="rId4"/>
              </a:rPr>
              <a:t> 12 - Piezo Sounder Melody Player</a:t>
            </a: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B5A643-8703-9E75-123E-4BB3221BB5A7}"/>
              </a:ext>
            </a:extLst>
          </p:cNvPr>
          <p:cNvSpPr txBox="1"/>
          <p:nvPr/>
        </p:nvSpPr>
        <p:spPr>
          <a:xfrm>
            <a:off x="288032" y="59191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157162">
              <a:buNone/>
            </a:pPr>
            <a:r>
              <a:rPr lang="pt-BR" sz="1800" b="1" dirty="0">
                <a:solidFill>
                  <a:srgbClr val="ED265B"/>
                </a:solidFill>
              </a:rPr>
              <a:t>Link</a:t>
            </a:r>
            <a:r>
              <a:rPr lang="pt-BR" sz="1800" dirty="0"/>
              <a:t>: </a:t>
            </a:r>
            <a:r>
              <a:rPr lang="pt-BR" sz="1800" dirty="0">
                <a:hlinkClick r:id="rId5"/>
              </a:rPr>
              <a:t>Projeto 13 – Imperial </a:t>
            </a:r>
            <a:r>
              <a:rPr lang="pt-BR" sz="1800" dirty="0" err="1">
                <a:hlinkClick r:id="rId5"/>
              </a:rPr>
              <a:t>March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817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Desafio</a:t>
            </a:r>
          </a:p>
        </p:txBody>
      </p:sp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1B9A84D7-C911-BA58-85FB-E82D0A133E4B}"/>
              </a:ext>
            </a:extLst>
          </p:cNvPr>
          <p:cNvSpPr txBox="1">
            <a:spLocks/>
          </p:cNvSpPr>
          <p:nvPr/>
        </p:nvSpPr>
        <p:spPr>
          <a:xfrm>
            <a:off x="395536" y="1044558"/>
            <a:ext cx="3240360" cy="3824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Gotham HTF"/>
              </a:rPr>
              <a:t>Vamos aplicar o que vimos nessa aula e na anterior para montar no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uma porta automática</a:t>
            </a:r>
            <a:r>
              <a:rPr lang="pt-BR" sz="1600" dirty="0">
                <a:latin typeface="Gotham HTF"/>
              </a:rPr>
              <a:t>.</a:t>
            </a:r>
            <a:br>
              <a:rPr lang="pt-BR" sz="1600" dirty="0">
                <a:latin typeface="Gotham HTF"/>
              </a:rPr>
            </a:br>
            <a:endParaRPr lang="pt-BR" sz="1600" dirty="0">
              <a:latin typeface="Gotham HTF"/>
            </a:endParaRP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A porta deve permanecer fechada enquanto ninguém estiver em frente dela.</a:t>
            </a: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Quando for detectada uma pessoa, a porta deve abrir e permanecer aberta até que a pessoa faça a transição.</a:t>
            </a: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A porta deve operar em ambos os sentidos, ou seja, ela abre para alguém que queira entrar e abre para alguém que queira sair.</a:t>
            </a:r>
          </a:p>
        </p:txBody>
      </p:sp>
      <p:pic>
        <p:nvPicPr>
          <p:cNvPr id="1026" name="Picture 2" descr="Automatic Doors &amp; The Technology Used">
            <a:extLst>
              <a:ext uri="{FF2B5EF4-FFF2-40B4-BE49-F238E27FC236}">
                <a16:creationId xmlns:a16="http://schemas.microsoft.com/office/drawing/2014/main" id="{FA26E1D6-47A7-2B05-9D5D-9005758A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44601"/>
            <a:ext cx="5310910" cy="27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BEDDC384-EA32-5FDE-CD4B-46D3F39054B2}"/>
              </a:ext>
            </a:extLst>
          </p:cNvPr>
          <p:cNvSpPr txBox="1">
            <a:spLocks/>
          </p:cNvSpPr>
          <p:nvPr/>
        </p:nvSpPr>
        <p:spPr>
          <a:xfrm>
            <a:off x="395536" y="4945699"/>
            <a:ext cx="8623278" cy="1219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Gotham HTF"/>
              </a:rPr>
              <a:t>Para identificar a presença das pessoas utilize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Sensores de Proximidade</a:t>
            </a:r>
            <a:r>
              <a:rPr lang="pt-BR" sz="1600" dirty="0">
                <a:latin typeface="Gotham HTF"/>
              </a:rPr>
              <a:t>.</a:t>
            </a: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Para simular a porta abrindo e fechando, utilize um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Servo Motor.</a:t>
            </a:r>
          </a:p>
          <a:p>
            <a:r>
              <a:rPr lang="pt-BR" sz="1600" dirty="0">
                <a:latin typeface="Gotham HTF"/>
              </a:rPr>
              <a:t>Por motivos de segurança, o sistema deve abrir e fechar a porta através de um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comando vindo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8854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7710</TotalTime>
  <Words>856</Words>
  <Application>Microsoft Office PowerPoint</Application>
  <PresentationFormat>Apresentação na tela 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467</cp:revision>
  <dcterms:created xsi:type="dcterms:W3CDTF">2018-08-18T04:32:45Z</dcterms:created>
  <dcterms:modified xsi:type="dcterms:W3CDTF">2023-08-25T17:44:05Z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