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32"/>
  </p:notesMasterIdLst>
  <p:sldIdLst>
    <p:sldId id="398" r:id="rId3"/>
    <p:sldId id="399" r:id="rId4"/>
    <p:sldId id="813" r:id="rId5"/>
    <p:sldId id="857" r:id="rId6"/>
    <p:sldId id="858" r:id="rId7"/>
    <p:sldId id="828" r:id="rId8"/>
    <p:sldId id="859" r:id="rId9"/>
    <p:sldId id="860" r:id="rId10"/>
    <p:sldId id="861" r:id="rId11"/>
    <p:sldId id="862" r:id="rId12"/>
    <p:sldId id="863" r:id="rId13"/>
    <p:sldId id="864" r:id="rId14"/>
    <p:sldId id="865" r:id="rId15"/>
    <p:sldId id="866" r:id="rId16"/>
    <p:sldId id="868" r:id="rId17"/>
    <p:sldId id="869" r:id="rId18"/>
    <p:sldId id="870" r:id="rId19"/>
    <p:sldId id="871" r:id="rId20"/>
    <p:sldId id="872" r:id="rId21"/>
    <p:sldId id="873" r:id="rId22"/>
    <p:sldId id="874" r:id="rId23"/>
    <p:sldId id="875" r:id="rId24"/>
    <p:sldId id="876" r:id="rId25"/>
    <p:sldId id="877" r:id="rId26"/>
    <p:sldId id="878" r:id="rId27"/>
    <p:sldId id="879" r:id="rId28"/>
    <p:sldId id="880" r:id="rId29"/>
    <p:sldId id="881" r:id="rId30"/>
    <p:sldId id="822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769" autoAdjust="0"/>
  </p:normalViewPr>
  <p:slideViewPr>
    <p:cSldViewPr>
      <p:cViewPr varScale="1">
        <p:scale>
          <a:sx n="80" d="100"/>
          <a:sy n="80" d="100"/>
        </p:scale>
        <p:origin x="96" y="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20/03/2023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Vocês sabem quem foi que disse isso? Foi o físico Stephen Hawking, lá em 2014... O Hawking era físico </a:t>
            </a:r>
            <a:r>
              <a:rPr lang="pt-BR" dirty="0" err="1"/>
              <a:t>teório</a:t>
            </a:r>
            <a:r>
              <a:rPr lang="pt-BR" dirty="0"/>
              <a:t>, igual ao </a:t>
            </a:r>
            <a:r>
              <a:rPr lang="pt-BR" dirty="0" err="1"/>
              <a:t>Sheldo</a:t>
            </a:r>
            <a:r>
              <a:rPr lang="pt-BR" dirty="0"/>
              <a:t> do Big Ban </a:t>
            </a:r>
            <a:r>
              <a:rPr lang="pt-BR" dirty="0" err="1"/>
              <a:t>Theory</a:t>
            </a:r>
            <a:r>
              <a:rPr lang="pt-BR" dirty="0"/>
              <a:t>. Ele tinha uma doença degenerativa que afetava o seu sistema motor. Ele se comunicava através de uma AI, que identificava o que ele queria dizer via impulsos elétricos mapeados e sugeria novas palavrar para completar a frase que ele queria dizer.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321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793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049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187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8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100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70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809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74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623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717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Já o Rollo Carpenter tem uma visão em cima do muro. O Carpenter é um Cientista focado em pesquisa de IA foi o criador do </a:t>
            </a:r>
            <a:r>
              <a:rPr lang="pt-BR" dirty="0" err="1"/>
              <a:t>Cleverbot</a:t>
            </a:r>
            <a:r>
              <a:rPr lang="pt-BR" dirty="0"/>
              <a:t>, um serviço web de </a:t>
            </a:r>
            <a:r>
              <a:rPr lang="pt-BR" dirty="0" err="1"/>
              <a:t>chatbot</a:t>
            </a:r>
            <a:r>
              <a:rPr lang="pt-BR" dirty="0"/>
              <a:t> usando ML lançado lá em 2008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48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592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744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275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1659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8562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1359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1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178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345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74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453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938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127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57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20/03/2023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9821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20/03/2023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20/03/2023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20/03/2023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20/03/2023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20/03/2023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20/03/2023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20/03/2023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20/03/2023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20/03/2023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Rede Neural de uma Camada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7F296AF-377F-7FA0-F4C7-9D96EEFF005D}"/>
              </a:ext>
            </a:extLst>
          </p:cNvPr>
          <p:cNvSpPr txBox="1"/>
          <p:nvPr/>
        </p:nvSpPr>
        <p:spPr>
          <a:xfrm>
            <a:off x="228600" y="1124744"/>
            <a:ext cx="758376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dirty="0">
                <a:latin typeface="Gotham HTF" pitchFamily="50" charset="0"/>
                <a:cs typeface="Gotham HTF Light"/>
              </a:rPr>
              <a:t>Exemplo: Operador </a:t>
            </a:r>
            <a:r>
              <a:rPr lang="pt-BR" sz="2400" b="1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AND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F2ACD2F-DED7-4AE5-841F-7C8232D61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945149"/>
              </p:ext>
            </p:extLst>
          </p:nvPr>
        </p:nvGraphicFramePr>
        <p:xfrm>
          <a:off x="228600" y="2403827"/>
          <a:ext cx="3672408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Entrada 1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Entrada 2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Saída (Classe)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F3761347-7EB5-3EE3-E9D5-D92AF5CD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5" y="2368277"/>
            <a:ext cx="48482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49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Rede Neural de uma Camada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7F296AF-377F-7FA0-F4C7-9D96EEFF005D}"/>
              </a:ext>
            </a:extLst>
          </p:cNvPr>
          <p:cNvSpPr txBox="1"/>
          <p:nvPr/>
        </p:nvSpPr>
        <p:spPr>
          <a:xfrm>
            <a:off x="228600" y="1124744"/>
            <a:ext cx="758376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dirty="0">
                <a:latin typeface="Gotham HTF" pitchFamily="50" charset="0"/>
                <a:cs typeface="Gotham HTF Light"/>
              </a:rPr>
              <a:t>Exemplo: Operador </a:t>
            </a:r>
            <a:r>
              <a:rPr lang="pt-BR" sz="2400" b="1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OR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F2ACD2F-DED7-4AE5-841F-7C8232D61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141714"/>
              </p:ext>
            </p:extLst>
          </p:nvPr>
        </p:nvGraphicFramePr>
        <p:xfrm>
          <a:off x="228600" y="2403827"/>
          <a:ext cx="3672408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Entrada 1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Entrada 2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Saída (Classe)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B04F53F6-3E9F-F7AC-E663-AB8BB5EBD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936" y="2294289"/>
            <a:ext cx="50577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85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para problemas </a:t>
            </a:r>
            <a:r>
              <a:rPr lang="pt-BR" sz="4000" b="1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NÃO 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Lineares?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71A878-90BB-1839-D133-A64206004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38977"/>
            <a:ext cx="3878255" cy="387825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5B8337E-1239-DE99-1A19-C4CD1B956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199" y="2229141"/>
            <a:ext cx="3974083" cy="298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Problema: Operador XOR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7F296AF-377F-7FA0-F4C7-9D96EEFF005D}"/>
              </a:ext>
            </a:extLst>
          </p:cNvPr>
          <p:cNvSpPr txBox="1"/>
          <p:nvPr/>
        </p:nvSpPr>
        <p:spPr>
          <a:xfrm>
            <a:off x="228600" y="1124744"/>
            <a:ext cx="758376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dirty="0">
                <a:latin typeface="Gotham HTF" pitchFamily="50" charset="0"/>
                <a:cs typeface="Gotham HTF Light"/>
              </a:rPr>
              <a:t>Exemplo: Operador </a:t>
            </a:r>
            <a:r>
              <a:rPr lang="pt-BR" sz="2400" b="1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XOR (OU </a:t>
            </a:r>
            <a:r>
              <a:rPr lang="pt-BR" sz="2400" b="1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eXclusivo</a:t>
            </a:r>
            <a:r>
              <a:rPr lang="pt-BR" sz="2400" b="1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)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F2ACD2F-DED7-4AE5-841F-7C8232D61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686288"/>
              </p:ext>
            </p:extLst>
          </p:nvPr>
        </p:nvGraphicFramePr>
        <p:xfrm>
          <a:off x="228600" y="2403827"/>
          <a:ext cx="3672408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Entrada 1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Entrada 2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Saída (Classe)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B3DF0A43-EF6E-4355-70A0-0B3CF524B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389" y="2402557"/>
            <a:ext cx="4449735" cy="265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55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Solução: Rede Neural Multicamadas!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9AB998-31A5-5CC1-63C1-F3CD5DAC2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3" y="1556792"/>
            <a:ext cx="798715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36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Problemas não lineares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2A679-423B-60B2-6E41-F386AD9D2475}"/>
              </a:ext>
            </a:extLst>
          </p:cNvPr>
          <p:cNvSpPr txBox="1"/>
          <p:nvPr/>
        </p:nvSpPr>
        <p:spPr>
          <a:xfrm>
            <a:off x="107504" y="2531766"/>
            <a:ext cx="2399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Regressão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84C0A06-135C-3561-68BA-F4B4190EB0D0}"/>
              </a:ext>
            </a:extLst>
          </p:cNvPr>
          <p:cNvSpPr txBox="1"/>
          <p:nvPr/>
        </p:nvSpPr>
        <p:spPr>
          <a:xfrm>
            <a:off x="3203848" y="2531308"/>
            <a:ext cx="268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Classificação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7F296AF-377F-7FA0-F4C7-9D96EEFF005D}"/>
              </a:ext>
            </a:extLst>
          </p:cNvPr>
          <p:cNvSpPr txBox="1"/>
          <p:nvPr/>
        </p:nvSpPr>
        <p:spPr>
          <a:xfrm>
            <a:off x="6444208" y="2531308"/>
            <a:ext cx="197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Rede Neural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CE53FF-E32F-45F2-1877-4BB11909B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6923"/>
            <a:ext cx="2400300" cy="15621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DA202D8-B2D8-888F-4CC3-95666E23B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039219"/>
            <a:ext cx="2476500" cy="16859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C041931-0995-B917-26C6-505ACAB88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92" y="3109298"/>
            <a:ext cx="24384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90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Rede Neural Multicamada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29C1F9-3B1A-0662-3DE8-A16A49651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04864"/>
            <a:ext cx="5791200" cy="3162300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375EB8B5-8033-24BB-6B84-2961C8EADC04}"/>
              </a:ext>
            </a:extLst>
          </p:cNvPr>
          <p:cNvSpPr txBox="1"/>
          <p:nvPr/>
        </p:nvSpPr>
        <p:spPr>
          <a:xfrm>
            <a:off x="1475656" y="1794302"/>
            <a:ext cx="1974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Camada de Entrada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6B42A5F0-B302-53AD-7DA3-08F6688F39F9}"/>
              </a:ext>
            </a:extLst>
          </p:cNvPr>
          <p:cNvSpPr txBox="1"/>
          <p:nvPr/>
        </p:nvSpPr>
        <p:spPr>
          <a:xfrm>
            <a:off x="4067944" y="1794302"/>
            <a:ext cx="1974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Camada Oculta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7A288334-E9F4-1BE2-5FF4-C7E9006797D8}"/>
              </a:ext>
            </a:extLst>
          </p:cNvPr>
          <p:cNvSpPr txBox="1"/>
          <p:nvPr/>
        </p:nvSpPr>
        <p:spPr>
          <a:xfrm>
            <a:off x="6177008" y="2636912"/>
            <a:ext cx="1974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Camada de Saída</a:t>
            </a:r>
          </a:p>
        </p:txBody>
      </p:sp>
    </p:spTree>
    <p:extLst>
      <p:ext uri="{BB962C8B-B14F-4D97-AF65-F5344CB8AC3E}">
        <p14:creationId xmlns:p14="http://schemas.microsoft.com/office/powerpoint/2010/main" val="266180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Qual a quantidade ideal de camadas ocultas?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30269BC3-B6AB-5581-1C65-4049F2EC75DF}"/>
              </a:ext>
            </a:extLst>
          </p:cNvPr>
          <p:cNvSpPr txBox="1"/>
          <p:nvPr/>
        </p:nvSpPr>
        <p:spPr>
          <a:xfrm>
            <a:off x="228600" y="1443900"/>
            <a:ext cx="4847456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 pitchFamily="50" charset="0"/>
                <a:cs typeface="Gotham HTF Light"/>
              </a:rPr>
              <a:t>1 Camada Oculta: </a:t>
            </a:r>
            <a:r>
              <a:rPr lang="pt-BR" sz="1600" dirty="0">
                <a:latin typeface="Gotham HTF" pitchFamily="50" charset="0"/>
                <a:cs typeface="Gotham HTF Light"/>
              </a:rPr>
              <a:t>Resolve a maior parte de problemas não-lineares (Equações exponenciais, equações do segundo grau, etc.)</a:t>
            </a:r>
            <a:endParaRPr lang="pt-BR" sz="1600" b="1" dirty="0"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8CAE24-9E10-5AA6-1D86-CC798F2B4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588" y="2514600"/>
            <a:ext cx="2819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36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Qual a quantidade ideal de camadas ocultas?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30269BC3-B6AB-5581-1C65-4049F2EC75DF}"/>
              </a:ext>
            </a:extLst>
          </p:cNvPr>
          <p:cNvSpPr txBox="1"/>
          <p:nvPr/>
        </p:nvSpPr>
        <p:spPr>
          <a:xfrm>
            <a:off x="228600" y="1443900"/>
            <a:ext cx="4847456" cy="263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 pitchFamily="50" charset="0"/>
                <a:cs typeface="Gotham HTF Light"/>
              </a:rPr>
              <a:t>1 Camada Oculta: </a:t>
            </a:r>
            <a:r>
              <a:rPr lang="pt-BR" sz="1600" dirty="0">
                <a:latin typeface="Gotham HTF" pitchFamily="50" charset="0"/>
                <a:cs typeface="Gotham HTF Light"/>
              </a:rPr>
              <a:t>Resolve a maior parte de problemas não-lineares (Equações exponenciais, equações do segundo grau, etc.)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pt-BR" sz="1600" b="1" dirty="0">
              <a:latin typeface="Gotham HTF" pitchFamily="50" charset="0"/>
              <a:cs typeface="Gotham HTF Light"/>
            </a:endParaRP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 pitchFamily="50" charset="0"/>
                <a:cs typeface="Gotham HTF Light"/>
              </a:rPr>
              <a:t>2 Camadas Ocultas: </a:t>
            </a:r>
            <a:r>
              <a:rPr lang="pt-BR" sz="1600" dirty="0">
                <a:latin typeface="Gotham HTF" pitchFamily="50" charset="0"/>
                <a:cs typeface="Gotham HTF Light"/>
              </a:rPr>
              <a:t>Conseguem expressar qualquer relação entre os dados, mesmo que não haja uma equação que modele o sistema</a:t>
            </a:r>
            <a:endParaRPr lang="pt-BR" sz="1600" b="1" dirty="0">
              <a:latin typeface="Gotham HTF" pitchFamily="50" charset="0"/>
              <a:cs typeface="Gotham HTF Ligh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8F6D7F5-BB32-0B16-68F1-FD8EA5EDA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2780928"/>
            <a:ext cx="33337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12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Qual a quantidade ideal de camadas ocultas?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30269BC3-B6AB-5581-1C65-4049F2EC75DF}"/>
              </a:ext>
            </a:extLst>
          </p:cNvPr>
          <p:cNvSpPr txBox="1"/>
          <p:nvPr/>
        </p:nvSpPr>
        <p:spPr>
          <a:xfrm>
            <a:off x="228600" y="1443900"/>
            <a:ext cx="4847456" cy="411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 pitchFamily="50" charset="0"/>
                <a:cs typeface="Gotham HTF Light"/>
              </a:rPr>
              <a:t>1 Camada Oculta: </a:t>
            </a:r>
            <a:r>
              <a:rPr lang="pt-BR" sz="1600" dirty="0">
                <a:latin typeface="Gotham HTF" pitchFamily="50" charset="0"/>
                <a:cs typeface="Gotham HTF Light"/>
              </a:rPr>
              <a:t>Resolve a maior parte de problemas não-lineares (Equações exponenciais, equações do segundo grau, etc.)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pt-BR" sz="1600" b="1" dirty="0">
              <a:latin typeface="Gotham HTF" pitchFamily="50" charset="0"/>
              <a:cs typeface="Gotham HTF Light"/>
            </a:endParaRP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 pitchFamily="50" charset="0"/>
                <a:cs typeface="Gotham HTF Light"/>
              </a:rPr>
              <a:t>2 Camadas Ocultas: </a:t>
            </a:r>
            <a:r>
              <a:rPr lang="pt-BR" sz="1600" dirty="0">
                <a:latin typeface="Gotham HTF" pitchFamily="50" charset="0"/>
                <a:cs typeface="Gotham HTF Light"/>
              </a:rPr>
              <a:t>Conseguem expressar qualquer relação entre os dados, mesmo que não haja uma equação que modele o sistema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pt-BR" sz="1600" b="1" dirty="0">
              <a:latin typeface="Gotham HTF" pitchFamily="50" charset="0"/>
              <a:cs typeface="Gotham HTF Light"/>
            </a:endParaRP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 pitchFamily="50" charset="0"/>
                <a:cs typeface="Gotham HTF Light"/>
              </a:rPr>
              <a:t>Mais de duas Camadas Ocultas: </a:t>
            </a:r>
            <a:r>
              <a:rPr lang="pt-BR" sz="1600" dirty="0">
                <a:latin typeface="Gotham HTF" pitchFamily="50" charset="0"/>
                <a:cs typeface="Gotham HTF Light"/>
              </a:rPr>
              <a:t>Para problemas mais complexos, como visão computacional, carros autônomos, robótica e automatização, etc.</a:t>
            </a:r>
            <a:endParaRPr lang="pt-BR" sz="1600" b="1" dirty="0"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1BF23B-25A3-E5E0-39F1-3871B1E99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117" y="1857375"/>
            <a:ext cx="2905125" cy="31432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687DDC7-757A-CA99-7813-F4CC40DBB4D8}"/>
              </a:ext>
            </a:extLst>
          </p:cNvPr>
          <p:cNvSpPr/>
          <p:nvPr/>
        </p:nvSpPr>
        <p:spPr>
          <a:xfrm>
            <a:off x="6660232" y="4725144"/>
            <a:ext cx="1800200" cy="676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59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07 – Introdução a Redes Neurais Artificiais – Redes Multicamadas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951F4583-649B-08F1-BF27-EF3391ADF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4812974"/>
            <a:ext cx="3240360" cy="2010165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eu preciso na minha rede?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30269BC3-B6AB-5581-1C65-4049F2EC75DF}"/>
              </a:ext>
            </a:extLst>
          </p:cNvPr>
          <p:cNvSpPr txBox="1"/>
          <p:nvPr/>
        </p:nvSpPr>
        <p:spPr>
          <a:xfrm>
            <a:off x="228600" y="1443900"/>
            <a:ext cx="5423520" cy="337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>
                <a:latin typeface="Gotham HTF" pitchFamily="50" charset="0"/>
                <a:cs typeface="Gotham HTF Light"/>
              </a:rPr>
              <a:t>Camada de entrada: </a:t>
            </a:r>
            <a:r>
              <a:rPr lang="pt-BR" sz="1600">
                <a:latin typeface="Gotham HTF" pitchFamily="50" charset="0"/>
                <a:cs typeface="Gotham HTF Light"/>
              </a:rPr>
              <a:t>A quantidade de neurônios de entrada é equivalente a quantidade de variáveis ou atributos que vão alimentar a rede</a:t>
            </a:r>
            <a:endParaRPr lang="pt-BR" sz="1600" b="1">
              <a:latin typeface="Gotham HTF" pitchFamily="50" charset="0"/>
              <a:cs typeface="Gotham HTF Light"/>
            </a:endParaRP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>
                <a:latin typeface="Gotham HTF" pitchFamily="50" charset="0"/>
                <a:cs typeface="Gotham HTF Light"/>
              </a:rPr>
              <a:t>Cama de saída: </a:t>
            </a:r>
            <a:r>
              <a:rPr lang="pt-BR" sz="1600">
                <a:latin typeface="Gotham HTF" pitchFamily="50" charset="0"/>
                <a:cs typeface="Gotham HTF Light"/>
              </a:rPr>
              <a:t>A quantidade de neurônios de saída equivalem a quantidade de classes ou valores que queremos identificar. Por exemplo: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>
                <a:latin typeface="Gotham HTF" pitchFamily="50" charset="0"/>
                <a:cs typeface="Gotham HTF Light"/>
              </a:rPr>
              <a:t>Para classificação entre Sim e Não: Um neurônio;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>
                <a:latin typeface="Gotham HTF" pitchFamily="50" charset="0"/>
                <a:cs typeface="Gotham HTF Light"/>
              </a:rPr>
              <a:t>Para classificação entre as flores Isis: Três neurônios;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>
                <a:latin typeface="Gotham HTF" pitchFamily="50" charset="0"/>
                <a:cs typeface="Gotham HTF Light"/>
              </a:rPr>
              <a:t>Para jogar Sonic 2 do Mega Drive: Doze neurônios;</a:t>
            </a:r>
            <a:endParaRPr lang="pt-BR" sz="1600" dirty="0"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2CFEDC-0CEF-B7DC-045E-C957F9D3E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124744"/>
            <a:ext cx="3878255" cy="38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97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nas camadas ocultas?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6">
                <a:extLst>
                  <a:ext uri="{FF2B5EF4-FFF2-40B4-BE49-F238E27FC236}">
                    <a16:creationId xmlns:a16="http://schemas.microsoft.com/office/drawing/2014/main" id="{30269BC3-B6AB-5581-1C65-4049F2EC75DF}"/>
                  </a:ext>
                </a:extLst>
              </p:cNvPr>
              <p:cNvSpPr txBox="1"/>
              <p:nvPr/>
            </p:nvSpPr>
            <p:spPr>
              <a:xfrm>
                <a:off x="228600" y="1923104"/>
                <a:ext cx="8231832" cy="1171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Dica 1: </a:t>
                </a:r>
                <a:r>
                  <a:rPr lang="pt-BR" sz="2000" dirty="0">
                    <a:latin typeface="Gotham HTF" pitchFamily="50" charset="0"/>
                    <a:cs typeface="Gotham HTF Light"/>
                  </a:rPr>
                  <a:t>A quantidade de neurônios ocultos deve estar entre a quantidade de entrada e saída: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𝑁</m:t>
                    </m:r>
                    <m:r>
                      <a:rPr lang="pt-BR" sz="2000" b="0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𝐸𝑛𝑡𝑟𝑎𝑑𝑎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+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𝑆𝑎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í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𝑑𝑎</m:t>
                        </m:r>
                      </m:num>
                      <m:den>
                        <m:r>
                          <a:rPr lang="pt-BR" sz="2000" b="0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sz="2000" dirty="0">
                  <a:latin typeface="Gotham HTF" pitchFamily="50" charset="0"/>
                  <a:cs typeface="Gotham HTF Light"/>
                </a:endParaRPr>
              </a:p>
            </p:txBody>
          </p:sp>
        </mc:Choice>
        <mc:Fallback>
          <p:sp>
            <p:nvSpPr>
              <p:cNvPr id="2" name="TextBox 6">
                <a:extLst>
                  <a:ext uri="{FF2B5EF4-FFF2-40B4-BE49-F238E27FC236}">
                    <a16:creationId xmlns:a16="http://schemas.microsoft.com/office/drawing/2014/main" id="{30269BC3-B6AB-5581-1C65-4049F2EC7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23104"/>
                <a:ext cx="8231832" cy="1171026"/>
              </a:xfrm>
              <a:prstGeom prst="rect">
                <a:avLst/>
              </a:prstGeom>
              <a:blipFill>
                <a:blip r:embed="rId3"/>
                <a:stretch>
                  <a:fillRect l="-667" b="-25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3B39AA10-7044-2A5D-45EC-7156F2505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3418681"/>
            <a:ext cx="39624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29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nas camadas ocultas?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832714-350F-48B4-D1A4-7CBE19BDA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38" y="3501008"/>
            <a:ext cx="3667125" cy="2286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3017AC1C-06F4-6090-47B1-E74603A834E2}"/>
                  </a:ext>
                </a:extLst>
              </p:cNvPr>
              <p:cNvSpPr txBox="1"/>
              <p:nvPr/>
            </p:nvSpPr>
            <p:spPr>
              <a:xfrm>
                <a:off x="228600" y="1923104"/>
                <a:ext cx="8231832" cy="1171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Dica 1: </a:t>
                </a:r>
                <a:r>
                  <a:rPr lang="pt-BR" sz="2000" dirty="0">
                    <a:latin typeface="Gotham HTF" pitchFamily="50" charset="0"/>
                    <a:cs typeface="Gotham HTF Light"/>
                  </a:rPr>
                  <a:t>A quantidade de neurônios ocultos deve estar entre a quantidade de entrada e saída: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𝑁</m:t>
                    </m:r>
                    <m:r>
                      <a:rPr lang="pt-BR" sz="2000" b="0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𝐸𝑛𝑡𝑟𝑎𝑑𝑎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+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𝑆𝑎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í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𝑑𝑎</m:t>
                        </m:r>
                      </m:num>
                      <m:den>
                        <m:r>
                          <a:rPr lang="pt-BR" sz="2000" b="0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sz="2000" dirty="0">
                  <a:latin typeface="Gotham HTF" pitchFamily="50" charset="0"/>
                  <a:cs typeface="Gotham HTF Light"/>
                </a:endParaRPr>
              </a:p>
            </p:txBody>
          </p:sp>
        </mc:Choice>
        <mc:Fallback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3017AC1C-06F4-6090-47B1-E74603A83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23104"/>
                <a:ext cx="8231832" cy="1171026"/>
              </a:xfrm>
              <a:prstGeom prst="rect">
                <a:avLst/>
              </a:prstGeom>
              <a:blipFill>
                <a:blip r:embed="rId4"/>
                <a:stretch>
                  <a:fillRect l="-667" b="-25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440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nas camadas ocultas?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044FCE-3037-6FB1-6E0A-3BE2024F9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7" y="3271986"/>
            <a:ext cx="4162425" cy="3181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A2F1B87F-4466-B79E-7AA8-B671C83DECD0}"/>
                  </a:ext>
                </a:extLst>
              </p:cNvPr>
              <p:cNvSpPr txBox="1"/>
              <p:nvPr/>
            </p:nvSpPr>
            <p:spPr>
              <a:xfrm>
                <a:off x="228600" y="1923104"/>
                <a:ext cx="8231832" cy="1171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Dica 1: </a:t>
                </a:r>
                <a:r>
                  <a:rPr lang="pt-BR" sz="2000" dirty="0">
                    <a:latin typeface="Gotham HTF" pitchFamily="50" charset="0"/>
                    <a:cs typeface="Gotham HTF Light"/>
                  </a:rPr>
                  <a:t>A quantidade de neurônios ocultos deve estar entre a quantidade de entrada e saída: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𝑁</m:t>
                    </m:r>
                    <m:r>
                      <a:rPr lang="pt-BR" sz="2000" b="0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𝐸𝑛𝑡𝑟𝑎𝑑𝑎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+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𝑆𝑎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í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𝑑𝑎</m:t>
                        </m:r>
                      </m:num>
                      <m:den>
                        <m:r>
                          <a:rPr lang="pt-BR" sz="2000" b="0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sz="2000" dirty="0">
                  <a:latin typeface="Gotham HTF" pitchFamily="50" charset="0"/>
                  <a:cs typeface="Gotham HTF Light"/>
                </a:endParaRPr>
              </a:p>
            </p:txBody>
          </p:sp>
        </mc:Choice>
        <mc:Fallback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A2F1B87F-4466-B79E-7AA8-B671C83DE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23104"/>
                <a:ext cx="8231832" cy="1171026"/>
              </a:xfrm>
              <a:prstGeom prst="rect">
                <a:avLst/>
              </a:prstGeom>
              <a:blipFill>
                <a:blip r:embed="rId4"/>
                <a:stretch>
                  <a:fillRect l="-667" b="-25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730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nas camadas ocultas?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6">
                <a:extLst>
                  <a:ext uri="{FF2B5EF4-FFF2-40B4-BE49-F238E27FC236}">
                    <a16:creationId xmlns:a16="http://schemas.microsoft.com/office/drawing/2014/main" id="{30269BC3-B6AB-5581-1C65-4049F2EC75DF}"/>
                  </a:ext>
                </a:extLst>
              </p:cNvPr>
              <p:cNvSpPr txBox="1"/>
              <p:nvPr/>
            </p:nvSpPr>
            <p:spPr>
              <a:xfrm>
                <a:off x="228600" y="1923104"/>
                <a:ext cx="8231832" cy="1883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Dica 2: </a:t>
                </a:r>
                <a:r>
                  <a:rPr lang="pt-BR" sz="2000" dirty="0">
                    <a:latin typeface="Gotham HTF" pitchFamily="50" charset="0"/>
                    <a:cs typeface="Gotham HTF Light"/>
                  </a:rPr>
                  <a:t>A quantidade de neurônios ocultos deve ser 2/3 da camada de entrada + a quantidade de neurônios da camada saída: </a:t>
                </a:r>
              </a:p>
              <a:p>
                <a:pPr>
                  <a:lnSpc>
                    <a:spcPct val="150000"/>
                  </a:lnSpc>
                  <a:buClr>
                    <a:srgbClr val="ED145B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𝑁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  <a:cs typeface="Gotham HTF Light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  <a:cs typeface="Gotham HTF Light"/>
                            </a:rPr>
                            <m:t>2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  <a:cs typeface="Gotham HTF Light"/>
                            </a:rPr>
                            <m:t>3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otham HTF Light"/>
                        </a:rPr>
                        <m:t>×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𝐸𝑛𝑡𝑟𝑎𝑑𝑎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+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𝑆𝑎𝑖𝑑𝑎</m:t>
                      </m:r>
                    </m:oMath>
                  </m:oMathPara>
                </a14:m>
                <a:endParaRPr lang="pt-BR" sz="2000" dirty="0">
                  <a:latin typeface="Gotham HTF" pitchFamily="50" charset="0"/>
                  <a:cs typeface="Gotham HTF Light"/>
                </a:endParaRPr>
              </a:p>
            </p:txBody>
          </p:sp>
        </mc:Choice>
        <mc:Fallback>
          <p:sp>
            <p:nvSpPr>
              <p:cNvPr id="2" name="TextBox 6">
                <a:extLst>
                  <a:ext uri="{FF2B5EF4-FFF2-40B4-BE49-F238E27FC236}">
                    <a16:creationId xmlns:a16="http://schemas.microsoft.com/office/drawing/2014/main" id="{30269BC3-B6AB-5581-1C65-4049F2EC7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23104"/>
                <a:ext cx="8231832" cy="1883016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15FF9298-28CB-57C4-07A2-8E14C5E5E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925" y="3789040"/>
            <a:ext cx="42481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76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nas camadas ocultas?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72E89E-8599-0B69-FDCA-9610EF9B7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662" y="3645371"/>
            <a:ext cx="3876675" cy="24479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C239CAF-0E8C-B2F7-9BF1-94C73B932A46}"/>
              </a:ext>
            </a:extLst>
          </p:cNvPr>
          <p:cNvSpPr/>
          <p:nvPr/>
        </p:nvSpPr>
        <p:spPr>
          <a:xfrm>
            <a:off x="2627784" y="6021288"/>
            <a:ext cx="100811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C14D42-30F6-9160-9418-ABB323849518}"/>
                  </a:ext>
                </a:extLst>
              </p:cNvPr>
              <p:cNvSpPr txBox="1"/>
              <p:nvPr/>
            </p:nvSpPr>
            <p:spPr>
              <a:xfrm>
                <a:off x="228600" y="1923104"/>
                <a:ext cx="8231832" cy="1883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Dica 2: </a:t>
                </a:r>
                <a:r>
                  <a:rPr lang="pt-BR" sz="2000" dirty="0">
                    <a:latin typeface="Gotham HTF" pitchFamily="50" charset="0"/>
                    <a:cs typeface="Gotham HTF Light"/>
                  </a:rPr>
                  <a:t>A quantidade de neurônios ocultos deve ser 2/3 da camada de entrada + a quantidade de neurônios da camada saída: </a:t>
                </a:r>
              </a:p>
              <a:p>
                <a:pPr>
                  <a:lnSpc>
                    <a:spcPct val="150000"/>
                  </a:lnSpc>
                  <a:buClr>
                    <a:srgbClr val="ED145B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𝑁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  <a:cs typeface="Gotham HTF Light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  <a:cs typeface="Gotham HTF Light"/>
                            </a:rPr>
                            <m:t>2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  <a:cs typeface="Gotham HTF Light"/>
                            </a:rPr>
                            <m:t>3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otham HTF Light"/>
                        </a:rPr>
                        <m:t>×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𝐸𝑛𝑡𝑟𝑎𝑑𝑎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+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𝑆𝑎𝑖𝑑𝑎</m:t>
                      </m:r>
                    </m:oMath>
                  </m:oMathPara>
                </a14:m>
                <a:endParaRPr lang="pt-BR" sz="2000" dirty="0">
                  <a:latin typeface="Gotham HTF" pitchFamily="50" charset="0"/>
                  <a:cs typeface="Gotham HTF Light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C14D42-30F6-9160-9418-ABB323849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23104"/>
                <a:ext cx="8231832" cy="1883016"/>
              </a:xfrm>
              <a:prstGeom prst="rect">
                <a:avLst/>
              </a:prstGeom>
              <a:blipFill>
                <a:blip r:embed="rId4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457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nas camadas ocultas?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FF9298-28CB-57C4-07A2-8E14C5E5E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3789040"/>
            <a:ext cx="4248150" cy="2324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6">
                <a:extLst>
                  <a:ext uri="{FF2B5EF4-FFF2-40B4-BE49-F238E27FC236}">
                    <a16:creationId xmlns:a16="http://schemas.microsoft.com/office/drawing/2014/main" id="{F00C420B-79A3-C378-6371-F16C876FE75D}"/>
                  </a:ext>
                </a:extLst>
              </p:cNvPr>
              <p:cNvSpPr txBox="1"/>
              <p:nvPr/>
            </p:nvSpPr>
            <p:spPr>
              <a:xfrm>
                <a:off x="228600" y="1923104"/>
                <a:ext cx="823183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Dica 3: </a:t>
                </a:r>
                <a:r>
                  <a:rPr lang="pt-BR" sz="2000" dirty="0">
                    <a:latin typeface="Gotham HTF" pitchFamily="50" charset="0"/>
                    <a:cs typeface="Gotham HTF Light"/>
                  </a:rPr>
                  <a:t>O número de neurônios precisa ser menor que o dobro da quantidade de neurônios da camada de entrada: </a:t>
                </a:r>
              </a:p>
              <a:p>
                <a:pPr>
                  <a:lnSpc>
                    <a:spcPct val="150000"/>
                  </a:lnSpc>
                  <a:buClr>
                    <a:srgbClr val="ED145B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𝑁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&lt;2 ×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𝐸𝑛𝑡𝑟𝑎𝑑𝑎</m:t>
                      </m:r>
                    </m:oMath>
                  </m:oMathPara>
                </a14:m>
                <a:endParaRPr lang="pt-BR" sz="2000" dirty="0">
                  <a:latin typeface="Gotham HTF" pitchFamily="50" charset="0"/>
                  <a:cs typeface="Gotham HTF Light"/>
                </a:endParaRPr>
              </a:p>
            </p:txBody>
          </p:sp>
        </mc:Choice>
        <mc:Fallback>
          <p:sp>
            <p:nvSpPr>
              <p:cNvPr id="3" name="TextBox 6">
                <a:extLst>
                  <a:ext uri="{FF2B5EF4-FFF2-40B4-BE49-F238E27FC236}">
                    <a16:creationId xmlns:a16="http://schemas.microsoft.com/office/drawing/2014/main" id="{F00C420B-79A3-C378-6371-F16C876FE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23104"/>
                <a:ext cx="8231832" cy="1477328"/>
              </a:xfrm>
              <a:prstGeom prst="rect">
                <a:avLst/>
              </a:prstGeom>
              <a:blipFill>
                <a:blip r:embed="rId4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90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nas camadas ocultas?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6">
                <a:extLst>
                  <a:ext uri="{FF2B5EF4-FFF2-40B4-BE49-F238E27FC236}">
                    <a16:creationId xmlns:a16="http://schemas.microsoft.com/office/drawing/2014/main" id="{F00C420B-79A3-C378-6371-F16C876FE75D}"/>
                  </a:ext>
                </a:extLst>
              </p:cNvPr>
              <p:cNvSpPr txBox="1"/>
              <p:nvPr/>
            </p:nvSpPr>
            <p:spPr>
              <a:xfrm>
                <a:off x="228600" y="1923104"/>
                <a:ext cx="823183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Dica 3: </a:t>
                </a:r>
                <a:r>
                  <a:rPr lang="pt-BR" sz="2000" dirty="0">
                    <a:latin typeface="Gotham HTF" pitchFamily="50" charset="0"/>
                    <a:cs typeface="Gotham HTF Light"/>
                  </a:rPr>
                  <a:t>O número de neurônios precisa ser menor que o dobro da quantidade de neurônios da camada de entrada: </a:t>
                </a:r>
              </a:p>
              <a:p>
                <a:pPr>
                  <a:lnSpc>
                    <a:spcPct val="150000"/>
                  </a:lnSpc>
                  <a:buClr>
                    <a:srgbClr val="ED145B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𝑁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&lt;2 ×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𝐸𝑛𝑡𝑟𝑎𝑑𝑎</m:t>
                      </m:r>
                    </m:oMath>
                  </m:oMathPara>
                </a14:m>
                <a:endParaRPr lang="pt-BR" sz="2000" dirty="0">
                  <a:latin typeface="Gotham HTF" pitchFamily="50" charset="0"/>
                  <a:cs typeface="Gotham HTF Light"/>
                </a:endParaRPr>
              </a:p>
            </p:txBody>
          </p:sp>
        </mc:Choice>
        <mc:Fallback>
          <p:sp>
            <p:nvSpPr>
              <p:cNvPr id="3" name="TextBox 6">
                <a:extLst>
                  <a:ext uri="{FF2B5EF4-FFF2-40B4-BE49-F238E27FC236}">
                    <a16:creationId xmlns:a16="http://schemas.microsoft.com/office/drawing/2014/main" id="{F00C420B-79A3-C378-6371-F16C876FE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23104"/>
                <a:ext cx="8231832" cy="1477328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5E126986-10CC-7230-85D3-EEEC8B6CC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187" y="3717032"/>
            <a:ext cx="3857625" cy="24193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702C3AD-6D5E-8968-BEBF-0101ADF0E3B1}"/>
              </a:ext>
            </a:extLst>
          </p:cNvPr>
          <p:cNvSpPr/>
          <p:nvPr/>
        </p:nvSpPr>
        <p:spPr>
          <a:xfrm>
            <a:off x="2627784" y="6021288"/>
            <a:ext cx="100811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958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nas camadas ocultas?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FCAF3C4-3684-42E1-9402-4CA47034A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628" y="1854356"/>
            <a:ext cx="3518860" cy="35188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1D913F08-29A9-6A25-5B77-6DD641889A84}"/>
                  </a:ext>
                </a:extLst>
              </p:cNvPr>
              <p:cNvSpPr txBox="1"/>
              <p:nvPr/>
            </p:nvSpPr>
            <p:spPr>
              <a:xfrm>
                <a:off x="228600" y="2293070"/>
                <a:ext cx="5423520" cy="290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Neurônios Ocultos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b="1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sz="2400" b="1" i="1" smtClean="0">
                                <a:solidFill>
                                  <a:srgbClr val="ED145B"/>
                                </a:solidFill>
                                <a:latin typeface="Cambria Math" panose="02040503050406030204" pitchFamily="18" charset="0"/>
                                <a:cs typeface="Gotham HTF Light"/>
                              </a:rPr>
                            </m:ctrlPr>
                          </m:dPr>
                          <m:e>
                            <m:r>
                              <a:rPr lang="pt-BR" sz="2400" b="1" i="1" smtClean="0">
                                <a:solidFill>
                                  <a:srgbClr val="ED145B"/>
                                </a:solidFill>
                                <a:latin typeface="Cambria Math" panose="02040503050406030204" pitchFamily="18" charset="0"/>
                                <a:cs typeface="Gotham HTF Light"/>
                              </a:rPr>
                              <m:t>𝑬𝒏𝒕𝒓𝒂𝒅𝒂𝒔</m:t>
                            </m:r>
                            <m:r>
                              <a:rPr lang="pt-BR" sz="2400" b="1" i="1" smtClean="0">
                                <a:solidFill>
                                  <a:srgbClr val="ED145B"/>
                                </a:solidFill>
                                <a:latin typeface="Cambria Math" panose="02040503050406030204" pitchFamily="18" charset="0"/>
                                <a:cs typeface="Gotham HTF Light"/>
                              </a:rPr>
                              <m:t>+</m:t>
                            </m:r>
                            <m:r>
                              <a:rPr lang="pt-BR" sz="2400" b="1" i="1" smtClean="0">
                                <a:solidFill>
                                  <a:srgbClr val="ED145B"/>
                                </a:solidFill>
                                <a:latin typeface="Cambria Math" panose="02040503050406030204" pitchFamily="18" charset="0"/>
                                <a:cs typeface="Gotham HTF Light"/>
                              </a:rPr>
                              <m:t>𝑺𝒂</m:t>
                            </m:r>
                            <m:r>
                              <a:rPr lang="pt-BR" sz="2400" b="1" i="1" smtClean="0">
                                <a:solidFill>
                                  <a:srgbClr val="ED145B"/>
                                </a:solidFill>
                                <a:latin typeface="Cambria Math" panose="02040503050406030204" pitchFamily="18" charset="0"/>
                                <a:cs typeface="Gotham HTF Light"/>
                              </a:rPr>
                              <m:t>í</m:t>
                            </m:r>
                            <m:r>
                              <a:rPr lang="pt-BR" sz="2400" b="1" i="1" smtClean="0">
                                <a:solidFill>
                                  <a:srgbClr val="ED145B"/>
                                </a:solidFill>
                                <a:latin typeface="Cambria Math" panose="02040503050406030204" pitchFamily="18" charset="0"/>
                                <a:cs typeface="Gotham HTF Light"/>
                              </a:rPr>
                              <m:t>𝒅𝒂𝒔</m:t>
                            </m:r>
                          </m:e>
                        </m:d>
                      </m:num>
                      <m:den>
                        <m:r>
                          <a:rPr lang="pt-BR" sz="2400" b="1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𝟐</m:t>
                        </m:r>
                      </m:den>
                    </m:f>
                  </m:oMath>
                </a14:m>
                <a:r>
                  <a:rPr lang="pt-BR" sz="2400" b="1" dirty="0">
                    <a:solidFill>
                      <a:srgbClr val="ED145B"/>
                    </a:solidFill>
                    <a:latin typeface="Gotham HTF" pitchFamily="50" charset="0"/>
                    <a:cs typeface="Gotham HTF Light"/>
                  </a:rPr>
                  <a:t> 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endParaRPr lang="pt-BR" sz="2000" b="1" dirty="0">
                  <a:latin typeface="Gotham HTF" pitchFamily="50" charset="0"/>
                  <a:cs typeface="Gotham HTF Light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Neurônios Ocultos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b="1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</m:ctrlPr>
                      </m:fPr>
                      <m:num>
                        <m:r>
                          <a:rPr lang="pt-BR" sz="2000" b="1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2</m:t>
                        </m:r>
                      </m:num>
                      <m:den>
                        <m:r>
                          <a:rPr lang="pt-BR" sz="2000" b="1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𝟑</m:t>
                        </m:r>
                      </m:den>
                    </m:f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otham HTF Light"/>
                      </a:rPr>
                      <m:t>×</m:t>
                    </m:r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𝑬𝒏𝒕𝒓𝒂𝒅𝒂𝒔</m:t>
                    </m:r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+</m:t>
                    </m:r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𝑺𝒂</m:t>
                    </m:r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í</m:t>
                    </m:r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𝒅𝒂𝒔</m:t>
                    </m:r>
                  </m:oMath>
                </a14:m>
                <a:endParaRPr lang="pt-BR" sz="2000" b="1" dirty="0">
                  <a:solidFill>
                    <a:srgbClr val="ED145B"/>
                  </a:solidFill>
                  <a:latin typeface="Gotham HTF" pitchFamily="50" charset="0"/>
                  <a:cs typeface="Gotham HTF Light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endParaRPr lang="pt-BR" sz="2000" b="1" dirty="0">
                  <a:latin typeface="Gotham HTF" pitchFamily="50" charset="0"/>
                  <a:cs typeface="Gotham HTF Light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Neurônios Ocultos &lt; 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𝟐</m:t>
                    </m:r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otham HTF Light"/>
                      </a:rPr>
                      <m:t>×</m:t>
                    </m:r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otham HTF Light"/>
                      </a:rPr>
                      <m:t>𝑬𝒏𝒕𝒓𝒂𝒅𝒂𝒔</m:t>
                    </m:r>
                  </m:oMath>
                </a14:m>
                <a:endParaRPr lang="pt-BR" sz="2000" b="1" dirty="0">
                  <a:latin typeface="Gotham HTF" pitchFamily="50" charset="0"/>
                  <a:cs typeface="Gotham HTF Light"/>
                </a:endParaRPr>
              </a:p>
            </p:txBody>
          </p:sp>
        </mc:Choice>
        <mc:Fallback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1D913F08-29A9-6A25-5B77-6DD641889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93070"/>
                <a:ext cx="5423520" cy="2906630"/>
              </a:xfrm>
              <a:prstGeom prst="rect">
                <a:avLst/>
              </a:prstGeom>
              <a:blipFill>
                <a:blip r:embed="rId4"/>
                <a:stretch>
                  <a:fillRect l="-1012" r="-225" b="-2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560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F59973-472F-9FB6-B516-D06435C26188}"/>
              </a:ext>
            </a:extLst>
          </p:cNvPr>
          <p:cNvSpPr txBox="1"/>
          <p:nvPr/>
        </p:nvSpPr>
        <p:spPr>
          <a:xfrm>
            <a:off x="107504" y="5733256"/>
            <a:ext cx="8692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5F7D95"/>
                </a:solidFill>
                <a:effectLst/>
                <a:latin typeface="Proxima Nova"/>
              </a:rPr>
              <a:t>This presentation has been designed using images from Flaticon.com</a:t>
            </a:r>
          </a:p>
          <a:p>
            <a:r>
              <a:rPr lang="en-US" sz="1200" dirty="0">
                <a:solidFill>
                  <a:srgbClr val="5F7D95"/>
                </a:solidFill>
                <a:latin typeface="Proxima Nova"/>
              </a:rPr>
              <a:t>This presentation was based on Redes </a:t>
            </a:r>
            <a:r>
              <a:rPr lang="en-US" sz="1200" dirty="0" err="1">
                <a:solidFill>
                  <a:srgbClr val="5F7D95"/>
                </a:solidFill>
                <a:latin typeface="Proxima Nova"/>
              </a:rPr>
              <a:t>Neurais</a:t>
            </a:r>
            <a:r>
              <a:rPr lang="en-US" sz="1200" dirty="0">
                <a:solidFill>
                  <a:srgbClr val="5F7D95"/>
                </a:solidFill>
                <a:latin typeface="Proxima Nova"/>
              </a:rPr>
              <a:t> </a:t>
            </a:r>
            <a:r>
              <a:rPr lang="en-US" sz="1200" dirty="0" err="1">
                <a:solidFill>
                  <a:srgbClr val="5F7D95"/>
                </a:solidFill>
                <a:latin typeface="Proxima Nova"/>
              </a:rPr>
              <a:t>Multicamadas</a:t>
            </a:r>
            <a:r>
              <a:rPr lang="en-US" sz="1200" dirty="0">
                <a:solidFill>
                  <a:srgbClr val="5F7D95"/>
                </a:solidFill>
                <a:latin typeface="Proxima Nova"/>
              </a:rPr>
              <a:t> by Prof. </a:t>
            </a:r>
            <a:r>
              <a:rPr lang="en-US" sz="1200" dirty="0" err="1">
                <a:solidFill>
                  <a:srgbClr val="5F7D95"/>
                </a:solidFill>
                <a:latin typeface="Proxima Nova"/>
              </a:rPr>
              <a:t>Hellynson</a:t>
            </a:r>
            <a:r>
              <a:rPr lang="en-US" sz="1200" dirty="0">
                <a:solidFill>
                  <a:srgbClr val="5F7D95"/>
                </a:solidFill>
                <a:latin typeface="Proxima Nova"/>
              </a:rPr>
              <a:t> </a:t>
            </a:r>
            <a:r>
              <a:rPr lang="en-US" sz="1200" dirty="0" err="1">
                <a:solidFill>
                  <a:srgbClr val="5F7D95"/>
                </a:solidFill>
                <a:latin typeface="Proxima Nova"/>
              </a:rPr>
              <a:t>Cássio</a:t>
            </a:r>
            <a:endParaRPr lang="en-US" sz="1200" b="0" i="0" dirty="0">
              <a:solidFill>
                <a:srgbClr val="5F7D95"/>
              </a:solidFill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5131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8015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O que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pensam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sobre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IA?</a:t>
            </a:r>
          </a:p>
          <a:p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A0F170-9DCA-26C5-D3F1-83A0C41B6658}"/>
              </a:ext>
            </a:extLst>
          </p:cNvPr>
          <p:cNvSpPr txBox="1"/>
          <p:nvPr/>
        </p:nvSpPr>
        <p:spPr>
          <a:xfrm>
            <a:off x="323528" y="1767283"/>
            <a:ext cx="5544616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D265B"/>
              </a:buClr>
            </a:pPr>
            <a:r>
              <a:rPr lang="en-US" dirty="0">
                <a:latin typeface="Gotham HTF Light"/>
                <a:cs typeface="Gotham HTF Light"/>
              </a:rPr>
              <a:t>“O </a:t>
            </a:r>
            <a:r>
              <a:rPr lang="en-US" dirty="0" err="1">
                <a:latin typeface="Gotham HTF Light"/>
                <a:cs typeface="Gotham HTF Light"/>
              </a:rPr>
              <a:t>desenvolvimento</a:t>
            </a:r>
            <a:r>
              <a:rPr lang="en-US" dirty="0">
                <a:latin typeface="Gotham HTF Light"/>
                <a:cs typeface="Gotham HTF Light"/>
              </a:rPr>
              <a:t> da </a:t>
            </a:r>
            <a:r>
              <a:rPr lang="en-US" dirty="0" err="1">
                <a:latin typeface="Gotham HTF Light"/>
                <a:cs typeface="Gotham HTF Light"/>
              </a:rPr>
              <a:t>inteligência</a:t>
            </a:r>
            <a:r>
              <a:rPr lang="en-US" dirty="0">
                <a:latin typeface="Gotham HTF Light"/>
                <a:cs typeface="Gotham HTF Light"/>
              </a:rPr>
              <a:t> artificial total </a:t>
            </a:r>
            <a:r>
              <a:rPr lang="en-US" dirty="0" err="1">
                <a:latin typeface="Gotham HTF Light"/>
                <a:cs typeface="Gotham HTF Light"/>
              </a:rPr>
              <a:t>poderia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significar</a:t>
            </a:r>
            <a:r>
              <a:rPr lang="en-US" dirty="0">
                <a:latin typeface="Gotham HTF Light"/>
                <a:cs typeface="Gotham HTF Light"/>
              </a:rPr>
              <a:t> o </a:t>
            </a:r>
            <a:r>
              <a:rPr lang="en-US" dirty="0" err="1">
                <a:latin typeface="Gotham HTF Light"/>
                <a:cs typeface="Gotham HTF Light"/>
              </a:rPr>
              <a:t>fim</a:t>
            </a:r>
            <a:r>
              <a:rPr lang="en-US" dirty="0">
                <a:latin typeface="Gotham HTF Light"/>
                <a:cs typeface="Gotham HTF Light"/>
              </a:rPr>
              <a:t> da </a:t>
            </a:r>
            <a:r>
              <a:rPr lang="en-US" dirty="0" err="1">
                <a:latin typeface="Gotham HTF Light"/>
                <a:cs typeface="Gotham HTF Light"/>
              </a:rPr>
              <a:t>raça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humana</a:t>
            </a:r>
            <a:r>
              <a:rPr lang="en-US" dirty="0">
                <a:latin typeface="Gotham HTF Light"/>
                <a:cs typeface="Gotham HTF Light"/>
              </a:rPr>
              <a:t>”</a:t>
            </a:r>
          </a:p>
          <a:p>
            <a:pPr lvl="1">
              <a:lnSpc>
                <a:spcPct val="150000"/>
              </a:lnSpc>
              <a:buClr>
                <a:srgbClr val="ED265B"/>
              </a:buClr>
            </a:pPr>
            <a:endParaRPr lang="en-US" dirty="0">
              <a:latin typeface="Gotham HTF Light"/>
              <a:cs typeface="Gotham HTF Light"/>
            </a:endParaRPr>
          </a:p>
          <a:p>
            <a:pPr lvl="1">
              <a:lnSpc>
                <a:spcPct val="150000"/>
              </a:lnSpc>
              <a:buClr>
                <a:srgbClr val="ED265B"/>
              </a:buClr>
            </a:pPr>
            <a:r>
              <a:rPr lang="en-US" dirty="0">
                <a:latin typeface="Gotham HTF Light"/>
                <a:cs typeface="Gotham HTF Light"/>
              </a:rPr>
              <a:t>“…A </a:t>
            </a:r>
            <a:r>
              <a:rPr lang="en-US" dirty="0" err="1">
                <a:latin typeface="Gotham HTF Light"/>
                <a:cs typeface="Gotham HTF Light"/>
              </a:rPr>
              <a:t>criação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bem-sucedida</a:t>
            </a:r>
            <a:r>
              <a:rPr lang="en-US" dirty="0">
                <a:latin typeface="Gotham HTF Light"/>
                <a:cs typeface="Gotham HTF Light"/>
              </a:rPr>
              <a:t> de </a:t>
            </a:r>
            <a:r>
              <a:rPr lang="en-US" dirty="0" err="1">
                <a:latin typeface="Gotham HTF Light"/>
                <a:cs typeface="Gotham HTF Light"/>
              </a:rPr>
              <a:t>inteligência</a:t>
            </a:r>
            <a:r>
              <a:rPr lang="en-US" dirty="0">
                <a:latin typeface="Gotham HTF Light"/>
                <a:cs typeface="Gotham HTF Light"/>
              </a:rPr>
              <a:t> artificial </a:t>
            </a:r>
            <a:r>
              <a:rPr lang="en-US" dirty="0" err="1">
                <a:latin typeface="Gotham HTF Light"/>
                <a:cs typeface="Gotham HTF Light"/>
              </a:rPr>
              <a:t>seria</a:t>
            </a:r>
            <a:r>
              <a:rPr lang="en-US" dirty="0">
                <a:latin typeface="Gotham HTF Light"/>
                <a:cs typeface="Gotham HTF Light"/>
              </a:rPr>
              <a:t> o </a:t>
            </a:r>
            <a:r>
              <a:rPr lang="en-US" dirty="0" err="1">
                <a:latin typeface="Gotham HTF Light"/>
                <a:cs typeface="Gotham HTF Light"/>
              </a:rPr>
              <a:t>maior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evento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na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história</a:t>
            </a:r>
            <a:r>
              <a:rPr lang="en-US" dirty="0">
                <a:latin typeface="Gotham HTF Light"/>
                <a:cs typeface="Gotham HTF Light"/>
              </a:rPr>
              <a:t> da </a:t>
            </a:r>
            <a:r>
              <a:rPr lang="en-US" dirty="0" err="1">
                <a:latin typeface="Gotham HTF Light"/>
                <a:cs typeface="Gotham HTF Light"/>
              </a:rPr>
              <a:t>humanidade</a:t>
            </a:r>
            <a:r>
              <a:rPr lang="en-US" dirty="0">
                <a:latin typeface="Gotham HTF Light"/>
                <a:cs typeface="Gotham HTF Light"/>
              </a:rPr>
              <a:t>. </a:t>
            </a:r>
            <a:r>
              <a:rPr lang="en-US" dirty="0" err="1">
                <a:latin typeface="Gotham HTF Light"/>
                <a:cs typeface="Gotham HTF Light"/>
              </a:rPr>
              <a:t>Infelizmente</a:t>
            </a:r>
            <a:r>
              <a:rPr lang="en-US" dirty="0">
                <a:latin typeface="Gotham HTF Light"/>
                <a:cs typeface="Gotham HTF Light"/>
              </a:rPr>
              <a:t>, </a:t>
            </a:r>
            <a:r>
              <a:rPr lang="en-US" dirty="0" err="1">
                <a:latin typeface="Gotham HTF Light"/>
                <a:cs typeface="Gotham HTF Light"/>
              </a:rPr>
              <a:t>pode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também</a:t>
            </a:r>
            <a:r>
              <a:rPr lang="en-US" dirty="0">
                <a:latin typeface="Gotham HTF Light"/>
                <a:cs typeface="Gotham HTF Light"/>
              </a:rPr>
              <a:t> ser o ultimo, a </a:t>
            </a:r>
            <a:r>
              <a:rPr lang="en-US" dirty="0" err="1">
                <a:latin typeface="Gotham HTF Light"/>
                <a:cs typeface="Gotham HTF Light"/>
              </a:rPr>
              <a:t>menos</a:t>
            </a:r>
            <a:r>
              <a:rPr lang="en-US" dirty="0">
                <a:latin typeface="Gotham HTF Light"/>
                <a:cs typeface="Gotham HTF Light"/>
              </a:rPr>
              <a:t> que </a:t>
            </a:r>
            <a:r>
              <a:rPr lang="en-US" dirty="0" err="1">
                <a:latin typeface="Gotham HTF Light"/>
                <a:cs typeface="Gotham HTF Light"/>
              </a:rPr>
              <a:t>aprendemos</a:t>
            </a:r>
            <a:r>
              <a:rPr lang="en-US" dirty="0">
                <a:latin typeface="Gotham HTF Light"/>
                <a:cs typeface="Gotham HTF Light"/>
              </a:rPr>
              <a:t> a </a:t>
            </a:r>
            <a:r>
              <a:rPr lang="en-US" dirty="0" err="1">
                <a:latin typeface="Gotham HTF Light"/>
                <a:cs typeface="Gotham HTF Light"/>
              </a:rPr>
              <a:t>evitar</a:t>
            </a:r>
            <a:r>
              <a:rPr lang="en-US" dirty="0">
                <a:latin typeface="Gotham HTF Light"/>
                <a:cs typeface="Gotham HTF Light"/>
              </a:rPr>
              <a:t> o </a:t>
            </a:r>
            <a:r>
              <a:rPr lang="en-US" dirty="0" err="1">
                <a:latin typeface="Gotham HTF Light"/>
                <a:cs typeface="Gotham HTF Light"/>
              </a:rPr>
              <a:t>risco</a:t>
            </a:r>
            <a:r>
              <a:rPr lang="en-US" dirty="0">
                <a:latin typeface="Gotham HTF Light"/>
                <a:cs typeface="Gotham HTF Light"/>
              </a:rPr>
              <a:t>…”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6A062C-AD41-AF89-3E5F-654FAE9438C0}"/>
              </a:ext>
            </a:extLst>
          </p:cNvPr>
          <p:cNvSpPr txBox="1"/>
          <p:nvPr/>
        </p:nvSpPr>
        <p:spPr>
          <a:xfrm>
            <a:off x="809836" y="493187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otham HTF Light"/>
                <a:cs typeface="Gotham HTF Light"/>
              </a:rPr>
              <a:t>Stephen Hawking, </a:t>
            </a:r>
            <a:r>
              <a:rPr lang="en-US" dirty="0" err="1">
                <a:latin typeface="Gotham HTF Light"/>
                <a:cs typeface="Gotham HTF Light"/>
              </a:rPr>
              <a:t>físico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teórico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6A3BFC7-C192-1923-524D-8741B27B2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778930"/>
            <a:ext cx="3202888" cy="32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5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8015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O que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pensam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sobre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IA?</a:t>
            </a:r>
          </a:p>
          <a:p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A0F170-9DCA-26C5-D3F1-83A0C41B6658}"/>
              </a:ext>
            </a:extLst>
          </p:cNvPr>
          <p:cNvSpPr txBox="1"/>
          <p:nvPr/>
        </p:nvSpPr>
        <p:spPr>
          <a:xfrm>
            <a:off x="323528" y="1767283"/>
            <a:ext cx="5544616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D265B"/>
              </a:buClr>
            </a:pPr>
            <a:r>
              <a:rPr lang="en-US" dirty="0">
                <a:latin typeface="Gotham HTF Light"/>
                <a:cs typeface="Gotham HTF Light"/>
              </a:rPr>
              <a:t>“</a:t>
            </a:r>
            <a:r>
              <a:rPr lang="en-US" dirty="0" err="1">
                <a:latin typeface="Gotham HTF Light"/>
                <a:cs typeface="Gotham HTF Light"/>
              </a:rPr>
              <a:t>Acredito</a:t>
            </a:r>
            <a:r>
              <a:rPr lang="en-US" dirty="0">
                <a:latin typeface="Gotham HTF Light"/>
                <a:cs typeface="Gotham HTF Light"/>
              </a:rPr>
              <a:t> que </a:t>
            </a:r>
            <a:r>
              <a:rPr lang="en-US" dirty="0" err="1">
                <a:latin typeface="Gotham HTF Light"/>
                <a:cs typeface="Gotham HTF Light"/>
              </a:rPr>
              <a:t>continuaremos</a:t>
            </a:r>
            <a:r>
              <a:rPr lang="en-US" dirty="0">
                <a:latin typeface="Gotham HTF Light"/>
                <a:cs typeface="Gotham HTF Light"/>
              </a:rPr>
              <a:t> no commando da </a:t>
            </a:r>
            <a:r>
              <a:rPr lang="en-US" dirty="0" err="1">
                <a:latin typeface="Gotham HTF Light"/>
                <a:cs typeface="Gotham HTF Light"/>
              </a:rPr>
              <a:t>tecnologia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por</a:t>
            </a:r>
            <a:r>
              <a:rPr lang="en-US" dirty="0">
                <a:latin typeface="Gotham HTF Light"/>
                <a:cs typeface="Gotham HTF Light"/>
              </a:rPr>
              <a:t> um </a:t>
            </a:r>
            <a:r>
              <a:rPr lang="en-US" dirty="0" err="1">
                <a:latin typeface="Gotham HTF Light"/>
                <a:cs typeface="Gotham HTF Light"/>
              </a:rPr>
              <a:t>período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razoável</a:t>
            </a:r>
            <a:r>
              <a:rPr lang="en-US" dirty="0">
                <a:latin typeface="Gotham HTF Light"/>
                <a:cs typeface="Gotham HTF Light"/>
              </a:rPr>
              <a:t> de tempo, e o </a:t>
            </a:r>
            <a:r>
              <a:rPr lang="en-US" dirty="0" err="1">
                <a:latin typeface="Gotham HTF Light"/>
                <a:cs typeface="Gotham HTF Light"/>
              </a:rPr>
              <a:t>potencial</a:t>
            </a:r>
            <a:r>
              <a:rPr lang="en-US" dirty="0">
                <a:latin typeface="Gotham HTF Light"/>
                <a:cs typeface="Gotham HTF Light"/>
              </a:rPr>
              <a:t> dela de resolver </a:t>
            </a:r>
            <a:r>
              <a:rPr lang="en-US" dirty="0" err="1">
                <a:latin typeface="Gotham HTF Light"/>
                <a:cs typeface="Gotham HTF Light"/>
              </a:rPr>
              <a:t>muitos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problemas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globais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será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concretizado</a:t>
            </a:r>
            <a:r>
              <a:rPr lang="en-US" dirty="0">
                <a:latin typeface="Gotham HTF Light"/>
                <a:cs typeface="Gotham HTF Light"/>
              </a:rPr>
              <a:t>.”</a:t>
            </a:r>
          </a:p>
          <a:p>
            <a:pPr lvl="1">
              <a:lnSpc>
                <a:spcPct val="150000"/>
              </a:lnSpc>
              <a:buClr>
                <a:srgbClr val="ED265B"/>
              </a:buClr>
            </a:pPr>
            <a:endParaRPr lang="en-US" dirty="0">
              <a:latin typeface="Gotham HTF Light"/>
              <a:cs typeface="Gotham HTF Light"/>
            </a:endParaRPr>
          </a:p>
          <a:p>
            <a:pPr lvl="1">
              <a:lnSpc>
                <a:spcPct val="150000"/>
              </a:lnSpc>
              <a:buClr>
                <a:srgbClr val="ED265B"/>
              </a:buClr>
            </a:pPr>
            <a:r>
              <a:rPr lang="en-US" dirty="0">
                <a:latin typeface="Gotham HTF Light"/>
                <a:cs typeface="Gotham HTF Light"/>
              </a:rPr>
              <a:t>“</a:t>
            </a:r>
            <a:r>
              <a:rPr lang="en-US" dirty="0" err="1">
                <a:latin typeface="Gotham HTF Light"/>
                <a:cs typeface="Gotham HTF Light"/>
              </a:rPr>
              <a:t>Não</a:t>
            </a:r>
            <a:r>
              <a:rPr lang="en-US" dirty="0">
                <a:latin typeface="Gotham HTF Light"/>
                <a:cs typeface="Gotham HTF Light"/>
              </a:rPr>
              <a:t> Podemos saber </a:t>
            </a:r>
            <a:r>
              <a:rPr lang="en-US" dirty="0" err="1">
                <a:latin typeface="Gotham HTF Light"/>
                <a:cs typeface="Gotham HTF Light"/>
              </a:rPr>
              <a:t>exatamente</a:t>
            </a:r>
            <a:r>
              <a:rPr lang="en-US" dirty="0">
                <a:latin typeface="Gotham HTF Light"/>
                <a:cs typeface="Gotham HTF Light"/>
              </a:rPr>
              <a:t> o que </a:t>
            </a:r>
            <a:r>
              <a:rPr lang="en-US" dirty="0" err="1">
                <a:latin typeface="Gotham HTF Light"/>
                <a:cs typeface="Gotham HTF Light"/>
              </a:rPr>
              <a:t>acontecerá</a:t>
            </a:r>
            <a:r>
              <a:rPr lang="en-US" dirty="0">
                <a:latin typeface="Gotham HTF Light"/>
                <a:cs typeface="Gotham HTF Light"/>
              </a:rPr>
              <a:t> se </a:t>
            </a:r>
            <a:r>
              <a:rPr lang="en-US" dirty="0" err="1">
                <a:latin typeface="Gotham HTF Light"/>
                <a:cs typeface="Gotham HTF Light"/>
              </a:rPr>
              <a:t>uma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máquina</a:t>
            </a:r>
            <a:r>
              <a:rPr lang="en-US" dirty="0">
                <a:latin typeface="Gotham HTF Light"/>
                <a:cs typeface="Gotham HTF Light"/>
              </a:rPr>
              <a:t> supercar </a:t>
            </a:r>
            <a:r>
              <a:rPr lang="en-US" dirty="0" err="1">
                <a:latin typeface="Gotham HTF Light"/>
                <a:cs typeface="Gotham HTF Light"/>
              </a:rPr>
              <a:t>nossa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inteligência</a:t>
            </a:r>
            <a:r>
              <a:rPr lang="en-US" dirty="0">
                <a:latin typeface="Gotham HTF Light"/>
                <a:cs typeface="Gotham HTF Light"/>
              </a:rPr>
              <a:t>, </a:t>
            </a:r>
            <a:r>
              <a:rPr lang="en-US" dirty="0" err="1">
                <a:latin typeface="Gotham HTF Light"/>
                <a:cs typeface="Gotham HTF Light"/>
              </a:rPr>
              <a:t>então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não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sabemos</a:t>
            </a:r>
            <a:r>
              <a:rPr lang="en-US" dirty="0">
                <a:latin typeface="Gotham HTF Light"/>
                <a:cs typeface="Gotham HTF Light"/>
              </a:rPr>
              <a:t> se </a:t>
            </a:r>
            <a:r>
              <a:rPr lang="en-US" dirty="0" err="1">
                <a:latin typeface="Gotham HTF Light"/>
                <a:cs typeface="Gotham HTF Light"/>
              </a:rPr>
              <a:t>ela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nos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ajudará</a:t>
            </a:r>
            <a:r>
              <a:rPr lang="en-US" dirty="0">
                <a:latin typeface="Gotham HTF Light"/>
                <a:cs typeface="Gotham HTF Light"/>
              </a:rPr>
              <a:t> para sempre </a:t>
            </a:r>
            <a:r>
              <a:rPr lang="en-US" dirty="0" err="1">
                <a:latin typeface="Gotham HTF Light"/>
                <a:cs typeface="Gotham HTF Light"/>
              </a:rPr>
              <a:t>ou</a:t>
            </a:r>
            <a:r>
              <a:rPr lang="en-US" dirty="0">
                <a:latin typeface="Gotham HTF Light"/>
                <a:cs typeface="Gotham HTF Light"/>
              </a:rPr>
              <a:t> se </a:t>
            </a:r>
            <a:r>
              <a:rPr lang="en-US" dirty="0" err="1">
                <a:latin typeface="Gotham HTF Light"/>
                <a:cs typeface="Gotham HTF Light"/>
              </a:rPr>
              <a:t>nos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jogará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oara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escanteio</a:t>
            </a:r>
            <a:r>
              <a:rPr lang="en-US" dirty="0">
                <a:latin typeface="Gotham HTF Light"/>
                <a:cs typeface="Gotham HTF Light"/>
              </a:rPr>
              <a:t> e </a:t>
            </a:r>
            <a:r>
              <a:rPr lang="en-US" dirty="0" err="1">
                <a:latin typeface="Gotham HTF Light"/>
                <a:cs typeface="Gotham HTF Light"/>
              </a:rPr>
              <a:t>nos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destruirá</a:t>
            </a:r>
            <a:r>
              <a:rPr lang="en-US" dirty="0">
                <a:latin typeface="Gotham HTF Light"/>
                <a:cs typeface="Gotham HTF Light"/>
              </a:rPr>
              <a:t>”.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6A062C-AD41-AF89-3E5F-654FAE9438C0}"/>
              </a:ext>
            </a:extLst>
          </p:cNvPr>
          <p:cNvSpPr txBox="1"/>
          <p:nvPr/>
        </p:nvSpPr>
        <p:spPr>
          <a:xfrm>
            <a:off x="809836" y="568196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otham HTF Light"/>
                <a:cs typeface="Gotham HTF Light"/>
              </a:rPr>
              <a:t>Rollo Carpenter, </a:t>
            </a:r>
            <a:r>
              <a:rPr lang="en-US" dirty="0" err="1">
                <a:latin typeface="Gotham HTF Light"/>
                <a:cs typeface="Gotham HTF Light"/>
              </a:rPr>
              <a:t>criador</a:t>
            </a:r>
            <a:r>
              <a:rPr lang="en-US" dirty="0">
                <a:latin typeface="Gotham HTF Light"/>
                <a:cs typeface="Gotham HTF Light"/>
              </a:rPr>
              <a:t> do </a:t>
            </a:r>
            <a:r>
              <a:rPr lang="en-US" dirty="0" err="1">
                <a:latin typeface="Gotham HTF Light"/>
                <a:cs typeface="Gotham HTF Light"/>
              </a:rPr>
              <a:t>Cleverbot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6A3BFC7-C192-1923-524D-8741B27B2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778930"/>
            <a:ext cx="3202888" cy="32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47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8015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O que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pensam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sobre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IA?</a:t>
            </a:r>
          </a:p>
          <a:p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A0F170-9DCA-26C5-D3F1-83A0C41B6658}"/>
              </a:ext>
            </a:extLst>
          </p:cNvPr>
          <p:cNvSpPr txBox="1"/>
          <p:nvPr/>
        </p:nvSpPr>
        <p:spPr>
          <a:xfrm>
            <a:off x="323528" y="2565180"/>
            <a:ext cx="5544616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D265B"/>
              </a:buClr>
            </a:pPr>
            <a:r>
              <a:rPr lang="en-US" dirty="0">
                <a:latin typeface="Gotham HTF Light"/>
                <a:cs typeface="Gotham HTF Light"/>
              </a:rPr>
              <a:t>“</a:t>
            </a:r>
            <a:r>
              <a:rPr lang="en-US" dirty="0" err="1">
                <a:latin typeface="Gotham HTF Light"/>
                <a:cs typeface="Gotham HTF Light"/>
              </a:rPr>
              <a:t>Precisamos</a:t>
            </a:r>
            <a:r>
              <a:rPr lang="en-US" dirty="0">
                <a:latin typeface="Gotham HTF Light"/>
                <a:cs typeface="Gotham HTF Light"/>
              </a:rPr>
              <a:t> ser super </a:t>
            </a:r>
            <a:r>
              <a:rPr lang="en-US" dirty="0" err="1">
                <a:latin typeface="Gotham HTF Light"/>
                <a:cs typeface="Gotham HTF Light"/>
              </a:rPr>
              <a:t>cuidadosos</a:t>
            </a:r>
            <a:r>
              <a:rPr lang="en-US" dirty="0">
                <a:latin typeface="Gotham HTF Light"/>
                <a:cs typeface="Gotham HTF Light"/>
              </a:rPr>
              <a:t> com </a:t>
            </a:r>
            <a:r>
              <a:rPr lang="en-US" dirty="0" err="1">
                <a:latin typeface="Gotham HTF Light"/>
                <a:cs typeface="Gotham HTF Light"/>
              </a:rPr>
              <a:t>Inteligência</a:t>
            </a:r>
            <a:r>
              <a:rPr lang="en-US" dirty="0">
                <a:latin typeface="Gotham HTF Light"/>
                <a:cs typeface="Gotham HTF Light"/>
              </a:rPr>
              <a:t> Artificial. </a:t>
            </a:r>
            <a:r>
              <a:rPr lang="en-US" dirty="0" err="1">
                <a:latin typeface="Gotham HTF Light"/>
                <a:cs typeface="Gotham HTF Light"/>
              </a:rPr>
              <a:t>Potencialmente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mais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perigosas</a:t>
            </a:r>
            <a:r>
              <a:rPr lang="en-US" dirty="0">
                <a:latin typeface="Gotham HTF Light"/>
                <a:cs typeface="Gotham HTF Light"/>
              </a:rPr>
              <a:t> que </a:t>
            </a:r>
            <a:r>
              <a:rPr lang="en-US" dirty="0" err="1">
                <a:latin typeface="Gotham HTF Light"/>
                <a:cs typeface="Gotham HTF Light"/>
              </a:rPr>
              <a:t>armas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nucleares</a:t>
            </a:r>
            <a:r>
              <a:rPr lang="en-US" dirty="0">
                <a:latin typeface="Gotham HTF Light"/>
                <a:cs typeface="Gotham HTF Light"/>
              </a:rPr>
              <a:t>.”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6A062C-AD41-AF89-3E5F-654FAE9438C0}"/>
              </a:ext>
            </a:extLst>
          </p:cNvPr>
          <p:cNvSpPr txBox="1"/>
          <p:nvPr/>
        </p:nvSpPr>
        <p:spPr>
          <a:xfrm>
            <a:off x="809836" y="40770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otham HTF Light"/>
                <a:cs typeface="Gotham HTF Light"/>
              </a:rPr>
              <a:t>Elon Musk, o Iron Man </a:t>
            </a:r>
            <a:r>
              <a:rPr lang="en-US" dirty="0" err="1">
                <a:latin typeface="Gotham HTF Light"/>
                <a:cs typeface="Gotham HTF Light"/>
              </a:rPr>
              <a:t>só</a:t>
            </a:r>
            <a:r>
              <a:rPr lang="en-US" dirty="0">
                <a:latin typeface="Gotham HTF Light"/>
                <a:cs typeface="Gotham HTF Light"/>
              </a:rPr>
              <a:t> que </a:t>
            </a:r>
            <a:r>
              <a:rPr lang="en-US" dirty="0" err="1">
                <a:latin typeface="Gotham HTF Light"/>
                <a:cs typeface="Gotham HTF Light"/>
              </a:rPr>
              <a:t>sem</a:t>
            </a:r>
            <a:r>
              <a:rPr lang="en-US" dirty="0">
                <a:latin typeface="Gotham HTF Light"/>
                <a:cs typeface="Gotham HTF Light"/>
              </a:rPr>
              <a:t> a </a:t>
            </a:r>
            <a:r>
              <a:rPr lang="en-US" dirty="0" err="1">
                <a:latin typeface="Gotham HTF Light"/>
                <a:cs typeface="Gotham HTF Light"/>
              </a:rPr>
              <a:t>armadura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6A3BFC7-C192-1923-524D-8741B27B2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778930"/>
            <a:ext cx="3202888" cy="32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28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Regressão x Classificação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2A679-423B-60B2-6E41-F386AD9D2475}"/>
              </a:ext>
            </a:extLst>
          </p:cNvPr>
          <p:cNvSpPr txBox="1"/>
          <p:nvPr/>
        </p:nvSpPr>
        <p:spPr>
          <a:xfrm>
            <a:off x="444624" y="1455160"/>
            <a:ext cx="2399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Regressão linear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84C0A06-135C-3561-68BA-F4B4190EB0D0}"/>
              </a:ext>
            </a:extLst>
          </p:cNvPr>
          <p:cNvSpPr txBox="1"/>
          <p:nvPr/>
        </p:nvSpPr>
        <p:spPr>
          <a:xfrm>
            <a:off x="4837112" y="1455160"/>
            <a:ext cx="268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Classificação linear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B376592A-48BB-8EB5-403F-51A05E343299}"/>
              </a:ext>
            </a:extLst>
          </p:cNvPr>
          <p:cNvSpPr txBox="1"/>
          <p:nvPr/>
        </p:nvSpPr>
        <p:spPr>
          <a:xfrm>
            <a:off x="444624" y="2031231"/>
            <a:ext cx="3695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Gotham HTF" pitchFamily="50" charset="0"/>
                <a:cs typeface="Gotham HTF Light"/>
              </a:rPr>
              <a:t>Retorna um </a:t>
            </a:r>
            <a:r>
              <a:rPr lang="pt-BR" b="1" dirty="0">
                <a:latin typeface="Gotham HTF" pitchFamily="50" charset="0"/>
                <a:cs typeface="Gotham HTF Light"/>
              </a:rPr>
              <a:t>valor</a:t>
            </a:r>
            <a:r>
              <a:rPr lang="pt-BR" dirty="0">
                <a:latin typeface="Gotham HTF" pitchFamily="50" charset="0"/>
                <a:cs typeface="Gotham HTF Light"/>
              </a:rPr>
              <a:t>, ou em termos matemáticos: Encontra a melhor reta que se aproxima dos dados.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D168A017-A1E1-31A3-B845-64EEF70B66B0}"/>
              </a:ext>
            </a:extLst>
          </p:cNvPr>
          <p:cNvSpPr txBox="1"/>
          <p:nvPr/>
        </p:nvSpPr>
        <p:spPr>
          <a:xfrm>
            <a:off x="4837112" y="2031231"/>
            <a:ext cx="3695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Gotham HTF" pitchFamily="50" charset="0"/>
                <a:cs typeface="Gotham HTF Light"/>
              </a:rPr>
              <a:t>Retorna uma </a:t>
            </a:r>
            <a:r>
              <a:rPr lang="pt-BR" b="1" dirty="0">
                <a:latin typeface="Gotham HTF" pitchFamily="50" charset="0"/>
                <a:cs typeface="Gotham HTF Light"/>
              </a:rPr>
              <a:t>classe</a:t>
            </a:r>
            <a:r>
              <a:rPr lang="pt-BR" dirty="0">
                <a:latin typeface="Gotham HTF" pitchFamily="50" charset="0"/>
                <a:cs typeface="Gotham HTF Light"/>
              </a:rPr>
              <a:t>, ou em termos matemáticos: Separa os dados em classes utilizando uma reta.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0DE065E-85F9-264A-8E2B-A016A2D5A1D2}"/>
                  </a:ext>
                </a:extLst>
              </p:cNvPr>
              <p:cNvSpPr txBox="1"/>
              <p:nvPr/>
            </p:nvSpPr>
            <p:spPr>
              <a:xfrm>
                <a:off x="2915816" y="3284984"/>
                <a:ext cx="25922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pt-BR" sz="2400" b="0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400" b="0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400" dirty="0">
                  <a:solidFill>
                    <a:srgbClr val="ED265B"/>
                  </a:solidFill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0DE065E-85F9-264A-8E2B-A016A2D5A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284984"/>
                <a:ext cx="2592288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m 14">
            <a:extLst>
              <a:ext uri="{FF2B5EF4-FFF2-40B4-BE49-F238E27FC236}">
                <a16:creationId xmlns:a16="http://schemas.microsoft.com/office/drawing/2014/main" id="{7DCED02A-A2F2-B262-CAAE-9ABFC20D2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80" y="4144556"/>
            <a:ext cx="2977458" cy="2160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233DC01-60DD-5D19-972F-6820042B9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6565" y="4144556"/>
            <a:ext cx="3237165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Regressão x Classificação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2A679-423B-60B2-6E41-F386AD9D2475}"/>
              </a:ext>
            </a:extLst>
          </p:cNvPr>
          <p:cNvSpPr txBox="1"/>
          <p:nvPr/>
        </p:nvSpPr>
        <p:spPr>
          <a:xfrm>
            <a:off x="467544" y="2531766"/>
            <a:ext cx="2399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Regressão linear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84C0A06-135C-3561-68BA-F4B4190EB0D0}"/>
              </a:ext>
            </a:extLst>
          </p:cNvPr>
          <p:cNvSpPr txBox="1"/>
          <p:nvPr/>
        </p:nvSpPr>
        <p:spPr>
          <a:xfrm>
            <a:off x="3571862" y="2531308"/>
            <a:ext cx="268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Classificação linear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472397-DE36-4418-2E6B-CEAAF746B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6" y="2993431"/>
            <a:ext cx="5940152" cy="18911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88D3697-2760-C666-A27E-64491BB5B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587" y="2992973"/>
            <a:ext cx="1960435" cy="1890000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27F296AF-377F-7FA0-F4C7-9D96EEFF005D}"/>
              </a:ext>
            </a:extLst>
          </p:cNvPr>
          <p:cNvSpPr txBox="1"/>
          <p:nvPr/>
        </p:nvSpPr>
        <p:spPr>
          <a:xfrm>
            <a:off x="6934463" y="2531308"/>
            <a:ext cx="197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Rede Neural</a:t>
            </a:r>
          </a:p>
        </p:txBody>
      </p:sp>
    </p:spTree>
    <p:extLst>
      <p:ext uri="{BB962C8B-B14F-4D97-AF65-F5344CB8AC3E}">
        <p14:creationId xmlns:p14="http://schemas.microsoft.com/office/powerpoint/2010/main" val="1580832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Rede Neural de uma Camada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7F296AF-377F-7FA0-F4C7-9D96EEFF005D}"/>
              </a:ext>
            </a:extLst>
          </p:cNvPr>
          <p:cNvSpPr txBox="1"/>
          <p:nvPr/>
        </p:nvSpPr>
        <p:spPr>
          <a:xfrm>
            <a:off x="228600" y="1124744"/>
            <a:ext cx="758376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dirty="0">
                <a:latin typeface="Gotham HTF" pitchFamily="50" charset="0"/>
                <a:cs typeface="Gotham HTF Light"/>
              </a:rPr>
              <a:t>Utiliza apenas um neurônio;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dirty="0">
                <a:latin typeface="Gotham HTF" pitchFamily="50" charset="0"/>
                <a:cs typeface="Gotham HTF Light"/>
              </a:rPr>
              <a:t>Para Classificação, separa somente em duas classes;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dirty="0">
                <a:latin typeface="Gotham HTF" pitchFamily="50" charset="0"/>
                <a:cs typeface="Gotham HTF Light"/>
              </a:rPr>
              <a:t>Para Regressão, retorna apenas valores lineares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4354AC7-79EA-7AC1-E2B4-58FE0F904C00}"/>
              </a:ext>
            </a:extLst>
          </p:cNvPr>
          <p:cNvGrpSpPr>
            <a:grpSpLocks noChangeAspect="1"/>
          </p:cNvGrpSpPr>
          <p:nvPr/>
        </p:nvGrpSpPr>
        <p:grpSpPr>
          <a:xfrm>
            <a:off x="1196752" y="2924944"/>
            <a:ext cx="6831632" cy="3483731"/>
            <a:chOff x="188640" y="2145570"/>
            <a:chExt cx="8487816" cy="4328286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336FCBE9-5808-B092-C81B-91CCCBF28992}"/>
                </a:ext>
              </a:extLst>
            </p:cNvPr>
            <p:cNvSpPr/>
            <p:nvPr/>
          </p:nvSpPr>
          <p:spPr>
            <a:xfrm>
              <a:off x="2195736" y="3140968"/>
              <a:ext cx="2160240" cy="2160000"/>
            </a:xfrm>
            <a:prstGeom prst="ellipse">
              <a:avLst/>
            </a:prstGeom>
            <a:solidFill>
              <a:srgbClr val="ED265B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00" dirty="0"/>
                <a:t>Ʃ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E5C3257C-5CEA-D6C2-17D0-E264B260F251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611560" y="4220968"/>
              <a:ext cx="1584176" cy="0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743BCF40-89A2-AA80-ADAE-C8FB5A825351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V="1">
              <a:off x="1475656" y="4984643"/>
              <a:ext cx="1036440" cy="1036525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EAABF904-B777-6970-7F22-C3360E80B620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961628" y="2636792"/>
              <a:ext cx="1550468" cy="820501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1C78830-5C70-F777-6C9B-EA99C065E951}"/>
                </a:ext>
              </a:extLst>
            </p:cNvPr>
            <p:cNvCxnSpPr>
              <a:cxnSpLocks/>
              <a:stCxn id="4" idx="6"/>
              <a:endCxn id="14" idx="1"/>
            </p:cNvCxnSpPr>
            <p:nvPr/>
          </p:nvCxnSpPr>
          <p:spPr>
            <a:xfrm>
              <a:off x="4355976" y="4220968"/>
              <a:ext cx="1116146" cy="0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05932CA1-59D1-1710-1D47-9A60369465D3}"/>
                </a:ext>
              </a:extLst>
            </p:cNvPr>
            <p:cNvSpPr/>
            <p:nvPr/>
          </p:nvSpPr>
          <p:spPr>
            <a:xfrm>
              <a:off x="5472122" y="3716912"/>
              <a:ext cx="1944216" cy="1008112"/>
            </a:xfrm>
            <a:prstGeom prst="rect">
              <a:avLst/>
            </a:prstGeom>
            <a:solidFill>
              <a:srgbClr val="ED265B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f(</a:t>
              </a:r>
              <a:r>
                <a:rPr lang="pt-BR" sz="2400" dirty="0" err="1"/>
                <a:t>u+b</a:t>
              </a:r>
              <a:r>
                <a:rPr lang="pt-BR" sz="2400" dirty="0"/>
                <a:t>)</a:t>
              </a:r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2CAFA81E-D944-C515-B763-1938641C5632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7416338" y="4220968"/>
              <a:ext cx="1044094" cy="0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A7DDC36B-A34B-EBD8-4F2E-49DF6E79E0AC}"/>
                </a:ext>
              </a:extLst>
            </p:cNvPr>
            <p:cNvSpPr txBox="1"/>
            <p:nvPr/>
          </p:nvSpPr>
          <p:spPr>
            <a:xfrm>
              <a:off x="394692" y="2145570"/>
              <a:ext cx="566936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  <a:cs typeface="Gotham HTF Light"/>
                </a:rPr>
                <a:t>In1</a:t>
              </a:r>
              <a:endParaRPr lang="pt-BR" sz="1600" dirty="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656FF980-698E-73E7-3AEB-C4B0A692CD1D}"/>
                </a:ext>
              </a:extLst>
            </p:cNvPr>
            <p:cNvSpPr txBox="1"/>
            <p:nvPr/>
          </p:nvSpPr>
          <p:spPr>
            <a:xfrm>
              <a:off x="188640" y="3707740"/>
              <a:ext cx="566936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  <a:cs typeface="Gotham HTF Light"/>
                </a:rPr>
                <a:t>In2</a:t>
              </a:r>
              <a:endParaRPr lang="pt-BR" sz="1600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6C02E03-47D1-DCAC-1FE5-6936D312B525}"/>
                </a:ext>
              </a:extLst>
            </p:cNvPr>
            <p:cNvSpPr txBox="1"/>
            <p:nvPr/>
          </p:nvSpPr>
          <p:spPr>
            <a:xfrm>
              <a:off x="908719" y="5939988"/>
              <a:ext cx="566936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  <a:cs typeface="Gotham HTF Light"/>
                </a:rPr>
                <a:t>In3</a:t>
              </a:r>
              <a:endParaRPr lang="pt-BR" sz="1600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3C4E864-61CE-67E1-F805-31286D9D1AD2}"/>
                </a:ext>
              </a:extLst>
            </p:cNvPr>
            <p:cNvSpPr txBox="1"/>
            <p:nvPr/>
          </p:nvSpPr>
          <p:spPr>
            <a:xfrm>
              <a:off x="1721028" y="2566936"/>
              <a:ext cx="566936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  <a:cs typeface="Gotham HTF Light"/>
                </a:rPr>
                <a:t>w1</a:t>
              </a:r>
              <a:endParaRPr lang="pt-BR" sz="1600" dirty="0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A5E8A1F0-3768-7128-A22C-F7B71F94E586}"/>
                </a:ext>
              </a:extLst>
            </p:cNvPr>
            <p:cNvSpPr txBox="1"/>
            <p:nvPr/>
          </p:nvSpPr>
          <p:spPr>
            <a:xfrm>
              <a:off x="1412776" y="3748970"/>
              <a:ext cx="566936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  <a:cs typeface="Gotham HTF Light"/>
                </a:rPr>
                <a:t>w2</a:t>
              </a:r>
              <a:endParaRPr lang="pt-BR" sz="1600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AF9AEE9-F9C4-C6EA-DC60-2105D36F6C91}"/>
                </a:ext>
              </a:extLst>
            </p:cNvPr>
            <p:cNvSpPr txBox="1"/>
            <p:nvPr/>
          </p:nvSpPr>
          <p:spPr>
            <a:xfrm>
              <a:off x="1547664" y="4973106"/>
              <a:ext cx="566936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  <a:cs typeface="Gotham HTF Light"/>
                </a:rPr>
                <a:t>w3</a:t>
              </a:r>
              <a:endParaRPr lang="pt-BR" sz="1600" dirty="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70F5E911-C8B1-459C-799F-1B202F410E75}"/>
                </a:ext>
              </a:extLst>
            </p:cNvPr>
            <p:cNvSpPr txBox="1"/>
            <p:nvPr/>
          </p:nvSpPr>
          <p:spPr>
            <a:xfrm>
              <a:off x="4653136" y="3604954"/>
              <a:ext cx="566936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</a:rPr>
                <a:t>u</a:t>
              </a:r>
              <a:endParaRPr lang="pt-BR" sz="1600" dirty="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10FCDA3-4D7A-C31B-8A69-0B7F333A092C}"/>
                </a:ext>
              </a:extLst>
            </p:cNvPr>
            <p:cNvSpPr txBox="1"/>
            <p:nvPr/>
          </p:nvSpPr>
          <p:spPr>
            <a:xfrm>
              <a:off x="7893496" y="3717032"/>
              <a:ext cx="782960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</a:rPr>
                <a:t>Out</a:t>
              </a:r>
              <a:endParaRPr lang="pt-BR" sz="1600" dirty="0"/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3EF5F470-889B-2746-EE13-5D21874A968D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6444230" y="4725024"/>
              <a:ext cx="0" cy="1214964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164B98C5-3EDD-6F20-234B-89D08DABF106}"/>
                </a:ext>
              </a:extLst>
            </p:cNvPr>
            <p:cNvSpPr txBox="1"/>
            <p:nvPr/>
          </p:nvSpPr>
          <p:spPr>
            <a:xfrm>
              <a:off x="6228184" y="6053227"/>
              <a:ext cx="566936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</a:rPr>
                <a:t>b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6180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Rede Neural de uma Camada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7F296AF-377F-7FA0-F4C7-9D96EEFF005D}"/>
              </a:ext>
            </a:extLst>
          </p:cNvPr>
          <p:cNvSpPr txBox="1"/>
          <p:nvPr/>
        </p:nvSpPr>
        <p:spPr>
          <a:xfrm>
            <a:off x="228600" y="1124744"/>
            <a:ext cx="758376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dirty="0">
                <a:latin typeface="Gotham HTF" pitchFamily="50" charset="0"/>
                <a:cs typeface="Gotham HTF Light"/>
              </a:rPr>
              <a:t>Exemplo: Operador </a:t>
            </a:r>
            <a:r>
              <a:rPr lang="pt-BR" sz="2400" b="1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AND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F2ACD2F-DED7-4AE5-841F-7C8232D61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256855"/>
              </p:ext>
            </p:extLst>
          </p:nvPr>
        </p:nvGraphicFramePr>
        <p:xfrm>
          <a:off x="228600" y="2132856"/>
          <a:ext cx="3672408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Entrada 1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Entrada 2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Saída (Classe)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B560FF3A-A741-8A9A-C5F0-1B7D8602A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0" y="2132856"/>
            <a:ext cx="48577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3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10720</TotalTime>
  <Words>1136</Words>
  <Application>Microsoft Office PowerPoint</Application>
  <PresentationFormat>Apresentação na tela (4:3)</PresentationFormat>
  <Paragraphs>197</Paragraphs>
  <Slides>29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Gotham HTF</vt:lpstr>
      <vt:lpstr>Gotham HTF Light</vt:lpstr>
      <vt:lpstr>Gotham HTF Medium</vt:lpstr>
      <vt:lpstr>Proxima Nova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521</cp:revision>
  <dcterms:created xsi:type="dcterms:W3CDTF">2018-08-18T04:32:45Z</dcterms:created>
  <dcterms:modified xsi:type="dcterms:W3CDTF">2023-03-20T17:08:51Z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