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  <p:sldMasterId id="2147483699" r:id="rId2"/>
  </p:sldMasterIdLst>
  <p:notesMasterIdLst>
    <p:notesMasterId r:id="rId7"/>
  </p:notesMasterIdLst>
  <p:sldIdLst>
    <p:sldId id="398" r:id="rId3"/>
    <p:sldId id="399" r:id="rId4"/>
    <p:sldId id="405" r:id="rId5"/>
    <p:sldId id="812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ED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5E1ED-E65E-440E-8A4B-5F5DC973F797}" type="datetimeFigureOut">
              <a:rPr lang="pt-BR" smtClean="0"/>
              <a:pPr/>
              <a:t>02/03/2023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942CD-4DA8-49D4-9C3A-BA5FFA83272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0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0A214-E188-C77C-B425-513451BCF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0CF2E-D0E3-F59B-D9C8-C55D62687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36CC2-0E36-B5CC-0790-6253A28F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AD07-0C2A-424C-83EF-FCCF4A0D3BA0}" type="datetime1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20CDAD-8DC1-477B-56DE-2AC6E9F39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43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EAD23-7783-893D-17B8-452503D0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8F5BD4-F27D-69D7-9453-CB794E13B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04015A-69BA-8802-36D2-C65FCD25A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2FB66-59C8-46A5-AD82-5DAAFD2DC390}" type="datetime1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54F22-FC12-CE6D-59C2-1382867A4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07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F3F501-CB02-C519-2635-E0F0D716D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F36AE80-6041-B154-D336-1DC6F4DE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E006C1-761A-8C81-8861-24FDEBA5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C8D2-C61E-4471-AD68-1C0D45A8EAFC}" type="datetime1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D636FE-F941-2EEB-1F92-DA239530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68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lder 4">
            <a:extLst>
              <a:ext uri="{FF2B5EF4-FFF2-40B4-BE49-F238E27FC236}">
                <a16:creationId xmlns:a16="http://schemas.microsoft.com/office/drawing/2014/main" id="{AD411D46-9E17-D6EB-83C7-D67283ACDD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2D84562A-7C97-4305-1D4B-21C71A2A1854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rgbClr val="F00659"/>
                </a:solidFill>
              </a:defRPr>
            </a:lvl1pPr>
          </a:lstStyle>
          <a:p>
            <a:fld id="{C3E38981-C08A-4A29-B885-392FB4EE0709}" type="datetime1">
              <a:rPr lang="pt-BR" smtClean="0"/>
              <a:t>02/03/2023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399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1975644"/>
            <a:ext cx="9143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73528"/>
            <a:ext cx="8387603" cy="1234448"/>
          </a:xfrm>
        </p:spPr>
        <p:txBody>
          <a:bodyPr anchor="ctr">
            <a:normAutofit/>
          </a:bodyPr>
          <a:lstStyle>
            <a:lvl1pPr>
              <a:defRPr sz="3000">
                <a:solidFill>
                  <a:schemeClr val="bg1">
                    <a:lumMod val="85000"/>
                  </a:schemeClr>
                </a:solidFill>
                <a:latin typeface="Gotham HTF"/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0070" y="2039438"/>
            <a:ext cx="149369" cy="2592933"/>
          </a:xfrm>
          <a:prstGeom prst="rect">
            <a:avLst/>
          </a:prstGeom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628649" y="3357951"/>
            <a:ext cx="8024534" cy="123444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400" dirty="0">
                <a:effectLst/>
                <a:latin typeface="Gotham HTF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2800" dirty="0">
              <a:latin typeface="Gotham HTF"/>
            </a:endParaRPr>
          </a:p>
        </p:txBody>
      </p:sp>
    </p:spTree>
    <p:extLst>
      <p:ext uri="{BB962C8B-B14F-4D97-AF65-F5344CB8AC3E}">
        <p14:creationId xmlns:p14="http://schemas.microsoft.com/office/powerpoint/2010/main" val="47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1"/>
            <a:ext cx="7772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E63D7-5B4A-40A4-8FD4-EA63D1010EB7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646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6888" y="1834008"/>
            <a:ext cx="7230222" cy="3691467"/>
          </a:xfrm>
          <a:prstGeom prst="rect">
            <a:avLst/>
          </a:prstGeom>
        </p:spPr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19147-5557-4D76-A2C3-BF25882771D2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365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0" y="0"/>
                </a:moveTo>
                <a:lnTo>
                  <a:pt x="9143999" y="0"/>
                </a:lnTo>
                <a:lnTo>
                  <a:pt x="9143999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3476" y="1800417"/>
            <a:ext cx="38017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08275" y="1800417"/>
            <a:ext cx="402272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50340-7104-44A8-88A9-88532CCE9C1C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3336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7025" y="56108"/>
            <a:ext cx="5949950" cy="1820333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7EA32-7810-48BE-A9BB-EA3D8AA5AD34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76502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369332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E9E9-B91F-400E-BE43-87BB4B5C6F4E}" type="datetime1">
              <a:rPr lang="pt-BR" smtClean="0"/>
              <a:t>02/03/2023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862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A9E773EA-BFD5-41D4-8CCD-2C9F67DAB481}" type="datetime1">
              <a:rPr lang="pt-BR" smtClean="0"/>
              <a:t>02/03/2023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CF973526-B948-4FC3-A3E9-C3059ABF836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47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8F8DB-4BFC-C27B-95E9-DF259529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1C91E0-FF65-7379-0A85-203A6688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3C6F8-0743-A277-3801-86C8CD44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7C8B6-CF57-4A95-AF6C-A77E6C230ED3}" type="datetime1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E6577-222D-2179-BA05-00B4C717F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587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89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410D6-C8DC-901D-7FD5-DCD23B87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E404F0-B42A-5F6B-47AB-77B51F85C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90AB31-2857-01B1-816A-929E4100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50989-24C8-4023-9B0D-A6D249548FD9}" type="datetime1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74D29E-A6A5-6CEC-3CBA-E804CA45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1CD7-47BB-DBF2-5A89-38D337CD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DD532-9B14-D558-3496-5F85A239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964AC-1D50-5342-4AD9-CF4A7C324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D74AA2-F851-8F8B-3E0F-A7AA25475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BC96A-9776-4585-A439-BC9E2DA226C1}" type="datetime1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F9B63-A1C5-EDA1-7D82-71ADB98F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4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2608-86B5-FD3C-BAAF-9D0FFCC5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845CF9-729C-FDAD-947C-75DF6CCC5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D4DBAB-89B4-8D7A-FAA7-5F78E2AEE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1325C0-FEC8-144F-2860-660D11E62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429DD8-6C80-F443-4A47-F051496C42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26DCCCE-64BE-65DD-678A-3D5CFBFD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2BE36-2922-4567-BD67-201EFA21BF6D}" type="datetime1">
              <a:rPr lang="pt-BR" smtClean="0"/>
              <a:t>02/03/2023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EBF7CB-82C8-0901-57BD-348BE3B4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02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14D30-D5C9-02EE-6036-F2944F34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EB696-0BCC-C487-025E-427827E1C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462A9-4B1E-4013-BFB1-FC92225AC2F2}" type="datetime1">
              <a:rPr lang="pt-BR" smtClean="0"/>
              <a:t>02/03/2023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668A590-A783-C45C-9CAB-CF65966E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7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707019-9871-ECAE-B1F2-5C576FB5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6EC7A-67E7-4978-9BAE-C8F82A40B13B}" type="datetime1">
              <a:rPr lang="pt-BR" smtClean="0"/>
              <a:t>02/03/2023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C33DF0-4FA4-2244-DF0B-C07F4393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86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52987-1598-C408-632B-C1F899BF0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75A4E3-B041-7DA8-FE56-EAB90F898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0238CE-64B4-EAF3-613E-0E9648F10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D8C9F7-077D-8E57-6886-638B4098D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85A4E-80B8-47DD-9D9B-8E1B205CBB30}" type="datetime1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7537BC-370C-9886-C056-C5C92C8E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7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AF15-8A6E-B125-F4EF-86E5730D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DBF1DF-3904-D04A-5880-ABA7C7A93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602EE0-BB41-4BE7-015E-B7A27458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87720A-2C76-D086-3DA8-BEB7E1FF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A02C-D9AD-4B8C-9B93-B0980E8E86EB}" type="datetime1">
              <a:rPr lang="pt-BR" smtClean="0"/>
              <a:t>02/03/2023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695283-F022-01DD-66A6-636B27C7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3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0E7B77-23AE-E419-BDAC-01319A2B7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896000-103C-CF5B-6F3E-A929FC1A2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75BF3A-4999-F5AE-0968-C152D038E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762D0-3A59-4B14-83BA-8E0FC8A60AB1}" type="datetime1">
              <a:rPr lang="pt-BR" smtClean="0"/>
              <a:t>02/03/2023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1B95A-F9F4-5C51-B984-BA4D32A90F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8A0A733A-2FB3-CDE1-495E-B932F4AA77D5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7829017" y="329329"/>
            <a:ext cx="997107" cy="272893"/>
          </a:xfrm>
          <a:prstGeom prst="rect">
            <a:avLst/>
          </a:prstGeom>
        </p:spPr>
      </p:pic>
      <p:sp>
        <p:nvSpPr>
          <p:cNvPr id="8" name="Rectangle 13">
            <a:extLst>
              <a:ext uri="{FF2B5EF4-FFF2-40B4-BE49-F238E27FC236}">
                <a16:creationId xmlns:a16="http://schemas.microsoft.com/office/drawing/2014/main" id="{8F3A294C-1A0B-E930-21AE-3E6E21ADE64F}"/>
              </a:ext>
            </a:extLst>
          </p:cNvPr>
          <p:cNvSpPr/>
          <p:nvPr userDrawn="1"/>
        </p:nvSpPr>
        <p:spPr>
          <a:xfrm>
            <a:off x="8354334" y="6165304"/>
            <a:ext cx="789666" cy="410186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DC200F1-90C5-466D-872D-66C0CA0CF328}" type="slidenum">
              <a:rPr lang="pt-BR" smtClean="0"/>
              <a:pPr/>
              <a:t>‹nº›</a:t>
            </a:fld>
            <a:endParaRPr lang="en-US" dirty="0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84478587-7D14-8988-4815-A66980D5D058}"/>
              </a:ext>
            </a:extLst>
          </p:cNvPr>
          <p:cNvSpPr/>
          <p:nvPr userDrawn="1"/>
        </p:nvSpPr>
        <p:spPr>
          <a:xfrm>
            <a:off x="0" y="6525344"/>
            <a:ext cx="2445026" cy="327285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9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0" y="2"/>
            <a:ext cx="9144000" cy="686435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0475" t="-31201" b="-62954"/>
          <a:stretch/>
        </p:blipFill>
        <p:spPr>
          <a:xfrm>
            <a:off x="8382001" y="279400"/>
            <a:ext cx="533399" cy="30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9E2FC07-A5E7-004D-AF47-CA34106B5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6200" y="837363"/>
            <a:ext cx="9135541" cy="5138742"/>
          </a:xfrm>
          <a:prstGeom prst="rect">
            <a:avLst/>
          </a:prstGeom>
        </p:spPr>
      </p:pic>
      <p:pic>
        <p:nvPicPr>
          <p:cNvPr id="7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9542" y="2997941"/>
            <a:ext cx="3204916" cy="8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67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97070" y="1525840"/>
            <a:ext cx="59760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ANÁLISE E DESENVOLVIMENTO DE SISTEMAS</a:t>
            </a:r>
            <a:endParaRPr lang="en-US" sz="3497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  <a:p>
            <a:pPr algn="ctr"/>
            <a:r>
              <a:rPr lang="pt-BR" sz="2000" cap="all" dirty="0">
                <a:solidFill>
                  <a:srgbClr val="91A3AD"/>
                </a:solidFill>
                <a:latin typeface="Gotham HTF Light"/>
              </a:rPr>
              <a:t>DISRUPTIVE ARCHITECTURES: IOT, IOB &amp; IA</a:t>
            </a:r>
          </a:p>
          <a:p>
            <a:pPr algn="ctr"/>
            <a:endParaRPr lang="en-US" sz="2000" dirty="0">
              <a:solidFill>
                <a:srgbClr val="91A3AD"/>
              </a:solidFill>
              <a:latin typeface="Gotham HTF Light"/>
              <a:cs typeface="Gotham HTF Light"/>
            </a:endParaRPr>
          </a:p>
        </p:txBody>
      </p:sp>
      <p:pic>
        <p:nvPicPr>
          <p:cNvPr id="6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031740"/>
            <a:ext cx="2044892" cy="2397260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784" y="3429000"/>
            <a:ext cx="2018746" cy="239726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F2D797C-9004-4E71-9A05-AEC533C3C543}"/>
              </a:ext>
            </a:extLst>
          </p:cNvPr>
          <p:cNvSpPr txBox="1"/>
          <p:nvPr/>
        </p:nvSpPr>
        <p:spPr>
          <a:xfrm>
            <a:off x="1683010" y="3105835"/>
            <a:ext cx="57779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solidFill>
                  <a:srgbClr val="ED265B"/>
                </a:solidFill>
                <a:latin typeface="Gotham HTF Medium"/>
              </a:rPr>
              <a:t>00 – Ajuste do Plano de Aula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5573A3E-34DC-2775-9C00-D54B073E771D}"/>
              </a:ext>
            </a:extLst>
          </p:cNvPr>
          <p:cNvGrpSpPr/>
          <p:nvPr/>
        </p:nvGrpSpPr>
        <p:grpSpPr>
          <a:xfrm>
            <a:off x="179512" y="5949280"/>
            <a:ext cx="5022312" cy="751853"/>
            <a:chOff x="1763688" y="4386590"/>
            <a:chExt cx="5022312" cy="75185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2E8EB7-77AA-4756-81C3-EA2F018D5F9F}"/>
                </a:ext>
              </a:extLst>
            </p:cNvPr>
            <p:cNvSpPr txBox="1"/>
            <p:nvPr/>
          </p:nvSpPr>
          <p:spPr>
            <a:xfrm>
              <a:off x="2192643" y="4386590"/>
              <a:ext cx="45933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Prof. Airton Y. C. </a:t>
              </a:r>
              <a:r>
                <a:rPr lang="en-US" sz="1600" dirty="0" err="1">
                  <a:solidFill>
                    <a:srgbClr val="91A3AD"/>
                  </a:solidFill>
                  <a:latin typeface="Gotham HTF Light"/>
                  <a:cs typeface="Gotham HTF Light"/>
                </a:rPr>
                <a:t>Toyofuku</a:t>
              </a:r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 </a:t>
              </a:r>
            </a:p>
          </p:txBody>
        </p:sp>
        <p:grpSp>
          <p:nvGrpSpPr>
            <p:cNvPr id="14" name="Google Shape;1218;p37">
              <a:extLst>
                <a:ext uri="{FF2B5EF4-FFF2-40B4-BE49-F238E27FC236}">
                  <a16:creationId xmlns:a16="http://schemas.microsoft.com/office/drawing/2014/main" id="{DD3164F3-E3ED-EBFB-6D27-687ADBCEA5D0}"/>
                </a:ext>
              </a:extLst>
            </p:cNvPr>
            <p:cNvGrpSpPr/>
            <p:nvPr/>
          </p:nvGrpSpPr>
          <p:grpSpPr>
            <a:xfrm>
              <a:off x="1763688" y="4837124"/>
              <a:ext cx="391001" cy="264085"/>
              <a:chOff x="564675" y="1700625"/>
              <a:chExt cx="465200" cy="314200"/>
            </a:xfrm>
          </p:grpSpPr>
          <p:sp>
            <p:nvSpPr>
              <p:cNvPr id="16" name="Google Shape;1219;p37">
                <a:extLst>
                  <a:ext uri="{FF2B5EF4-FFF2-40B4-BE49-F238E27FC236}">
                    <a16:creationId xmlns:a16="http://schemas.microsoft.com/office/drawing/2014/main" id="{A3D4D6E7-45A3-AEEE-E2C9-EC73E22D5F2F}"/>
                  </a:ext>
                </a:extLst>
              </p:cNvPr>
              <p:cNvSpPr/>
              <p:nvPr/>
            </p:nvSpPr>
            <p:spPr>
              <a:xfrm>
                <a:off x="564675" y="1700625"/>
                <a:ext cx="465200" cy="29250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170" fill="none" extrusionOk="0">
                    <a:moveTo>
                      <a:pt x="18608" y="1170"/>
                    </a:moveTo>
                    <a:lnTo>
                      <a:pt x="18608" y="488"/>
                    </a:lnTo>
                    <a:lnTo>
                      <a:pt x="18608" y="488"/>
                    </a:lnTo>
                    <a:lnTo>
                      <a:pt x="18608" y="390"/>
                    </a:lnTo>
                    <a:lnTo>
                      <a:pt x="18559" y="293"/>
                    </a:lnTo>
                    <a:lnTo>
                      <a:pt x="18535" y="220"/>
                    </a:lnTo>
                    <a:lnTo>
                      <a:pt x="18462" y="147"/>
                    </a:lnTo>
                    <a:lnTo>
                      <a:pt x="18389" y="74"/>
                    </a:lnTo>
                    <a:lnTo>
                      <a:pt x="18316" y="49"/>
                    </a:lnTo>
                    <a:lnTo>
                      <a:pt x="18218" y="1"/>
                    </a:lnTo>
                    <a:lnTo>
                      <a:pt x="18121" y="1"/>
                    </a:lnTo>
                    <a:lnTo>
                      <a:pt x="488" y="1"/>
                    </a:lnTo>
                    <a:lnTo>
                      <a:pt x="488" y="1"/>
                    </a:lnTo>
                    <a:lnTo>
                      <a:pt x="390" y="1"/>
                    </a:lnTo>
                    <a:lnTo>
                      <a:pt x="293" y="49"/>
                    </a:lnTo>
                    <a:lnTo>
                      <a:pt x="220" y="74"/>
                    </a:lnTo>
                    <a:lnTo>
                      <a:pt x="147" y="147"/>
                    </a:lnTo>
                    <a:lnTo>
                      <a:pt x="74" y="220"/>
                    </a:lnTo>
                    <a:lnTo>
                      <a:pt x="49" y="293"/>
                    </a:lnTo>
                    <a:lnTo>
                      <a:pt x="1" y="390"/>
                    </a:lnTo>
                    <a:lnTo>
                      <a:pt x="1" y="488"/>
                    </a:lnTo>
                    <a:lnTo>
                      <a:pt x="1" y="117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220;p37">
                <a:extLst>
                  <a:ext uri="{FF2B5EF4-FFF2-40B4-BE49-F238E27FC236}">
                    <a16:creationId xmlns:a16="http://schemas.microsoft.com/office/drawing/2014/main" id="{8EE44E1A-7E42-86CA-6455-F362B2748903}"/>
                  </a:ext>
                </a:extLst>
              </p:cNvPr>
              <p:cNvSpPr/>
              <p:nvPr/>
            </p:nvSpPr>
            <p:spPr>
              <a:xfrm>
                <a:off x="564675" y="1732300"/>
                <a:ext cx="465200" cy="272175"/>
              </a:xfrm>
              <a:custGeom>
                <a:avLst/>
                <a:gdLst/>
                <a:ahLst/>
                <a:cxnLst/>
                <a:rect l="l" t="t" r="r" b="b"/>
                <a:pathLst>
                  <a:path w="18608" h="10887" fill="none" extrusionOk="0">
                    <a:moveTo>
                      <a:pt x="13493" y="7209"/>
                    </a:moveTo>
                    <a:lnTo>
                      <a:pt x="18608" y="10887"/>
                    </a:lnTo>
                    <a:lnTo>
                      <a:pt x="18608" y="10887"/>
                    </a:lnTo>
                    <a:lnTo>
                      <a:pt x="18608" y="10814"/>
                    </a:lnTo>
                    <a:lnTo>
                      <a:pt x="18608" y="0"/>
                    </a:lnTo>
                    <a:lnTo>
                      <a:pt x="9450" y="6625"/>
                    </a:lnTo>
                    <a:lnTo>
                      <a:pt x="9450" y="6625"/>
                    </a:lnTo>
                    <a:lnTo>
                      <a:pt x="9377" y="6673"/>
                    </a:lnTo>
                    <a:lnTo>
                      <a:pt x="9304" y="6673"/>
                    </a:lnTo>
                    <a:lnTo>
                      <a:pt x="9304" y="6673"/>
                    </a:lnTo>
                    <a:lnTo>
                      <a:pt x="9231" y="6673"/>
                    </a:lnTo>
                    <a:lnTo>
                      <a:pt x="9158" y="6625"/>
                    </a:lnTo>
                    <a:lnTo>
                      <a:pt x="1" y="0"/>
                    </a:lnTo>
                    <a:lnTo>
                      <a:pt x="1" y="10814"/>
                    </a:lnTo>
                    <a:lnTo>
                      <a:pt x="1" y="10814"/>
                    </a:lnTo>
                    <a:lnTo>
                      <a:pt x="1" y="10887"/>
                    </a:lnTo>
                    <a:lnTo>
                      <a:pt x="5115" y="7209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221;p37">
                <a:extLst>
                  <a:ext uri="{FF2B5EF4-FFF2-40B4-BE49-F238E27FC236}">
                    <a16:creationId xmlns:a16="http://schemas.microsoft.com/office/drawing/2014/main" id="{3DB42376-FC85-5E3A-31CB-A81EF80C7D97}"/>
                  </a:ext>
                </a:extLst>
              </p:cNvPr>
              <p:cNvSpPr/>
              <p:nvPr/>
            </p:nvSpPr>
            <p:spPr>
              <a:xfrm>
                <a:off x="572600" y="2014200"/>
                <a:ext cx="449375" cy="625"/>
              </a:xfrm>
              <a:custGeom>
                <a:avLst/>
                <a:gdLst/>
                <a:ahLst/>
                <a:cxnLst/>
                <a:rect l="l" t="t" r="r" b="b"/>
                <a:pathLst>
                  <a:path w="17975" h="25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8" y="25"/>
                    </a:lnTo>
                    <a:lnTo>
                      <a:pt x="171" y="25"/>
                    </a:lnTo>
                    <a:lnTo>
                      <a:pt x="17804" y="25"/>
                    </a:lnTo>
                    <a:lnTo>
                      <a:pt x="17804" y="25"/>
                    </a:lnTo>
                    <a:lnTo>
                      <a:pt x="17877" y="25"/>
                    </a:lnTo>
                    <a:lnTo>
                      <a:pt x="17974" y="0"/>
                    </a:lnTo>
                  </a:path>
                </a:pathLst>
              </a:custGeom>
              <a:noFill/>
              <a:ln w="12175" cap="rnd" cmpd="sng">
                <a:solidFill>
                  <a:srgbClr val="ED265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5FDBB35-A9D5-B68D-A845-F38B00DEBA44}"/>
                </a:ext>
              </a:extLst>
            </p:cNvPr>
            <p:cNvSpPr txBox="1"/>
            <p:nvPr/>
          </p:nvSpPr>
          <p:spPr>
            <a:xfrm>
              <a:off x="2192643" y="4799889"/>
              <a:ext cx="33356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91A3AD"/>
                  </a:solidFill>
                  <a:latin typeface="Gotham HTF Light"/>
                  <a:cs typeface="Gotham HTF Light"/>
                </a:rPr>
                <a:t>profairton.toyofuku@fiap.com.br</a:t>
              </a:r>
              <a:endParaRPr lang="pt-BR" sz="1600" dirty="0"/>
            </a:p>
          </p:txBody>
        </p:sp>
        <p:sp>
          <p:nvSpPr>
            <p:cNvPr id="21" name="Google Shape;1302;p37">
              <a:extLst>
                <a:ext uri="{FF2B5EF4-FFF2-40B4-BE49-F238E27FC236}">
                  <a16:creationId xmlns:a16="http://schemas.microsoft.com/office/drawing/2014/main" id="{DA865BD1-6404-C499-D9F8-D66F3D87DC36}"/>
                </a:ext>
              </a:extLst>
            </p:cNvPr>
            <p:cNvSpPr/>
            <p:nvPr/>
          </p:nvSpPr>
          <p:spPr>
            <a:xfrm>
              <a:off x="1798999" y="4386979"/>
              <a:ext cx="320378" cy="337776"/>
            </a:xfrm>
            <a:custGeom>
              <a:avLst/>
              <a:gdLst/>
              <a:ahLst/>
              <a:cxnLst/>
              <a:rect l="l" t="t" r="r" b="b"/>
              <a:pathLst>
                <a:path w="15247" h="16075" fill="none" extrusionOk="0">
                  <a:moveTo>
                    <a:pt x="9401" y="10717"/>
                  </a:moveTo>
                  <a:lnTo>
                    <a:pt x="9401" y="10717"/>
                  </a:lnTo>
                  <a:lnTo>
                    <a:pt x="9085" y="10692"/>
                  </a:lnTo>
                  <a:lnTo>
                    <a:pt x="9085" y="9596"/>
                  </a:lnTo>
                  <a:lnTo>
                    <a:pt x="9085" y="9596"/>
                  </a:lnTo>
                  <a:lnTo>
                    <a:pt x="9401" y="9377"/>
                  </a:lnTo>
                  <a:lnTo>
                    <a:pt x="9718" y="9133"/>
                  </a:lnTo>
                  <a:lnTo>
                    <a:pt x="10010" y="8866"/>
                  </a:lnTo>
                  <a:lnTo>
                    <a:pt x="10302" y="8573"/>
                  </a:lnTo>
                  <a:lnTo>
                    <a:pt x="10546" y="8232"/>
                  </a:lnTo>
                  <a:lnTo>
                    <a:pt x="10765" y="7867"/>
                  </a:lnTo>
                  <a:lnTo>
                    <a:pt x="10984" y="7502"/>
                  </a:lnTo>
                  <a:lnTo>
                    <a:pt x="11155" y="7088"/>
                  </a:lnTo>
                  <a:lnTo>
                    <a:pt x="11155" y="7088"/>
                  </a:lnTo>
                  <a:lnTo>
                    <a:pt x="11228" y="7112"/>
                  </a:lnTo>
                  <a:lnTo>
                    <a:pt x="11228" y="7112"/>
                  </a:lnTo>
                  <a:lnTo>
                    <a:pt x="11374" y="7112"/>
                  </a:lnTo>
                  <a:lnTo>
                    <a:pt x="11496" y="7039"/>
                  </a:lnTo>
                  <a:lnTo>
                    <a:pt x="11617" y="6942"/>
                  </a:lnTo>
                  <a:lnTo>
                    <a:pt x="11715" y="6771"/>
                  </a:lnTo>
                  <a:lnTo>
                    <a:pt x="11812" y="6601"/>
                  </a:lnTo>
                  <a:lnTo>
                    <a:pt x="11910" y="6381"/>
                  </a:lnTo>
                  <a:lnTo>
                    <a:pt x="11958" y="6138"/>
                  </a:lnTo>
                  <a:lnTo>
                    <a:pt x="12007" y="5870"/>
                  </a:lnTo>
                  <a:lnTo>
                    <a:pt x="12007" y="5870"/>
                  </a:lnTo>
                  <a:lnTo>
                    <a:pt x="12031" y="5626"/>
                  </a:lnTo>
                  <a:lnTo>
                    <a:pt x="12007" y="5383"/>
                  </a:lnTo>
                  <a:lnTo>
                    <a:pt x="11983" y="5188"/>
                  </a:lnTo>
                  <a:lnTo>
                    <a:pt x="11934" y="4993"/>
                  </a:lnTo>
                  <a:lnTo>
                    <a:pt x="11885" y="4823"/>
                  </a:lnTo>
                  <a:lnTo>
                    <a:pt x="11812" y="4677"/>
                  </a:lnTo>
                  <a:lnTo>
                    <a:pt x="11715" y="4579"/>
                  </a:lnTo>
                  <a:lnTo>
                    <a:pt x="11593" y="4506"/>
                  </a:lnTo>
                  <a:lnTo>
                    <a:pt x="11593" y="4506"/>
                  </a:lnTo>
                  <a:lnTo>
                    <a:pt x="11666" y="4141"/>
                  </a:lnTo>
                  <a:lnTo>
                    <a:pt x="11690" y="3800"/>
                  </a:lnTo>
                  <a:lnTo>
                    <a:pt x="11690" y="3483"/>
                  </a:lnTo>
                  <a:lnTo>
                    <a:pt x="11690" y="3191"/>
                  </a:lnTo>
                  <a:lnTo>
                    <a:pt x="11666" y="2899"/>
                  </a:lnTo>
                  <a:lnTo>
                    <a:pt x="11617" y="2631"/>
                  </a:lnTo>
                  <a:lnTo>
                    <a:pt x="11544" y="2387"/>
                  </a:lnTo>
                  <a:lnTo>
                    <a:pt x="11471" y="2144"/>
                  </a:lnTo>
                  <a:lnTo>
                    <a:pt x="11374" y="1924"/>
                  </a:lnTo>
                  <a:lnTo>
                    <a:pt x="11276" y="1705"/>
                  </a:lnTo>
                  <a:lnTo>
                    <a:pt x="11155" y="1510"/>
                  </a:lnTo>
                  <a:lnTo>
                    <a:pt x="11009" y="1340"/>
                  </a:lnTo>
                  <a:lnTo>
                    <a:pt x="10862" y="1169"/>
                  </a:lnTo>
                  <a:lnTo>
                    <a:pt x="10716" y="1023"/>
                  </a:lnTo>
                  <a:lnTo>
                    <a:pt x="10400" y="755"/>
                  </a:lnTo>
                  <a:lnTo>
                    <a:pt x="10034" y="561"/>
                  </a:lnTo>
                  <a:lnTo>
                    <a:pt x="9669" y="366"/>
                  </a:lnTo>
                  <a:lnTo>
                    <a:pt x="9304" y="244"/>
                  </a:lnTo>
                  <a:lnTo>
                    <a:pt x="8938" y="146"/>
                  </a:lnTo>
                  <a:lnTo>
                    <a:pt x="8573" y="73"/>
                  </a:lnTo>
                  <a:lnTo>
                    <a:pt x="8232" y="25"/>
                  </a:lnTo>
                  <a:lnTo>
                    <a:pt x="7915" y="0"/>
                  </a:lnTo>
                  <a:lnTo>
                    <a:pt x="7623" y="0"/>
                  </a:lnTo>
                  <a:lnTo>
                    <a:pt x="7623" y="0"/>
                  </a:lnTo>
                  <a:lnTo>
                    <a:pt x="7282" y="25"/>
                  </a:lnTo>
                  <a:lnTo>
                    <a:pt x="6990" y="98"/>
                  </a:lnTo>
                  <a:lnTo>
                    <a:pt x="6746" y="171"/>
                  </a:lnTo>
                  <a:lnTo>
                    <a:pt x="6527" y="293"/>
                  </a:lnTo>
                  <a:lnTo>
                    <a:pt x="6332" y="390"/>
                  </a:lnTo>
                  <a:lnTo>
                    <a:pt x="6186" y="536"/>
                  </a:lnTo>
                  <a:lnTo>
                    <a:pt x="6040" y="658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943" y="780"/>
                  </a:lnTo>
                  <a:lnTo>
                    <a:pt x="5553" y="853"/>
                  </a:lnTo>
                  <a:lnTo>
                    <a:pt x="5188" y="975"/>
                  </a:lnTo>
                  <a:lnTo>
                    <a:pt x="4871" y="1145"/>
                  </a:lnTo>
                  <a:lnTo>
                    <a:pt x="4603" y="1316"/>
                  </a:lnTo>
                  <a:lnTo>
                    <a:pt x="4360" y="1535"/>
                  </a:lnTo>
                  <a:lnTo>
                    <a:pt x="4165" y="1754"/>
                  </a:lnTo>
                  <a:lnTo>
                    <a:pt x="4019" y="2022"/>
                  </a:lnTo>
                  <a:lnTo>
                    <a:pt x="3897" y="2290"/>
                  </a:lnTo>
                  <a:lnTo>
                    <a:pt x="3799" y="2558"/>
                  </a:lnTo>
                  <a:lnTo>
                    <a:pt x="3726" y="2826"/>
                  </a:lnTo>
                  <a:lnTo>
                    <a:pt x="3678" y="3118"/>
                  </a:lnTo>
                  <a:lnTo>
                    <a:pt x="3629" y="3410"/>
                  </a:lnTo>
                  <a:lnTo>
                    <a:pt x="3629" y="3702"/>
                  </a:lnTo>
                  <a:lnTo>
                    <a:pt x="3629" y="3970"/>
                  </a:lnTo>
                  <a:lnTo>
                    <a:pt x="3678" y="4482"/>
                  </a:lnTo>
                  <a:lnTo>
                    <a:pt x="3678" y="4482"/>
                  </a:lnTo>
                  <a:lnTo>
                    <a:pt x="3678" y="4506"/>
                  </a:lnTo>
                  <a:lnTo>
                    <a:pt x="3678" y="4506"/>
                  </a:lnTo>
                  <a:lnTo>
                    <a:pt x="3556" y="4555"/>
                  </a:lnTo>
                  <a:lnTo>
                    <a:pt x="3459" y="4652"/>
                  </a:lnTo>
                  <a:lnTo>
                    <a:pt x="3385" y="4798"/>
                  </a:lnTo>
                  <a:lnTo>
                    <a:pt x="3312" y="4969"/>
                  </a:lnTo>
                  <a:lnTo>
                    <a:pt x="3264" y="5164"/>
                  </a:lnTo>
                  <a:lnTo>
                    <a:pt x="3239" y="5383"/>
                  </a:lnTo>
                  <a:lnTo>
                    <a:pt x="3215" y="5626"/>
                  </a:lnTo>
                  <a:lnTo>
                    <a:pt x="3239" y="5870"/>
                  </a:lnTo>
                  <a:lnTo>
                    <a:pt x="3239" y="5870"/>
                  </a:lnTo>
                  <a:lnTo>
                    <a:pt x="3288" y="6138"/>
                  </a:lnTo>
                  <a:lnTo>
                    <a:pt x="3337" y="6381"/>
                  </a:lnTo>
                  <a:lnTo>
                    <a:pt x="3434" y="6601"/>
                  </a:lnTo>
                  <a:lnTo>
                    <a:pt x="3532" y="6771"/>
                  </a:lnTo>
                  <a:lnTo>
                    <a:pt x="3629" y="6942"/>
                  </a:lnTo>
                  <a:lnTo>
                    <a:pt x="3751" y="7039"/>
                  </a:lnTo>
                  <a:lnTo>
                    <a:pt x="3873" y="7112"/>
                  </a:lnTo>
                  <a:lnTo>
                    <a:pt x="4019" y="7112"/>
                  </a:lnTo>
                  <a:lnTo>
                    <a:pt x="4019" y="7112"/>
                  </a:lnTo>
                  <a:lnTo>
                    <a:pt x="4092" y="7088"/>
                  </a:lnTo>
                  <a:lnTo>
                    <a:pt x="4092" y="7088"/>
                  </a:lnTo>
                  <a:lnTo>
                    <a:pt x="4262" y="7502"/>
                  </a:lnTo>
                  <a:lnTo>
                    <a:pt x="4481" y="7867"/>
                  </a:lnTo>
                  <a:lnTo>
                    <a:pt x="4701" y="8232"/>
                  </a:lnTo>
                  <a:lnTo>
                    <a:pt x="4969" y="8573"/>
                  </a:lnTo>
                  <a:lnTo>
                    <a:pt x="5236" y="8866"/>
                  </a:lnTo>
                  <a:lnTo>
                    <a:pt x="5529" y="9133"/>
                  </a:lnTo>
                  <a:lnTo>
                    <a:pt x="5845" y="9377"/>
                  </a:lnTo>
                  <a:lnTo>
                    <a:pt x="6162" y="9596"/>
                  </a:lnTo>
                  <a:lnTo>
                    <a:pt x="6162" y="10668"/>
                  </a:lnTo>
                  <a:lnTo>
                    <a:pt x="6162" y="10668"/>
                  </a:lnTo>
                  <a:lnTo>
                    <a:pt x="5650" y="10717"/>
                  </a:lnTo>
                  <a:lnTo>
                    <a:pt x="5650" y="10717"/>
                  </a:lnTo>
                  <a:lnTo>
                    <a:pt x="5066" y="10814"/>
                  </a:lnTo>
                  <a:lnTo>
                    <a:pt x="4506" y="10936"/>
                  </a:lnTo>
                  <a:lnTo>
                    <a:pt x="3946" y="11058"/>
                  </a:lnTo>
                  <a:lnTo>
                    <a:pt x="3410" y="11228"/>
                  </a:lnTo>
                  <a:lnTo>
                    <a:pt x="2923" y="11423"/>
                  </a:lnTo>
                  <a:lnTo>
                    <a:pt x="2460" y="11642"/>
                  </a:lnTo>
                  <a:lnTo>
                    <a:pt x="2022" y="11886"/>
                  </a:lnTo>
                  <a:lnTo>
                    <a:pt x="1632" y="12153"/>
                  </a:lnTo>
                  <a:lnTo>
                    <a:pt x="1267" y="12421"/>
                  </a:lnTo>
                  <a:lnTo>
                    <a:pt x="950" y="12738"/>
                  </a:lnTo>
                  <a:lnTo>
                    <a:pt x="682" y="13079"/>
                  </a:lnTo>
                  <a:lnTo>
                    <a:pt x="439" y="13420"/>
                  </a:lnTo>
                  <a:lnTo>
                    <a:pt x="268" y="13810"/>
                  </a:lnTo>
                  <a:lnTo>
                    <a:pt x="122" y="14199"/>
                  </a:lnTo>
                  <a:lnTo>
                    <a:pt x="49" y="14638"/>
                  </a:lnTo>
                  <a:lnTo>
                    <a:pt x="0" y="15076"/>
                  </a:lnTo>
                  <a:lnTo>
                    <a:pt x="0" y="15076"/>
                  </a:lnTo>
                  <a:lnTo>
                    <a:pt x="49" y="15125"/>
                  </a:lnTo>
                  <a:lnTo>
                    <a:pt x="244" y="15222"/>
                  </a:lnTo>
                  <a:lnTo>
                    <a:pt x="414" y="15295"/>
                  </a:lnTo>
                  <a:lnTo>
                    <a:pt x="633" y="15393"/>
                  </a:lnTo>
                  <a:lnTo>
                    <a:pt x="901" y="15490"/>
                  </a:lnTo>
                  <a:lnTo>
                    <a:pt x="1267" y="15563"/>
                  </a:lnTo>
                  <a:lnTo>
                    <a:pt x="1705" y="15661"/>
                  </a:lnTo>
                  <a:lnTo>
                    <a:pt x="2216" y="15758"/>
                  </a:lnTo>
                  <a:lnTo>
                    <a:pt x="2825" y="15831"/>
                  </a:lnTo>
                  <a:lnTo>
                    <a:pt x="3556" y="15928"/>
                  </a:lnTo>
                  <a:lnTo>
                    <a:pt x="4384" y="15977"/>
                  </a:lnTo>
                  <a:lnTo>
                    <a:pt x="5309" y="16026"/>
                  </a:lnTo>
                  <a:lnTo>
                    <a:pt x="6381" y="16050"/>
                  </a:lnTo>
                  <a:lnTo>
                    <a:pt x="7599" y="16075"/>
                  </a:lnTo>
                  <a:lnTo>
                    <a:pt x="7599" y="16075"/>
                  </a:lnTo>
                  <a:lnTo>
                    <a:pt x="8792" y="16050"/>
                  </a:lnTo>
                  <a:lnTo>
                    <a:pt x="9864" y="16026"/>
                  </a:lnTo>
                  <a:lnTo>
                    <a:pt x="10814" y="15977"/>
                  </a:lnTo>
                  <a:lnTo>
                    <a:pt x="11642" y="15928"/>
                  </a:lnTo>
                  <a:lnTo>
                    <a:pt x="12372" y="15831"/>
                  </a:lnTo>
                  <a:lnTo>
                    <a:pt x="12981" y="15758"/>
                  </a:lnTo>
                  <a:lnTo>
                    <a:pt x="13517" y="15661"/>
                  </a:lnTo>
                  <a:lnTo>
                    <a:pt x="13955" y="15563"/>
                  </a:lnTo>
                  <a:lnTo>
                    <a:pt x="14321" y="15490"/>
                  </a:lnTo>
                  <a:lnTo>
                    <a:pt x="14613" y="15393"/>
                  </a:lnTo>
                  <a:lnTo>
                    <a:pt x="14832" y="15295"/>
                  </a:lnTo>
                  <a:lnTo>
                    <a:pt x="15003" y="15222"/>
                  </a:lnTo>
                  <a:lnTo>
                    <a:pt x="15173" y="15125"/>
                  </a:lnTo>
                  <a:lnTo>
                    <a:pt x="15246" y="15076"/>
                  </a:lnTo>
                  <a:lnTo>
                    <a:pt x="15246" y="15076"/>
                  </a:lnTo>
                  <a:lnTo>
                    <a:pt x="15198" y="14613"/>
                  </a:lnTo>
                  <a:lnTo>
                    <a:pt x="15125" y="14175"/>
                  </a:lnTo>
                  <a:lnTo>
                    <a:pt x="15003" y="13761"/>
                  </a:lnTo>
                  <a:lnTo>
                    <a:pt x="14832" y="13371"/>
                  </a:lnTo>
                  <a:lnTo>
                    <a:pt x="14589" y="13006"/>
                  </a:lnTo>
                  <a:lnTo>
                    <a:pt x="14321" y="12665"/>
                  </a:lnTo>
                  <a:lnTo>
                    <a:pt x="14004" y="12373"/>
                  </a:lnTo>
                  <a:lnTo>
                    <a:pt x="13639" y="12080"/>
                  </a:lnTo>
                  <a:lnTo>
                    <a:pt x="13249" y="11813"/>
                  </a:lnTo>
                  <a:lnTo>
                    <a:pt x="12811" y="11593"/>
                  </a:lnTo>
                  <a:lnTo>
                    <a:pt x="12324" y="11374"/>
                  </a:lnTo>
                  <a:lnTo>
                    <a:pt x="11812" y="11204"/>
                  </a:lnTo>
                  <a:lnTo>
                    <a:pt x="11252" y="11033"/>
                  </a:lnTo>
                  <a:lnTo>
                    <a:pt x="10668" y="10911"/>
                  </a:lnTo>
                  <a:lnTo>
                    <a:pt x="10034" y="10790"/>
                  </a:lnTo>
                  <a:lnTo>
                    <a:pt x="9401" y="10717"/>
                  </a:lnTo>
                  <a:lnTo>
                    <a:pt x="9401" y="10717"/>
                  </a:lnTo>
                  <a:close/>
                </a:path>
              </a:pathLst>
            </a:custGeom>
            <a:noFill/>
            <a:ln w="12175" cap="rnd" cmpd="sng">
              <a:solidFill>
                <a:srgbClr val="ED145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94759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225765AD-71F7-DC36-6CE8-E9873BEE1F3F}"/>
              </a:ext>
            </a:extLst>
          </p:cNvPr>
          <p:cNvSpPr txBox="1"/>
          <p:nvPr/>
        </p:nvSpPr>
        <p:spPr>
          <a:xfrm>
            <a:off x="228600" y="133350"/>
            <a:ext cx="632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Calendário 1º Semestre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2775B54B-01E7-8B55-8F81-04C8E761F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197513"/>
              </p:ext>
            </p:extLst>
          </p:nvPr>
        </p:nvGraphicFramePr>
        <p:xfrm>
          <a:off x="1043608" y="764704"/>
          <a:ext cx="6982039" cy="587020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76567">
                  <a:extLst>
                    <a:ext uri="{9D8B030D-6E8A-4147-A177-3AD203B41FA5}">
                      <a16:colId xmlns:a16="http://schemas.microsoft.com/office/drawing/2014/main" val="2693078763"/>
                    </a:ext>
                  </a:extLst>
                </a:gridCol>
                <a:gridCol w="866346">
                  <a:extLst>
                    <a:ext uri="{9D8B030D-6E8A-4147-A177-3AD203B41FA5}">
                      <a16:colId xmlns:a16="http://schemas.microsoft.com/office/drawing/2014/main" val="4220425498"/>
                    </a:ext>
                  </a:extLst>
                </a:gridCol>
                <a:gridCol w="4212755">
                  <a:extLst>
                    <a:ext uri="{9D8B030D-6E8A-4147-A177-3AD203B41FA5}">
                      <a16:colId xmlns:a16="http://schemas.microsoft.com/office/drawing/2014/main" val="1150807886"/>
                    </a:ext>
                  </a:extLst>
                </a:gridCol>
                <a:gridCol w="1426371">
                  <a:extLst>
                    <a:ext uri="{9D8B030D-6E8A-4147-A177-3AD203B41FA5}">
                      <a16:colId xmlns:a16="http://schemas.microsoft.com/office/drawing/2014/main" val="2945034481"/>
                    </a:ext>
                  </a:extLst>
                </a:gridCol>
              </a:tblGrid>
              <a:tr h="309211"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Aula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Data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Conteúdo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dirty="0"/>
                        <a:t>Observações</a:t>
                      </a:r>
                    </a:p>
                  </a:txBody>
                  <a:tcPr>
                    <a:solidFill>
                      <a:srgbClr val="ED26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6584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00 – Aula Magna e Orientações.</a:t>
                      </a:r>
                    </a:p>
                    <a:p>
                      <a:r>
                        <a:rPr lang="pt-BR" sz="800" dirty="0"/>
                        <a:t>Aula 01 – Revisão de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98996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02 – Orientação a objetos com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27757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03 – Introdução a IA e modelagem de Dados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53908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03/03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04 – Modelos de aprendizado supervisionados – Classificação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74863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05 – Modelos de aprendizado supervisionados – Regressão</a:t>
                      </a:r>
                    </a:p>
                    <a:p>
                      <a:r>
                        <a:rPr lang="pt-BR" sz="800" strike="sngStrike" dirty="0"/>
                        <a:t>Aula 05 – Modelos de aprendizado não supervisionados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4603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17/03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1</a:t>
                      </a:r>
                    </a:p>
                    <a:p>
                      <a:r>
                        <a:rPr lang="pt-BR" sz="800" dirty="0"/>
                        <a:t>Aula 06 – Normalização e padronização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89821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24/03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07 – Modelos de Aprendizado não supervisionados – </a:t>
                      </a:r>
                      <a:r>
                        <a:rPr lang="pt-BR" sz="800" dirty="0" err="1"/>
                        <a:t>Clusterização</a:t>
                      </a:r>
                      <a:r>
                        <a:rPr lang="pt-BR" sz="800" dirty="0"/>
                        <a:t> </a:t>
                      </a:r>
                    </a:p>
                    <a:p>
                      <a:r>
                        <a:rPr lang="pt-BR" sz="800" strike="sngStrike" dirty="0"/>
                        <a:t>Aula 07 – Algoritmos de </a:t>
                      </a:r>
                      <a:r>
                        <a:rPr lang="pt-BR" sz="800" strike="sngStrike" dirty="0" err="1"/>
                        <a:t>Machine</a:t>
                      </a:r>
                      <a:r>
                        <a:rPr lang="pt-BR" sz="800" strike="sngStrike" dirty="0"/>
                        <a:t> Learning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113184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31/03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dirty="0"/>
                        <a:t>Aula 08 – Modelos de Aprendizado não supervisionados – Associação e Redução de Dimensionalidade </a:t>
                      </a:r>
                    </a:p>
                    <a:p>
                      <a:r>
                        <a:rPr lang="pt-BR" sz="800" strike="sngStrike" dirty="0"/>
                        <a:t>Aula 08 – Algoritmos de </a:t>
                      </a:r>
                      <a:r>
                        <a:rPr lang="pt-BR" sz="800" strike="sngStrike" dirty="0" err="1"/>
                        <a:t>Machine</a:t>
                      </a:r>
                      <a:r>
                        <a:rPr lang="pt-BR" sz="800" strike="sngStrike" dirty="0"/>
                        <a:t> Learning (ML) Cont.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908526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07/04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Paixão de Cristo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4296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14/04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09 – Introdução a Redes Neurais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207683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strike="sngStrike" baseline="0" dirty="0">
                          <a:solidFill>
                            <a:srgbClr val="FF0000"/>
                          </a:solidFill>
                        </a:rPr>
                        <a:t>21/04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Feriado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Tiradentes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48028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28/04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2</a:t>
                      </a:r>
                    </a:p>
                    <a:p>
                      <a:r>
                        <a:rPr lang="pt-BR" sz="800" dirty="0"/>
                        <a:t>Aula 10 – Aplicação de Redes Neurais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>
                          <a:solidFill>
                            <a:srgbClr val="FF0000"/>
                          </a:solidFill>
                        </a:rPr>
                        <a:t>Divulgação CP3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76379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05/05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11 – Aplicação de Redes Neurais Cont.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02085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12/05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Aula 12 – Introdução a Visão Computacional;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729972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r>
                        <a:rPr lang="pt-BR" sz="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19/05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Entrega do Checkpoint 3</a:t>
                      </a:r>
                    </a:p>
                    <a:p>
                      <a:r>
                        <a:rPr lang="pt-BR" sz="800" dirty="0"/>
                        <a:t>Aula 13 – Técnicas de Sintetização de Voz e Voice </a:t>
                      </a:r>
                      <a:r>
                        <a:rPr lang="pt-BR" sz="800" dirty="0" err="1"/>
                        <a:t>to</a:t>
                      </a:r>
                      <a:r>
                        <a:rPr lang="pt-BR" sz="800" dirty="0"/>
                        <a:t>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239271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26/05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327580"/>
                  </a:ext>
                </a:extLst>
              </a:tr>
              <a:tr h="309211"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/>
                        <a:t>02/06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800" dirty="0"/>
                        <a:t>Global </a:t>
                      </a:r>
                      <a:r>
                        <a:rPr lang="pt-BR" sz="800" dirty="0" err="1"/>
                        <a:t>Solutions</a:t>
                      </a:r>
                      <a:endParaRPr lang="pt-BR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7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0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</a:t>
            </a:r>
            <a:r>
              <a:rPr lang="pt-BR" b="1" dirty="0"/>
              <a:t>Airton Y. C. </a:t>
            </a:r>
            <a:r>
              <a:rPr lang="pt-BR" b="1" dirty="0" err="1"/>
              <a:t>Toyofuku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rgbClr val="1A1C1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3766</TotalTime>
  <Words>269</Words>
  <Application>Microsoft Office PowerPoint</Application>
  <PresentationFormat>Apresentação na tela (4:3)</PresentationFormat>
  <Paragraphs>71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Gotham HTF</vt:lpstr>
      <vt:lpstr>Gotham HTF Light</vt:lpstr>
      <vt:lpstr>Gotham HTF Medium</vt:lpstr>
      <vt:lpstr>Personalizar design</vt:lpstr>
      <vt:lpstr>Office Theme</vt:lpstr>
      <vt:lpstr>Apresentação do PowerPoint</vt:lpstr>
      <vt:lpstr>Apresentação do PowerPoint</vt:lpstr>
      <vt:lpstr>Apresentação do PowerPoint</vt:lpstr>
      <vt:lpstr>Copyright © 2023 Prof. Airton Y. C. Toyofuku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Paula</dc:creator>
  <cp:lastModifiedBy>Airton</cp:lastModifiedBy>
  <cp:revision>332</cp:revision>
  <dcterms:created xsi:type="dcterms:W3CDTF">2018-08-18T04:32:45Z</dcterms:created>
  <dcterms:modified xsi:type="dcterms:W3CDTF">2023-03-02T12:34:50Z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Rafael.Ronqui@BR.nestle.com</vt:lpwstr>
  </property>
  <property fmtid="{D5CDD505-2E9C-101B-9397-08002B2CF9AE}" pid="5" name="MSIP_Label_1ada0a2f-b917-4d51-b0d0-d418a10c8b23_SetDate">
    <vt:lpwstr>2019-02-19T12:24:28.6978643Z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Extended_MSFT_Method">
    <vt:lpwstr>Automatic</vt:lpwstr>
  </property>
  <property fmtid="{D5CDD505-2E9C-101B-9397-08002B2CF9AE}" pid="9" name="Sensitivity">
    <vt:lpwstr>General Use</vt:lpwstr>
  </property>
</Properties>
</file>