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5"/>
  </p:notesMasterIdLst>
  <p:sldIdLst>
    <p:sldId id="398" r:id="rId3"/>
    <p:sldId id="399" r:id="rId4"/>
    <p:sldId id="813" r:id="rId5"/>
    <p:sldId id="857" r:id="rId6"/>
    <p:sldId id="858" r:id="rId7"/>
    <p:sldId id="828" r:id="rId8"/>
    <p:sldId id="859" r:id="rId9"/>
    <p:sldId id="860" r:id="rId10"/>
    <p:sldId id="862" r:id="rId11"/>
    <p:sldId id="863" r:id="rId12"/>
    <p:sldId id="864" r:id="rId13"/>
    <p:sldId id="865" r:id="rId14"/>
    <p:sldId id="866" r:id="rId15"/>
    <p:sldId id="868" r:id="rId16"/>
    <p:sldId id="869" r:id="rId17"/>
    <p:sldId id="883" r:id="rId18"/>
    <p:sldId id="870" r:id="rId19"/>
    <p:sldId id="885" r:id="rId20"/>
    <p:sldId id="871" r:id="rId21"/>
    <p:sldId id="872" r:id="rId22"/>
    <p:sldId id="873" r:id="rId23"/>
    <p:sldId id="874" r:id="rId24"/>
    <p:sldId id="875" r:id="rId25"/>
    <p:sldId id="876" r:id="rId26"/>
    <p:sldId id="877" r:id="rId27"/>
    <p:sldId id="878" r:id="rId28"/>
    <p:sldId id="879" r:id="rId29"/>
    <p:sldId id="880" r:id="rId30"/>
    <p:sldId id="881" r:id="rId31"/>
    <p:sldId id="884" r:id="rId32"/>
    <p:sldId id="882" r:id="rId33"/>
    <p:sldId id="822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69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gente, o que nós vimos na ultima aula? Alguém lembra? A gente falou que RN são para casos muito complexos ou que não possuem uma solução obvia. Algoritmo já existe....</a:t>
            </a:r>
          </a:p>
          <a:p>
            <a:endParaRPr lang="pt-BR" dirty="0"/>
          </a:p>
          <a:p>
            <a:r>
              <a:rPr lang="pt-BR" dirty="0"/>
              <a:t>A gente viu </a:t>
            </a:r>
            <a:r>
              <a:rPr lang="pt-BR" dirty="0" err="1"/>
              <a:t>neuronio</a:t>
            </a:r>
            <a:r>
              <a:rPr lang="pt-BR" dirty="0"/>
              <a:t>, e como ele funciona. Entradas, pesos, função de ativação, saída.</a:t>
            </a:r>
          </a:p>
          <a:p>
            <a:endParaRPr lang="pt-BR" dirty="0"/>
          </a:p>
          <a:p>
            <a:r>
              <a:rPr lang="pt-BR" dirty="0"/>
              <a:t>E vocês lembram lá do teste que fizemos com o </a:t>
            </a:r>
            <a:r>
              <a:rPr lang="pt-BR" dirty="0" err="1"/>
              <a:t>dataset</a:t>
            </a:r>
            <a:r>
              <a:rPr lang="pt-BR" dirty="0"/>
              <a:t> Isis? </a:t>
            </a:r>
            <a:r>
              <a:rPr lang="pt-BR" dirty="0" err="1"/>
              <a:t>Pq</a:t>
            </a:r>
            <a:r>
              <a:rPr lang="pt-BR" dirty="0"/>
              <a:t> ele só classificava bem uma espécie?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6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8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0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47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0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650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9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7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Vocês sabem quem foi que disse isso? Foi o físico Stephen Hawking, lá em 2014... O Hawking era físico teórico, igual ao Sheldon do Big Ban </a:t>
            </a:r>
            <a:r>
              <a:rPr lang="pt-BR" dirty="0" err="1"/>
              <a:t>Theory</a:t>
            </a:r>
            <a:r>
              <a:rPr lang="pt-BR" dirty="0"/>
              <a:t>. Ele tinha uma doença degenerativa que afetava o seu sistema motor. Ele se comunicava através de uma AI, que identificava o que ele queria dizer via impulsos elétricos mapeados e sugeria novas palavrar para completar a frase que ele queria dizer.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23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17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9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44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5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6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56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35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6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5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Rollo Carpenter tem uma visão em cima do muro. O Carpenter é um Cientista focado em pesquisa de IA foi o criador do </a:t>
            </a:r>
            <a:r>
              <a:rPr lang="pt-BR" dirty="0" err="1"/>
              <a:t>Cleverbot</a:t>
            </a:r>
            <a:r>
              <a:rPr lang="pt-BR" dirty="0"/>
              <a:t>, um serviço web de </a:t>
            </a:r>
            <a:r>
              <a:rPr lang="pt-BR" dirty="0" err="1"/>
              <a:t>chatbot</a:t>
            </a:r>
            <a:r>
              <a:rPr lang="pt-BR" dirty="0"/>
              <a:t> usando ML lançado lá em 2008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o Elon Musk tem essa visão sobre IA... O que é meio irônico né gente? </a:t>
            </a:r>
          </a:p>
          <a:p>
            <a:endParaRPr lang="pt-BR" dirty="0"/>
          </a:p>
          <a:p>
            <a:r>
              <a:rPr lang="pt-BR" dirty="0"/>
              <a:t>Mas porque eu trouxe esses pensamentos para cá?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7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voltar um pouco no tempo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5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12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24/03/2023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24/03/2023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24/03/2023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OR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4F53F6-3E9F-F7AC-E663-AB8BB5EB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36" y="2294289"/>
            <a:ext cx="5057775" cy="2505075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E9688D-1BC0-4960-13E6-B95E3205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5862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para problemas </a:t>
            </a:r>
            <a:r>
              <a:rPr lang="pt-BR" sz="40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NÃO 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8977"/>
            <a:ext cx="3878255" cy="38782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B8337E-1239-DE99-1A19-C4CD1B95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99" y="2229141"/>
            <a:ext cx="3974083" cy="29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Problema: Operador XOR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XOR (OU </a:t>
            </a:r>
            <a:r>
              <a:rPr lang="pt-BR" sz="2400" b="1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eXclusivo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)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2ACD2F-DED7-4AE5-841F-7C8232D6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6288"/>
              </p:ext>
            </p:extLst>
          </p:nvPr>
        </p:nvGraphicFramePr>
        <p:xfrm>
          <a:off x="228600" y="2403827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3DF0A43-EF6E-4355-70A0-0B3CF524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89" y="2402557"/>
            <a:ext cx="4449735" cy="2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Solução: Rede Neural Multicamadas!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AB998-31A5-5CC1-63C1-F3CD5DAC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" y="1556792"/>
            <a:ext cx="79871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Problemas não lineares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10750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203848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444208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CE53FF-E32F-45F2-1877-4BB11909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923"/>
            <a:ext cx="2400300" cy="1562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A202D8-B2D8-888F-4CC3-95666E23B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039219"/>
            <a:ext cx="2476500" cy="16859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C041931-0995-B917-26C6-505ACAB88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109298"/>
            <a:ext cx="2438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29C1F9-3B1A-0662-3DE8-A16A4965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4864"/>
            <a:ext cx="5791200" cy="3162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75EB8B5-8033-24BB-6B84-2961C8EADC04}"/>
              </a:ext>
            </a:extLst>
          </p:cNvPr>
          <p:cNvSpPr txBox="1"/>
          <p:nvPr/>
        </p:nvSpPr>
        <p:spPr>
          <a:xfrm>
            <a:off x="1475656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Entrada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B42A5F0-B302-53AD-7DA3-08F6688F39F9}"/>
              </a:ext>
            </a:extLst>
          </p:cNvPr>
          <p:cNvSpPr txBox="1"/>
          <p:nvPr/>
        </p:nvSpPr>
        <p:spPr>
          <a:xfrm>
            <a:off x="4067944" y="179430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Oculta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288334-E9F4-1BE2-5FF4-C7E9006797D8}"/>
              </a:ext>
            </a:extLst>
          </p:cNvPr>
          <p:cNvSpPr txBox="1"/>
          <p:nvPr/>
        </p:nvSpPr>
        <p:spPr>
          <a:xfrm>
            <a:off x="6177008" y="2636912"/>
            <a:ext cx="197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266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Multicamada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6133212-1065-1CC3-CD10-A73C86FD4255}"/>
              </a:ext>
            </a:extLst>
          </p:cNvPr>
          <p:cNvGrpSpPr>
            <a:grpSpLocks noChangeAspect="1"/>
          </p:cNvGrpSpPr>
          <p:nvPr/>
        </p:nvGrpSpPr>
        <p:grpSpPr>
          <a:xfrm>
            <a:off x="4788024" y="2552710"/>
            <a:ext cx="4248472" cy="2273728"/>
            <a:chOff x="1475656" y="1794302"/>
            <a:chExt cx="6675911" cy="357286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D29C1F9-3B1A-0662-3DE8-A16A49651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2204864"/>
              <a:ext cx="5791200" cy="3162300"/>
            </a:xfrm>
            <a:prstGeom prst="rect">
              <a:avLst/>
            </a:prstGeom>
          </p:spPr>
        </p:pic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375EB8B5-8033-24BB-6B84-2961C8EADC04}"/>
                </a:ext>
              </a:extLst>
            </p:cNvPr>
            <p:cNvSpPr txBox="1"/>
            <p:nvPr/>
          </p:nvSpPr>
          <p:spPr>
            <a:xfrm>
              <a:off x="1475656" y="1794302"/>
              <a:ext cx="1974560" cy="39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de Entrada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B42A5F0-B302-53AD-7DA3-08F6688F39F9}"/>
                </a:ext>
              </a:extLst>
            </p:cNvPr>
            <p:cNvSpPr txBox="1"/>
            <p:nvPr/>
          </p:nvSpPr>
          <p:spPr>
            <a:xfrm>
              <a:off x="4067944" y="1794302"/>
              <a:ext cx="1974560" cy="4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Oculta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7A288334-E9F4-1BE2-5FF4-C7E9006797D8}"/>
                </a:ext>
              </a:extLst>
            </p:cNvPr>
            <p:cNvSpPr txBox="1"/>
            <p:nvPr/>
          </p:nvSpPr>
          <p:spPr>
            <a:xfrm>
              <a:off x="6177007" y="2636912"/>
              <a:ext cx="1974560" cy="4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Camada de Saída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1B7E7869-4F4D-C81F-F063-46E0F0BAB357}"/>
              </a:ext>
            </a:extLst>
          </p:cNvPr>
          <p:cNvSpPr txBox="1"/>
          <p:nvPr/>
        </p:nvSpPr>
        <p:spPr>
          <a:xfrm>
            <a:off x="228600" y="1039996"/>
            <a:ext cx="4847456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O Arranjo </a:t>
            </a:r>
            <a:r>
              <a:rPr lang="pt-BR" sz="1600" dirty="0">
                <a:latin typeface="Gotham HTF" pitchFamily="50" charset="0"/>
                <a:cs typeface="Gotham HTF Light"/>
              </a:rPr>
              <a:t>de neurônios define a quantidade de camadas,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Layers</a:t>
            </a:r>
            <a:r>
              <a:rPr lang="pt-BR" sz="1600" dirty="0">
                <a:latin typeface="Gotham HTF" pitchFamily="50" charset="0"/>
                <a:cs typeface="Gotham HTF Light"/>
              </a:rPr>
              <a:t> que a rede possui.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 rede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Perceptron</a:t>
            </a:r>
            <a:r>
              <a:rPr lang="pt-BR" sz="1600" dirty="0">
                <a:latin typeface="Gotham HTF" pitchFamily="50" charset="0"/>
                <a:cs typeface="Gotham HTF Light"/>
              </a:rPr>
              <a:t>, possui apenas uma camada, por se tratar de apenas um neurônio.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 rede </a:t>
            </a:r>
            <a:r>
              <a:rPr lang="pt-BR" sz="1600" b="1" dirty="0">
                <a:latin typeface="Gotham HTF" pitchFamily="50" charset="0"/>
                <a:cs typeface="Gotham HTF Light"/>
              </a:rPr>
              <a:t>MLP</a:t>
            </a:r>
            <a:r>
              <a:rPr lang="pt-BR" sz="1600" dirty="0">
                <a:latin typeface="Gotham HTF" pitchFamily="50" charset="0"/>
                <a:cs typeface="Gotham HTF Light"/>
              </a:rPr>
              <a:t>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Multlayer</a:t>
            </a:r>
            <a:r>
              <a:rPr lang="pt-BR" sz="1600" b="1" dirty="0">
                <a:latin typeface="Gotham HTF" pitchFamily="50" charset="0"/>
                <a:cs typeface="Gotham HTF Light"/>
              </a:rPr>
              <a:t>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Perceptron</a:t>
            </a:r>
            <a:r>
              <a:rPr lang="pt-BR" sz="1600" dirty="0">
                <a:latin typeface="Gotham HTF" pitchFamily="50" charset="0"/>
                <a:cs typeface="Gotham HTF Light"/>
              </a:rPr>
              <a:t> possui além das camadas de entrada e saída, camadas ocultas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Hiden</a:t>
            </a:r>
            <a:r>
              <a:rPr lang="pt-BR" sz="1600" b="1" dirty="0">
                <a:latin typeface="Gotham HTF" pitchFamily="50" charset="0"/>
                <a:cs typeface="Gotham HTF Light"/>
              </a:rPr>
              <a:t>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Layers</a:t>
            </a:r>
            <a:r>
              <a:rPr lang="pt-BR" sz="1600" dirty="0">
                <a:latin typeface="Gotham HTF" pitchFamily="50" charset="0"/>
                <a:cs typeface="Gotham HTF Light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As redes MLP também são conhecidas como </a:t>
            </a:r>
            <a:r>
              <a:rPr lang="pt-BR" sz="1600" b="1" dirty="0">
                <a:latin typeface="Gotham HTF" pitchFamily="50" charset="0"/>
                <a:cs typeface="Gotham HTF Light"/>
              </a:rPr>
              <a:t>Redes Densas ou </a:t>
            </a:r>
            <a:r>
              <a:rPr lang="pt-BR" sz="1600" b="1" dirty="0" err="1">
                <a:latin typeface="Gotham HTF" pitchFamily="50" charset="0"/>
                <a:cs typeface="Gotham HTF Light"/>
              </a:rPr>
              <a:t>Fully-Connected</a:t>
            </a:r>
            <a:r>
              <a:rPr lang="pt-BR" sz="1600" b="1" dirty="0">
                <a:latin typeface="Gotham HTF" pitchFamily="50" charset="0"/>
                <a:cs typeface="Gotham HTF Light"/>
              </a:rPr>
              <a:t>.</a:t>
            </a:r>
            <a:endParaRPr lang="pt-BR" sz="16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68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CAE24-9E10-5AA6-1D86-CC798F2B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8" y="2514600"/>
            <a:ext cx="2819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F6D7F5-BB32-0B16-68F1-FD8EA5E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780928"/>
            <a:ext cx="333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Introdução a Redes Neurais Artificiais – Redes Multicamadas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Qual a quantidade ideal de camadas ocultas?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484745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1 Camada Oculta: </a:t>
            </a:r>
            <a:r>
              <a:rPr lang="pt-BR" sz="1600" dirty="0">
                <a:latin typeface="Gotham HTF" pitchFamily="50" charset="0"/>
                <a:cs typeface="Gotham HTF Light"/>
              </a:rPr>
              <a:t>Resolve a maior parte de problemas não-lineares (Equações exponenciais, equações do segundo grau, etc.)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2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Conseguem expressar qualquer relação entre os dados, mesmo que não haja uma equação que modele o sistema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Mais de duas Camadas Ocultas: </a:t>
            </a:r>
            <a:r>
              <a:rPr lang="pt-BR" sz="1600" dirty="0">
                <a:latin typeface="Gotham HTF" pitchFamily="50" charset="0"/>
                <a:cs typeface="Gotham HTF Light"/>
              </a:rPr>
              <a:t>Para problemas mais complexos, como visão computacional, carros autônomos, robótica, etc.</a:t>
            </a:r>
            <a:endParaRPr lang="pt-BR" sz="1600" b="1" dirty="0"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BF23B-25A3-E5E0-39F1-3871B1E9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7" y="1857375"/>
            <a:ext cx="2905125" cy="31432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87DDC7-757A-CA99-7813-F4CC40DBB4D8}"/>
              </a:ext>
            </a:extLst>
          </p:cNvPr>
          <p:cNvSpPr/>
          <p:nvPr/>
        </p:nvSpPr>
        <p:spPr>
          <a:xfrm>
            <a:off x="6660232" y="4725144"/>
            <a:ext cx="1800200" cy="67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51F4583-649B-08F1-BF27-EF3391AD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12974"/>
            <a:ext cx="3240360" cy="2010165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eu preciso na minha rede?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0269BC3-B6AB-5581-1C65-4049F2EC75DF}"/>
              </a:ext>
            </a:extLst>
          </p:cNvPr>
          <p:cNvSpPr txBox="1"/>
          <p:nvPr/>
        </p:nvSpPr>
        <p:spPr>
          <a:xfrm>
            <a:off x="228600" y="1443900"/>
            <a:ext cx="542352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Camada de entrada: </a:t>
            </a:r>
            <a:r>
              <a:rPr lang="pt-BR" sz="1600" dirty="0">
                <a:latin typeface="Gotham HTF" pitchFamily="50" charset="0"/>
                <a:cs typeface="Gotham HTF Light"/>
              </a:rPr>
              <a:t>A quantidade de neurônios de entrada é equivalente a quantidade de variáveis ou atributos que vão alimentar a rede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2CFEDC-0CEF-B7DC-045E-C957F9D3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4744"/>
            <a:ext cx="3878255" cy="38782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26A129-FC06-9B23-68CB-6D8F2593645E}"/>
              </a:ext>
            </a:extLst>
          </p:cNvPr>
          <p:cNvSpPr txBox="1"/>
          <p:nvPr/>
        </p:nvSpPr>
        <p:spPr>
          <a:xfrm>
            <a:off x="232678" y="2214762"/>
            <a:ext cx="5419441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1600" b="1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 pitchFamily="50" charset="0"/>
                <a:cs typeface="Gotham HTF Light"/>
              </a:rPr>
              <a:t>Camada de saída: </a:t>
            </a:r>
            <a:r>
              <a:rPr lang="pt-BR" sz="1600" dirty="0">
                <a:latin typeface="Gotham HTF" pitchFamily="50" charset="0"/>
                <a:cs typeface="Gotham HTF Light"/>
              </a:rPr>
              <a:t>A quantidade de neurônios de saída equivalem a quantidade de classes ou valores que queremos identificar. Por exemplo: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classificação entre Sim e Não: Um neurônio;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classificação entre as flores Isis: Três neurônios;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 pitchFamily="50" charset="0"/>
                <a:cs typeface="Gotham HTF Light"/>
              </a:rPr>
              <a:t>Para jogar Sonic 2 do Mega Drive: Doze neurônios;</a:t>
            </a:r>
          </a:p>
        </p:txBody>
      </p:sp>
    </p:spTree>
    <p:extLst>
      <p:ext uri="{BB962C8B-B14F-4D97-AF65-F5344CB8AC3E}">
        <p14:creationId xmlns:p14="http://schemas.microsoft.com/office/powerpoint/2010/main" val="22177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3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B39AA10-7044-2A5D-45EC-7156F250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418681"/>
            <a:ext cx="3962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832714-350F-48B4-D1A4-7CBE19BD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3501008"/>
            <a:ext cx="36671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017AC1C-06F4-6090-47B1-E74603A8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44FCE-3037-6FB1-6E0A-3BE2024F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271986"/>
            <a:ext cx="4162425" cy="318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1: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estar entre a quantidade de entrada e saída: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𝑁</m:t>
                    </m:r>
                    <m:r>
                      <a:rPr lang="pt-BR" sz="2000" b="0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𝐸𝑛𝑡𝑟𝑎𝑑𝑎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+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𝑆𝑎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í</m:t>
                        </m:r>
                        <m:r>
                          <a:rPr lang="pt-BR" sz="2000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𝑑𝑎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2F1B87F-4466-B79E-7AA8-B671C83DE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171026"/>
              </a:xfrm>
              <a:prstGeom prst="rect">
                <a:avLst/>
              </a:prstGeom>
              <a:blipFill>
                <a:blip r:embed="rId4"/>
                <a:stretch>
                  <a:fillRect l="-667" b="-2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2" name="TextBox 6">
                <a:extLst>
                  <a:ext uri="{FF2B5EF4-FFF2-40B4-BE49-F238E27FC236}">
                    <a16:creationId xmlns:a16="http://schemas.microsoft.com/office/drawing/2014/main" id="{30269BC3-B6AB-5581-1C65-4049F2EC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2E89E-8599-0B69-FDCA-9610EF9B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645371"/>
            <a:ext cx="3876675" cy="2447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239CAF-0E8C-B2F7-9BF1-94C73B932A46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2: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A quantidade de neurônios ocultos deve ser 2/3 da camada de entrada + a quantidade de neurônios da camada saída: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2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  <a:cs typeface="Gotham HTF Light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otham HTF Light"/>
                        </a:rPr>
                        <m:t>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𝑆𝑎𝑖𝑑𝑎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14D42-30F6-9160-9418-ABB32384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883016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FF9298-28CB-57C4-07A2-8E14C5E5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89040"/>
            <a:ext cx="424815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/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Dica 3: </a:t>
                </a:r>
                <a:r>
                  <a:rPr lang="pt-BR" sz="2000" dirty="0">
                    <a:latin typeface="Gotham HTF" pitchFamily="50" charset="0"/>
                    <a:cs typeface="Gotham HTF Light"/>
                  </a:rPr>
                  <a:t>O número de neurônios precisa ser menor que o dobro da quantidade de neurônios da camada de entrada: </a:t>
                </a:r>
              </a:p>
              <a:p>
                <a:pPr>
                  <a:lnSpc>
                    <a:spcPct val="150000"/>
                  </a:lnSpc>
                  <a:buClr>
                    <a:srgbClr val="ED145B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&lt;2 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  <a:cs typeface="Gotham HTF Light"/>
                        </a:rPr>
                        <m:t>𝐸𝑛𝑡𝑟𝑎𝑑𝑎</m:t>
                      </m:r>
                    </m:oMath>
                  </m:oMathPara>
                </a14:m>
                <a:endParaRPr lang="pt-BR" sz="2000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F00C420B-79A3-C378-6371-F16C876F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23104"/>
                <a:ext cx="8231832" cy="1477328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E126986-10CC-7230-85D3-EEEC8B6C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3717032"/>
            <a:ext cx="3857625" cy="2419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02C3AD-6D5E-8968-BEBF-0101ADF0E3B1}"/>
              </a:ext>
            </a:extLst>
          </p:cNvPr>
          <p:cNvSpPr/>
          <p:nvPr/>
        </p:nvSpPr>
        <p:spPr>
          <a:xfrm>
            <a:off x="2627784" y="6021288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quantos neurônios nas camadas ocultas?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CAF3C4-3684-42E1-9402-4CA47034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28" y="1854356"/>
            <a:ext cx="3518860" cy="3518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/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𝑬𝒏𝒕𝒓𝒂𝒅𝒂𝒔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+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𝑺𝒂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í</m:t>
                            </m:r>
                            <m:r>
                              <a:rPr lang="pt-BR" sz="2400" b="1" i="1" smtClean="0">
                                <a:solidFill>
                                  <a:srgbClr val="ED145B"/>
                                </a:solidFill>
                                <a:latin typeface="Cambria Math" panose="02040503050406030204" pitchFamily="18" charset="0"/>
                                <a:cs typeface="Gotham HTF Light"/>
                              </a:rPr>
                              <m:t>𝒅𝒂𝒔</m:t>
                            </m:r>
                          </m:e>
                        </m:d>
                      </m:num>
                      <m:den>
                        <m:r>
                          <a:rPr lang="pt-BR" sz="24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ED145B"/>
                    </a:solidFill>
                    <a:latin typeface="Gotham HTF" pitchFamily="50" charset="0"/>
                    <a:cs typeface="Gotham HTF Light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2</m:t>
                        </m:r>
                      </m:num>
                      <m:den>
                        <m:r>
                          <a:rPr lang="pt-BR" sz="2000" b="1" i="1" smtClean="0">
                            <a:solidFill>
                              <a:srgbClr val="ED145B"/>
                            </a:solidFill>
                            <a:latin typeface="Cambria Math" panose="02040503050406030204" pitchFamily="18" charset="0"/>
                            <a:cs typeface="Gotham HTF Light"/>
                          </a:rPr>
                          <m:t>𝟑</m:t>
                        </m:r>
                      </m:den>
                    </m:f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+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𝑺𝒂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í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𝒅𝒂𝒔</m:t>
                    </m:r>
                  </m:oMath>
                </a14:m>
                <a:endParaRPr lang="pt-BR" sz="2000" b="1" dirty="0">
                  <a:solidFill>
                    <a:srgbClr val="ED145B"/>
                  </a:solidFill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endParaRPr lang="pt-BR" sz="2000" b="1" dirty="0">
                  <a:latin typeface="Gotham HTF" pitchFamily="50" charset="0"/>
                  <a:cs typeface="Gotham HTF Light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ED145B"/>
                  </a:buClr>
                  <a:buFont typeface="Wingdings" panose="05000000000000000000" pitchFamily="2" charset="2"/>
                  <a:buChar char="v"/>
                </a:pPr>
                <a:r>
                  <a:rPr lang="pt-BR" sz="2000" b="1" dirty="0">
                    <a:latin typeface="Gotham HTF" pitchFamily="50" charset="0"/>
                    <a:cs typeface="Gotham HTF Light"/>
                  </a:rPr>
                  <a:t>Neurônios Ocultos &lt;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cs typeface="Gotham HTF Light"/>
                      </a:rPr>
                      <m:t>𝟐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×</m:t>
                    </m:r>
                    <m:r>
                      <a:rPr lang="pt-BR" sz="2000" b="1" i="1" smtClean="0">
                        <a:solidFill>
                          <a:srgbClr val="ED145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otham HTF Light"/>
                      </a:rPr>
                      <m:t>𝑬𝒏𝒕𝒓𝒂𝒅𝒂𝒔</m:t>
                    </m:r>
                  </m:oMath>
                </a14:m>
                <a:endParaRPr lang="pt-BR" sz="2000" b="1" dirty="0">
                  <a:latin typeface="Gotham HTF" pitchFamily="50" charset="0"/>
                  <a:cs typeface="Gotham HTF Light"/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1D913F08-29A9-6A25-5B77-6DD64188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93070"/>
                <a:ext cx="5423520" cy="2906630"/>
              </a:xfrm>
              <a:prstGeom prst="rect">
                <a:avLst/>
              </a:prstGeom>
              <a:blipFill>
                <a:blip r:embed="rId4"/>
                <a:stretch>
                  <a:fillRect l="-1012" r="-225" b="-2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412776"/>
            <a:ext cx="554461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“O </a:t>
            </a:r>
            <a:r>
              <a:rPr lang="en-US" dirty="0" err="1">
                <a:latin typeface="Gotham HTF Light"/>
                <a:cs typeface="Gotham HTF Light"/>
              </a:rPr>
              <a:t>desenvolvimento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total </a:t>
            </a:r>
            <a:r>
              <a:rPr lang="en-US" dirty="0" err="1">
                <a:latin typeface="Gotham HTF Light"/>
                <a:cs typeface="Gotham HTF Light"/>
              </a:rPr>
              <a:t>poderia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significar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fim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raça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humana</a:t>
            </a:r>
            <a:r>
              <a:rPr lang="en-US" dirty="0">
                <a:latin typeface="Gotham HTF Light"/>
                <a:cs typeface="Gotham HTF Light"/>
              </a:rPr>
              <a:t>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“…A </a:t>
            </a:r>
            <a:r>
              <a:rPr lang="en-US" dirty="0" err="1">
                <a:latin typeface="Gotham HTF Light"/>
                <a:cs typeface="Gotham HTF Light"/>
              </a:rPr>
              <a:t>criação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bem-sucedida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seria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maior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evento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história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humanidade</a:t>
            </a:r>
            <a:r>
              <a:rPr lang="en-US" dirty="0">
                <a:latin typeface="Gotham HTF Light"/>
                <a:cs typeface="Gotham HTF Light"/>
              </a:rPr>
              <a:t>. </a:t>
            </a:r>
            <a:r>
              <a:rPr lang="en-US" dirty="0" err="1">
                <a:latin typeface="Gotham HTF Light"/>
                <a:cs typeface="Gotham HTF Light"/>
              </a:rPr>
              <a:t>Infelizmente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pode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também</a:t>
            </a:r>
            <a:r>
              <a:rPr lang="en-US" dirty="0">
                <a:latin typeface="Gotham HTF Light"/>
                <a:cs typeface="Gotham HTF Light"/>
              </a:rPr>
              <a:t> ser o ultimo, a </a:t>
            </a:r>
            <a:r>
              <a:rPr lang="en-US" dirty="0" err="1">
                <a:latin typeface="Gotham HTF Light"/>
                <a:cs typeface="Gotham HTF Light"/>
              </a:rPr>
              <a:t>menos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aprendemos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evitar</a:t>
            </a:r>
            <a:r>
              <a:rPr lang="en-US" dirty="0">
                <a:latin typeface="Gotham HTF Light"/>
                <a:cs typeface="Gotham HTF Light"/>
              </a:rPr>
              <a:t> o </a:t>
            </a:r>
            <a:r>
              <a:rPr lang="en-US" dirty="0" err="1">
                <a:latin typeface="Gotham HTF Light"/>
                <a:cs typeface="Gotham HTF Light"/>
              </a:rPr>
              <a:t>risco</a:t>
            </a:r>
            <a:r>
              <a:rPr lang="en-US" dirty="0">
                <a:latin typeface="Gotham HTF Light"/>
                <a:cs typeface="Gotham HTF Light"/>
              </a:rPr>
              <a:t>…”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931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Stephen Hawking, </a:t>
            </a:r>
            <a:r>
              <a:rPr lang="en-US" dirty="0" err="1">
                <a:latin typeface="Gotham HTF Light"/>
                <a:cs typeface="Gotham HTF Light"/>
              </a:rPr>
              <a:t>físico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teórico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Backpropagation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1D913F08-29A9-6A25-5B77-6DD641889A84}"/>
              </a:ext>
            </a:extLst>
          </p:cNvPr>
          <p:cNvSpPr txBox="1"/>
          <p:nvPr/>
        </p:nvSpPr>
        <p:spPr>
          <a:xfrm>
            <a:off x="228600" y="1052736"/>
            <a:ext cx="79438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Técnica para realizar o ajuste de pesos de uma rede neural;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O objetivo é sempre minimizar o erro, tendo como parâmetro o menor </a:t>
            </a:r>
            <a:r>
              <a:rPr lang="pt-BR" i="1" dirty="0">
                <a:latin typeface="Gotham HTF" pitchFamily="50" charset="0"/>
                <a:cs typeface="Gotham HTF Light"/>
              </a:rPr>
              <a:t>LOSS</a:t>
            </a:r>
            <a:r>
              <a:rPr lang="pt-BR" dirty="0">
                <a:latin typeface="Gotham HTF" pitchFamily="50" charset="0"/>
                <a:cs typeface="Gotham HTF Light"/>
              </a:rPr>
              <a:t> para guiar o modelo na direção certa;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dirty="0">
                <a:latin typeface="Gotham HTF" pitchFamily="50" charset="0"/>
                <a:cs typeface="Gotham HTF Light"/>
              </a:rPr>
              <a:t>A função </a:t>
            </a:r>
            <a:r>
              <a:rPr lang="pt-BR" i="1" dirty="0" err="1">
                <a:latin typeface="Gotham HTF" pitchFamily="50" charset="0"/>
                <a:cs typeface="Gotham HTF Light"/>
              </a:rPr>
              <a:t>Loss</a:t>
            </a:r>
            <a:r>
              <a:rPr lang="pt-BR" i="1" dirty="0">
                <a:latin typeface="Gotham HTF" pitchFamily="50" charset="0"/>
                <a:cs typeface="Gotham HTF Light"/>
              </a:rPr>
              <a:t> mede o quão boa estão as predições da rede.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i="1" dirty="0">
                <a:latin typeface="Gotham HTF" pitchFamily="50" charset="0"/>
                <a:cs typeface="Gotham HTF Light"/>
              </a:rPr>
              <a:t>Para problemas de regressão: MSE ou MAE;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i="1" dirty="0">
                <a:latin typeface="Gotham HTF" pitchFamily="50" charset="0"/>
                <a:cs typeface="Gotham HTF Light"/>
              </a:rPr>
              <a:t>Para problemas de Classificação: BCE</a:t>
            </a:r>
            <a:r>
              <a:rPr lang="pt-BR" dirty="0">
                <a:latin typeface="Gotham HTF" pitchFamily="50" charset="0"/>
                <a:cs typeface="Gotham HTF Light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dirty="0">
              <a:latin typeface="Gotham HTF" pitchFamily="50" charset="0"/>
              <a:cs typeface="Gotham HTF Light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b="0" dirty="0">
                <a:solidFill>
                  <a:srgbClr val="000000"/>
                </a:solidFill>
                <a:effectLst/>
                <a:latin typeface="Gotham HTF"/>
              </a:rPr>
              <a:t>Cada iteração das amostras de treinamento é chamada de </a:t>
            </a:r>
            <a:r>
              <a:rPr lang="pt-BR" b="0" dirty="0" err="1">
                <a:solidFill>
                  <a:srgbClr val="000000"/>
                </a:solidFill>
                <a:effectLst/>
                <a:latin typeface="Gotham HTF"/>
              </a:rPr>
              <a:t>bach</a:t>
            </a:r>
            <a:r>
              <a:rPr lang="pt-BR" b="0" dirty="0">
                <a:solidFill>
                  <a:srgbClr val="000000"/>
                </a:solidFill>
                <a:effectLst/>
                <a:latin typeface="Gotham HTF"/>
              </a:rPr>
              <a:t> e uma rodada  completa de treinamento é chamada de </a:t>
            </a:r>
            <a:r>
              <a:rPr lang="pt-BR" b="0" dirty="0" err="1">
                <a:solidFill>
                  <a:srgbClr val="000000"/>
                </a:solidFill>
                <a:effectLst/>
                <a:latin typeface="Gotham HTF"/>
              </a:rPr>
              <a:t>epoch</a:t>
            </a:r>
            <a:endParaRPr lang="pt-BR" b="0" dirty="0">
              <a:solidFill>
                <a:srgbClr val="000000"/>
              </a:solidFill>
              <a:effectLst/>
              <a:latin typeface="Gotham HTF"/>
            </a:endParaRP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Backpropagation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A7A066-6A42-E9B1-A50D-3E75E3532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5976664" cy="232835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865F92-85EB-DBD1-4EF1-487735A42B85}"/>
              </a:ext>
            </a:extLst>
          </p:cNvPr>
          <p:cNvSpPr txBox="1"/>
          <p:nvPr/>
        </p:nvSpPr>
        <p:spPr>
          <a:xfrm>
            <a:off x="395536" y="1119073"/>
            <a:ext cx="5184576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Os algoritmos utilizados para ajustar os pesos da rede mais usados são: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SGD;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RMSprop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ADAM;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Adadelta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Adagrad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 err="1">
                <a:latin typeface="Gotham HTF" pitchFamily="50" charset="0"/>
                <a:cs typeface="Gotham HTF Light"/>
              </a:rPr>
              <a:t>Adamax</a:t>
            </a:r>
            <a:r>
              <a:rPr lang="pt-BR" sz="2000" dirty="0">
                <a:latin typeface="Gotham HTF" pitchFamily="50" charset="0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Nadam;</a:t>
            </a:r>
          </a:p>
          <a:p>
            <a:pPr marL="800100" lvl="1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dirty="0">
                <a:latin typeface="Gotham HTF" pitchFamily="50" charset="0"/>
                <a:cs typeface="Gotham HTF Light"/>
              </a:rPr>
              <a:t>FTRL</a:t>
            </a:r>
          </a:p>
        </p:txBody>
      </p:sp>
    </p:spTree>
    <p:extLst>
      <p:ext uri="{BB962C8B-B14F-4D97-AF65-F5344CB8AC3E}">
        <p14:creationId xmlns:p14="http://schemas.microsoft.com/office/powerpoint/2010/main" val="32274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This presentation was based on Redes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Neurais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Multicamadas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by Prof.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Hellynson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Cássio</a:t>
            </a:r>
            <a:endParaRPr lang="en-US" sz="1200" b="0" i="0" dirty="0">
              <a:solidFill>
                <a:srgbClr val="5F7D95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268760"/>
            <a:ext cx="554461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Acredito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continuaremos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comando</a:t>
            </a:r>
            <a:r>
              <a:rPr lang="en-US" dirty="0">
                <a:latin typeface="Gotham HTF Light"/>
                <a:cs typeface="Gotham HTF Light"/>
              </a:rPr>
              <a:t> da </a:t>
            </a:r>
            <a:r>
              <a:rPr lang="en-US" dirty="0" err="1">
                <a:latin typeface="Gotham HTF Light"/>
                <a:cs typeface="Gotham HTF Light"/>
              </a:rPr>
              <a:t>tecnologia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um </a:t>
            </a:r>
            <a:r>
              <a:rPr lang="en-US" dirty="0" err="1">
                <a:latin typeface="Gotham HTF Light"/>
                <a:cs typeface="Gotham HTF Light"/>
              </a:rPr>
              <a:t>período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razoável</a:t>
            </a:r>
            <a:r>
              <a:rPr lang="en-US" dirty="0">
                <a:latin typeface="Gotham HTF Light"/>
                <a:cs typeface="Gotham HTF Light"/>
              </a:rPr>
              <a:t> de tempo, e o </a:t>
            </a:r>
            <a:r>
              <a:rPr lang="en-US" dirty="0" err="1">
                <a:latin typeface="Gotham HTF Light"/>
                <a:cs typeface="Gotham HTF Light"/>
              </a:rPr>
              <a:t>potencial</a:t>
            </a:r>
            <a:r>
              <a:rPr lang="en-US" dirty="0">
                <a:latin typeface="Gotham HTF Light"/>
                <a:cs typeface="Gotham HTF Light"/>
              </a:rPr>
              <a:t> dela de resolver </a:t>
            </a:r>
            <a:r>
              <a:rPr lang="en-US" dirty="0" err="1">
                <a:latin typeface="Gotham HTF Light"/>
                <a:cs typeface="Gotham HTF Light"/>
              </a:rPr>
              <a:t>muitos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problemas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globais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será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concretizado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endParaRPr lang="en-US" dirty="0">
              <a:latin typeface="Gotham HTF Light"/>
              <a:cs typeface="Gotham HTF Light"/>
            </a:endParaRPr>
          </a:p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Podemos saber </a:t>
            </a:r>
            <a:r>
              <a:rPr lang="en-US" dirty="0" err="1">
                <a:latin typeface="Gotham HTF Light"/>
                <a:cs typeface="Gotham HTF Light"/>
              </a:rPr>
              <a:t>exatamente</a:t>
            </a:r>
            <a:r>
              <a:rPr lang="en-US" dirty="0">
                <a:latin typeface="Gotham HTF Light"/>
                <a:cs typeface="Gotham HTF Light"/>
              </a:rPr>
              <a:t> o que </a:t>
            </a:r>
            <a:r>
              <a:rPr lang="en-US" dirty="0" err="1">
                <a:latin typeface="Gotham HTF Light"/>
                <a:cs typeface="Gotham HTF Light"/>
              </a:rPr>
              <a:t>acontecerá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máquina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superar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nossa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então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sabemos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ela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ajudará</a:t>
            </a:r>
            <a:r>
              <a:rPr lang="en-US" dirty="0">
                <a:latin typeface="Gotham HTF Light"/>
                <a:cs typeface="Gotham HTF Light"/>
              </a:rPr>
              <a:t> para sempre </a:t>
            </a:r>
            <a:r>
              <a:rPr lang="en-US" dirty="0" err="1">
                <a:latin typeface="Gotham HTF Light"/>
                <a:cs typeface="Gotham HTF Light"/>
              </a:rPr>
              <a:t>ou</a:t>
            </a:r>
            <a:r>
              <a:rPr lang="en-US" dirty="0">
                <a:latin typeface="Gotham HTF Light"/>
                <a:cs typeface="Gotham HTF Light"/>
              </a:rPr>
              <a:t> se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jogará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escanteio</a:t>
            </a:r>
            <a:r>
              <a:rPr lang="en-US" dirty="0">
                <a:latin typeface="Gotham HTF Light"/>
                <a:cs typeface="Gotham HTF Light"/>
              </a:rPr>
              <a:t> e </a:t>
            </a:r>
            <a:r>
              <a:rPr lang="en-US" dirty="0" err="1">
                <a:latin typeface="Gotham HTF Light"/>
                <a:cs typeface="Gotham HTF Light"/>
              </a:rPr>
              <a:t>nos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destruirá</a:t>
            </a:r>
            <a:r>
              <a:rPr lang="en-US" dirty="0">
                <a:latin typeface="Gotham HTF Light"/>
                <a:cs typeface="Gotham HTF Light"/>
              </a:rPr>
              <a:t>”.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56819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Rollo Carpenter, </a:t>
            </a:r>
            <a:r>
              <a:rPr lang="en-US" dirty="0" err="1">
                <a:latin typeface="Gotham HTF Light"/>
                <a:cs typeface="Gotham HTF Light"/>
              </a:rPr>
              <a:t>criador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Cleverbot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pensam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sobre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IA?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2132856"/>
            <a:ext cx="554461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ED265B"/>
              </a:buClr>
            </a:pPr>
            <a:r>
              <a:rPr lang="en-US" dirty="0">
                <a:latin typeface="Gotham HTF Light"/>
                <a:cs typeface="Gotham HTF Light"/>
              </a:rPr>
              <a:t>“</a:t>
            </a:r>
            <a:r>
              <a:rPr lang="en-US" dirty="0" err="1">
                <a:latin typeface="Gotham HTF Light"/>
                <a:cs typeface="Gotham HTF Light"/>
              </a:rPr>
              <a:t>Precisamos</a:t>
            </a:r>
            <a:r>
              <a:rPr lang="en-US" dirty="0">
                <a:latin typeface="Gotham HTF Light"/>
                <a:cs typeface="Gotham HTF Light"/>
              </a:rPr>
              <a:t> ser super </a:t>
            </a:r>
            <a:r>
              <a:rPr lang="en-US" dirty="0" err="1">
                <a:latin typeface="Gotham HTF Light"/>
                <a:cs typeface="Gotham HTF Light"/>
              </a:rPr>
              <a:t>cuidadosos</a:t>
            </a:r>
            <a:r>
              <a:rPr lang="en-US" dirty="0">
                <a:latin typeface="Gotham HTF Light"/>
                <a:cs typeface="Gotham HTF Light"/>
              </a:rPr>
              <a:t> com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Artificial. </a:t>
            </a:r>
            <a:r>
              <a:rPr lang="en-US" dirty="0" err="1">
                <a:latin typeface="Gotham HTF Light"/>
                <a:cs typeface="Gotham HTF Light"/>
              </a:rPr>
              <a:t>Elas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são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otencialmente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mais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perigosas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armas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nucleares</a:t>
            </a:r>
            <a:r>
              <a:rPr lang="en-US" dirty="0">
                <a:latin typeface="Gotham HTF Light"/>
                <a:cs typeface="Gotham HTF Light"/>
              </a:rPr>
              <a:t>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6A062C-AD41-AF89-3E5F-654FAE9438C0}"/>
              </a:ext>
            </a:extLst>
          </p:cNvPr>
          <p:cNvSpPr txBox="1"/>
          <p:nvPr/>
        </p:nvSpPr>
        <p:spPr>
          <a:xfrm>
            <a:off x="809836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tham HTF Light"/>
                <a:cs typeface="Gotham HTF Light"/>
              </a:rPr>
              <a:t>Elon Musk, o Iron Man </a:t>
            </a:r>
            <a:r>
              <a:rPr lang="en-US" dirty="0" err="1">
                <a:latin typeface="Gotham HTF Light"/>
                <a:cs typeface="Gotham HTF Light"/>
              </a:rPr>
              <a:t>só</a:t>
            </a:r>
            <a:r>
              <a:rPr lang="en-US" dirty="0">
                <a:latin typeface="Gotham HTF Light"/>
                <a:cs typeface="Gotham HTF Light"/>
              </a:rPr>
              <a:t> que </a:t>
            </a:r>
            <a:r>
              <a:rPr lang="en-US" dirty="0" err="1">
                <a:latin typeface="Gotham HTF Light"/>
                <a:cs typeface="Gotham HTF Light"/>
              </a:rPr>
              <a:t>sem</a:t>
            </a:r>
            <a:r>
              <a:rPr lang="en-US" dirty="0">
                <a:latin typeface="Gotham HTF Light"/>
                <a:cs typeface="Gotham HTF Light"/>
              </a:rPr>
              <a:t> a </a:t>
            </a:r>
            <a:r>
              <a:rPr lang="en-US" dirty="0" err="1">
                <a:latin typeface="Gotham HTF Light"/>
                <a:cs typeface="Gotham HTF Light"/>
              </a:rPr>
              <a:t>armadura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3BFC7-C192-1923-524D-8741B27B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8930"/>
            <a:ext cx="3202888" cy="32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/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ED26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rgbClr val="ED265B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0DE065E-85F9-264A-8E2B-A016A2D5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84984"/>
                <a:ext cx="25922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Agrupar 1">
            <a:extLst>
              <a:ext uri="{FF2B5EF4-FFF2-40B4-BE49-F238E27FC236}">
                <a16:creationId xmlns:a16="http://schemas.microsoft.com/office/drawing/2014/main" id="{4A64874E-632C-67F9-DE07-A5154C3EE312}"/>
              </a:ext>
            </a:extLst>
          </p:cNvPr>
          <p:cNvGrpSpPr/>
          <p:nvPr/>
        </p:nvGrpSpPr>
        <p:grpSpPr>
          <a:xfrm>
            <a:off x="444624" y="1455160"/>
            <a:ext cx="3695328" cy="4849396"/>
            <a:chOff x="444624" y="1455160"/>
            <a:chExt cx="3695328" cy="48493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72A679-423B-60B2-6E41-F386AD9D2475}"/>
                </a:ext>
              </a:extLst>
            </p:cNvPr>
            <p:cNvSpPr txBox="1"/>
            <p:nvPr/>
          </p:nvSpPr>
          <p:spPr>
            <a:xfrm>
              <a:off x="444624" y="1455160"/>
              <a:ext cx="2399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Regressão linear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B376592A-48BB-8EB5-403F-51A05E343299}"/>
                </a:ext>
              </a:extLst>
            </p:cNvPr>
            <p:cNvSpPr txBox="1"/>
            <p:nvPr/>
          </p:nvSpPr>
          <p:spPr>
            <a:xfrm>
              <a:off x="444624" y="2031231"/>
              <a:ext cx="3695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Gotham HTF" pitchFamily="50" charset="0"/>
                  <a:cs typeface="Gotham HTF Light"/>
                </a:rPr>
                <a:t>Retorna um </a:t>
              </a:r>
              <a:r>
                <a:rPr lang="pt-BR" b="1" dirty="0">
                  <a:latin typeface="Gotham HTF" pitchFamily="50" charset="0"/>
                  <a:cs typeface="Gotham HTF Light"/>
                </a:rPr>
                <a:t>valor</a:t>
              </a:r>
              <a:r>
                <a:rPr lang="pt-BR" dirty="0">
                  <a:latin typeface="Gotham HTF" pitchFamily="50" charset="0"/>
                  <a:cs typeface="Gotham HTF Light"/>
                </a:rPr>
                <a:t>, ou em termos matemáticos: Encontra a melhor reta que se aproxima dos dados.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DCED02A-A2F2-B262-CAAE-9ABFC20D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80" y="4144556"/>
              <a:ext cx="2977458" cy="216000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EFDD0D3-AC46-6E52-F032-3D08768DE26A}"/>
              </a:ext>
            </a:extLst>
          </p:cNvPr>
          <p:cNvGrpSpPr/>
          <p:nvPr/>
        </p:nvGrpSpPr>
        <p:grpSpPr>
          <a:xfrm>
            <a:off x="4776565" y="1455160"/>
            <a:ext cx="3755875" cy="4849396"/>
            <a:chOff x="4776565" y="1455160"/>
            <a:chExt cx="3755875" cy="4849396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D84C0A06-135C-3561-68BA-F4B4190EB0D0}"/>
                </a:ext>
              </a:extLst>
            </p:cNvPr>
            <p:cNvSpPr txBox="1"/>
            <p:nvPr/>
          </p:nvSpPr>
          <p:spPr>
            <a:xfrm>
              <a:off x="4837112" y="1455160"/>
              <a:ext cx="2687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ED145B"/>
                  </a:solidFill>
                  <a:latin typeface="Gotham HTF" pitchFamily="50" charset="0"/>
                  <a:cs typeface="Gotham HTF Light"/>
                </a:rPr>
                <a:t>Classificação linear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D168A017-A1E1-31A3-B845-64EEF70B66B0}"/>
                </a:ext>
              </a:extLst>
            </p:cNvPr>
            <p:cNvSpPr txBox="1"/>
            <p:nvPr/>
          </p:nvSpPr>
          <p:spPr>
            <a:xfrm>
              <a:off x="4837112" y="2031231"/>
              <a:ext cx="3695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Gotham HTF" pitchFamily="50" charset="0"/>
                  <a:cs typeface="Gotham HTF Light"/>
                </a:rPr>
                <a:t>Retorna uma </a:t>
              </a:r>
              <a:r>
                <a:rPr lang="pt-BR" b="1" dirty="0">
                  <a:latin typeface="Gotham HTF" pitchFamily="50" charset="0"/>
                  <a:cs typeface="Gotham HTF Light"/>
                </a:rPr>
                <a:t>classe</a:t>
              </a:r>
              <a:r>
                <a:rPr lang="pt-BR" dirty="0">
                  <a:latin typeface="Gotham HTF" pitchFamily="50" charset="0"/>
                  <a:cs typeface="Gotham HTF Light"/>
                </a:rPr>
                <a:t>, ou em termos matemáticos: Separa os dados em classes utilizando uma reta.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233DC01-60DD-5D19-972F-6820042B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65" y="4144556"/>
              <a:ext cx="3237165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x Classificação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A679-423B-60B2-6E41-F386AD9D2475}"/>
              </a:ext>
            </a:extLst>
          </p:cNvPr>
          <p:cNvSpPr txBox="1"/>
          <p:nvPr/>
        </p:nvSpPr>
        <p:spPr>
          <a:xfrm>
            <a:off x="467544" y="2531766"/>
            <a:ext cx="23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Regressão linear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84C0A06-135C-3561-68BA-F4B4190EB0D0}"/>
              </a:ext>
            </a:extLst>
          </p:cNvPr>
          <p:cNvSpPr txBox="1"/>
          <p:nvPr/>
        </p:nvSpPr>
        <p:spPr>
          <a:xfrm>
            <a:off x="3571862" y="2531308"/>
            <a:ext cx="268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Classificação linear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72397-DE36-4418-2E6B-CEAAF74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993431"/>
            <a:ext cx="5940152" cy="1891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8D3697-2760-C666-A27E-64491BB5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7" y="2992973"/>
            <a:ext cx="1960435" cy="1890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6934463" y="2531308"/>
            <a:ext cx="19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15808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Utiliza apenas um neurônio;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Classificação, separa somente em duas classes;</a:t>
            </a:r>
          </a:p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Para Regressão, retorna apenas valores lineares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4354AC7-79EA-7AC1-E2B4-58FE0F904C00}"/>
              </a:ext>
            </a:extLst>
          </p:cNvPr>
          <p:cNvGrpSpPr>
            <a:grpSpLocks noChangeAspect="1"/>
          </p:cNvGrpSpPr>
          <p:nvPr/>
        </p:nvGrpSpPr>
        <p:grpSpPr>
          <a:xfrm>
            <a:off x="1196752" y="2924944"/>
            <a:ext cx="6831632" cy="3483731"/>
            <a:chOff x="188640" y="2145570"/>
            <a:chExt cx="8487816" cy="43282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36FCBE9-5808-B092-C81B-91CCCBF28992}"/>
                </a:ext>
              </a:extLst>
            </p:cNvPr>
            <p:cNvSpPr/>
            <p:nvPr/>
          </p:nvSpPr>
          <p:spPr>
            <a:xfrm>
              <a:off x="2195736" y="3140968"/>
              <a:ext cx="2160240" cy="2160000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00" dirty="0"/>
                <a:t>Ʃ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E5C3257C-5CEA-D6C2-17D0-E264B260F25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611560" y="4220968"/>
              <a:ext cx="158417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43BCF40-89A2-AA80-ADAE-C8FB5A82535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475656" y="4984643"/>
              <a:ext cx="1036440" cy="1036525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ABF904-B777-6970-7F22-C3360E80B62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61628" y="2636792"/>
              <a:ext cx="1550468" cy="82050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1C78830-5C70-F777-6C9B-EA99C065E951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4355976" y="4220968"/>
              <a:ext cx="1116146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5932CA1-59D1-1710-1D47-9A60369465D3}"/>
                </a:ext>
              </a:extLst>
            </p:cNvPr>
            <p:cNvSpPr/>
            <p:nvPr/>
          </p:nvSpPr>
          <p:spPr>
            <a:xfrm>
              <a:off x="5472122" y="3716912"/>
              <a:ext cx="1944216" cy="1008112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f(</a:t>
              </a:r>
              <a:r>
                <a:rPr lang="pt-BR" sz="2400" dirty="0" err="1"/>
                <a:t>u+b</a:t>
              </a:r>
              <a:r>
                <a:rPr lang="pt-BR" sz="2400" dirty="0"/>
                <a:t>)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CAFA81E-D944-C515-B763-1938641C563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16338" y="4220968"/>
              <a:ext cx="1044094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7DDC36B-A34B-EBD8-4F2E-49DF6E79E0AC}"/>
                </a:ext>
              </a:extLst>
            </p:cNvPr>
            <p:cNvSpPr txBox="1"/>
            <p:nvPr/>
          </p:nvSpPr>
          <p:spPr>
            <a:xfrm>
              <a:off x="394692" y="21455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In1</a:t>
              </a:r>
              <a:endParaRPr lang="pt-BR" sz="16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56FF980-698E-73E7-3AEB-C4B0A692CD1D}"/>
                </a:ext>
              </a:extLst>
            </p:cNvPr>
            <p:cNvSpPr txBox="1"/>
            <p:nvPr/>
          </p:nvSpPr>
          <p:spPr>
            <a:xfrm>
              <a:off x="188640" y="370774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In2</a:t>
              </a:r>
              <a:endParaRPr lang="pt-BR" sz="16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6C02E03-47D1-DCAC-1FE5-6936D312B525}"/>
                </a:ext>
              </a:extLst>
            </p:cNvPr>
            <p:cNvSpPr txBox="1"/>
            <p:nvPr/>
          </p:nvSpPr>
          <p:spPr>
            <a:xfrm>
              <a:off x="908719" y="5939988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In3</a:t>
              </a:r>
              <a:endParaRPr lang="pt-BR" sz="16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3C4E864-61CE-67E1-F805-31286D9D1AD2}"/>
                </a:ext>
              </a:extLst>
            </p:cNvPr>
            <p:cNvSpPr txBox="1"/>
            <p:nvPr/>
          </p:nvSpPr>
          <p:spPr>
            <a:xfrm>
              <a:off x="1721028" y="256693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w1</a:t>
              </a:r>
              <a:endParaRPr lang="pt-BR" sz="16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5E8A1F0-3768-7128-A22C-F7B71F94E586}"/>
                </a:ext>
              </a:extLst>
            </p:cNvPr>
            <p:cNvSpPr txBox="1"/>
            <p:nvPr/>
          </p:nvSpPr>
          <p:spPr>
            <a:xfrm>
              <a:off x="1412776" y="3748970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w2</a:t>
              </a:r>
              <a:endParaRPr lang="pt-BR" sz="1600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AF9AEE9-F9C4-C6EA-DC60-2105D36F6C91}"/>
                </a:ext>
              </a:extLst>
            </p:cNvPr>
            <p:cNvSpPr txBox="1"/>
            <p:nvPr/>
          </p:nvSpPr>
          <p:spPr>
            <a:xfrm>
              <a:off x="1547664" y="4973106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  <a:cs typeface="Gotham HTF Light"/>
                </a:rPr>
                <a:t>w3</a:t>
              </a:r>
              <a:endParaRPr lang="pt-BR" sz="16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0F5E911-C8B1-459C-799F-1B202F410E75}"/>
                </a:ext>
              </a:extLst>
            </p:cNvPr>
            <p:cNvSpPr txBox="1"/>
            <p:nvPr/>
          </p:nvSpPr>
          <p:spPr>
            <a:xfrm>
              <a:off x="4653136" y="3604954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u</a:t>
              </a:r>
              <a:endParaRPr lang="pt-BR" sz="16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10FCDA3-4D7A-C31B-8A69-0B7F333A092C}"/>
                </a:ext>
              </a:extLst>
            </p:cNvPr>
            <p:cNvSpPr txBox="1"/>
            <p:nvPr/>
          </p:nvSpPr>
          <p:spPr>
            <a:xfrm>
              <a:off x="7893496" y="3717032"/>
              <a:ext cx="782960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Out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EF5F470-889B-2746-EE13-5D21874A968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444230" y="4725024"/>
              <a:ext cx="0" cy="121496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4B98C5-3EDD-6F20-234B-89D08DABF106}"/>
                </a:ext>
              </a:extLst>
            </p:cNvPr>
            <p:cNvSpPr txBox="1"/>
            <p:nvPr/>
          </p:nvSpPr>
          <p:spPr>
            <a:xfrm>
              <a:off x="6228184" y="6053227"/>
              <a:ext cx="566936" cy="420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Gotham HTF Light"/>
                </a:rPr>
                <a:t>b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1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Rede Neural de uma Camada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F296AF-377F-7FA0-F4C7-9D96EEFF005D}"/>
              </a:ext>
            </a:extLst>
          </p:cNvPr>
          <p:cNvSpPr txBox="1"/>
          <p:nvPr/>
        </p:nvSpPr>
        <p:spPr>
          <a:xfrm>
            <a:off x="228600" y="1124744"/>
            <a:ext cx="75837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>
                <a:latin typeface="Gotham HTF" pitchFamily="50" charset="0"/>
                <a:cs typeface="Gotham HTF Light"/>
              </a:rPr>
              <a:t>Exemplo: Operador </a:t>
            </a:r>
            <a:r>
              <a:rPr lang="pt-BR" sz="2400" b="1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AND</a:t>
            </a:r>
            <a:endParaRPr lang="pt-BR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761347-7EB5-3EE3-E9D5-D92AF5CD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368277"/>
            <a:ext cx="4848225" cy="2428875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A64C10F-9DD6-592E-1756-92762BD8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3086"/>
              </p:ext>
            </p:extLst>
          </p:nvPr>
        </p:nvGraphicFramePr>
        <p:xfrm>
          <a:off x="228600" y="2132856"/>
          <a:ext cx="367240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1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2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(Classe)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6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11067</TotalTime>
  <Words>1419</Words>
  <Application>Microsoft Office PowerPoint</Application>
  <PresentationFormat>Apresentação na tela (4:3)</PresentationFormat>
  <Paragraphs>224</Paragraphs>
  <Slides>32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533</cp:revision>
  <dcterms:created xsi:type="dcterms:W3CDTF">2018-08-18T04:32:45Z</dcterms:created>
  <dcterms:modified xsi:type="dcterms:W3CDTF">2023-03-24T16:25:38Z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