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14"/>
  </p:notesMasterIdLst>
  <p:sldIdLst>
    <p:sldId id="398" r:id="rId3"/>
    <p:sldId id="399" r:id="rId4"/>
    <p:sldId id="400" r:id="rId5"/>
    <p:sldId id="813" r:id="rId6"/>
    <p:sldId id="818" r:id="rId7"/>
    <p:sldId id="814" r:id="rId8"/>
    <p:sldId id="819" r:id="rId9"/>
    <p:sldId id="823" r:id="rId10"/>
    <p:sldId id="816" r:id="rId11"/>
    <p:sldId id="824" r:id="rId12"/>
    <p:sldId id="822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65B"/>
    <a:srgbClr val="ED1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977" autoAdjust="0"/>
  </p:normalViewPr>
  <p:slideViewPr>
    <p:cSldViewPr>
      <p:cViewPr varScale="1">
        <p:scale>
          <a:sx n="96" d="100"/>
          <a:sy n="96" d="100"/>
        </p:scale>
        <p:origin x="207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03/03/2023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</a:t>
            </a:r>
            <a:r>
              <a:rPr lang="pt-BR" dirty="0" err="1"/>
              <a:t>la</a:t>
            </a:r>
            <a:r>
              <a:rPr lang="pt-BR" dirty="0"/>
              <a:t> gente, já vimos isso na outra aula... O que é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? É.....</a:t>
            </a:r>
          </a:p>
          <a:p>
            <a:endParaRPr lang="pt-BR" dirty="0"/>
          </a:p>
          <a:p>
            <a:r>
              <a:rPr lang="pt-BR" dirty="0"/>
              <a:t>E quais são os tipos de aprendizados mesmo?</a:t>
            </a:r>
          </a:p>
          <a:p>
            <a:endParaRPr lang="pt-BR" dirty="0"/>
          </a:p>
          <a:p>
            <a:r>
              <a:rPr lang="pt-BR" dirty="0"/>
              <a:t>E o que a gente precisa para implementar uma ML??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321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Ainda estamos em aprendizado supervisionado... O que é isso mesmo?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584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a gente tem dois tipos de problemas que podemos usar aprendizado supervisionado... Que são?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33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Basicamente vamos ver dois algoritmos de regressão:</a:t>
            </a:r>
          </a:p>
          <a:p>
            <a:endParaRPr lang="pt-BR" dirty="0"/>
          </a:p>
          <a:p>
            <a:r>
              <a:rPr lang="pt-BR" dirty="0"/>
              <a:t>Regressão Linear que consiste em um modelo para aproximar os dados a uma reta;</a:t>
            </a:r>
          </a:p>
          <a:p>
            <a:endParaRPr lang="pt-BR" dirty="0"/>
          </a:p>
          <a:p>
            <a:r>
              <a:rPr lang="pt-BR" dirty="0"/>
              <a:t>E a regressão Polinomial que consiste em um modelo para aproximar os dados a uma equação polinomial;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240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MSE = É a soma das diferenças entre o valor predito e o valor real elevados ao quadrado. Em seguida, divide-se a soma pela quantidade de elementos preditos. Quanto maior, pior é o modelo. Como estamos elevando o erro ao quadrado. Um erro muito grande destoa muito, o que torna uma métrica de avaliação muito boa para casos em que erros não são tolerados.</a:t>
            </a:r>
          </a:p>
          <a:p>
            <a:endParaRPr lang="pt-BR" dirty="0"/>
          </a:p>
          <a:p>
            <a:r>
              <a:rPr lang="pt-BR" dirty="0"/>
              <a:t>RMSE = Aqui tiramos a raiz quadrado do MSE. Porque? Porque no caso anterior estamos elevando tudo ao quadrado, o que torna um pouco difícil você fazer um paralelo quando prevê um valor... Por exemplo, o valor está em unidade, mas o erro está ao quadrado. Não é intuitivo.</a:t>
            </a:r>
          </a:p>
          <a:p>
            <a:endParaRPr lang="pt-BR" dirty="0"/>
          </a:p>
          <a:p>
            <a:r>
              <a:rPr lang="pt-BR" dirty="0"/>
              <a:t>R2 = </a:t>
            </a:r>
            <a:r>
              <a:rPr lang="en-US" sz="1200" dirty="0" err="1">
                <a:latin typeface="Gotham HTF Light"/>
                <a:cs typeface="Gotham HTF Light"/>
              </a:rPr>
              <a:t>Diz</a:t>
            </a:r>
            <a:r>
              <a:rPr lang="en-US" sz="1200" dirty="0">
                <a:latin typeface="Gotham HTF Light"/>
                <a:cs typeface="Gotham HTF Light"/>
              </a:rPr>
              <a:t> o </a:t>
            </a:r>
            <a:r>
              <a:rPr lang="en-US" sz="1200" dirty="0" err="1">
                <a:latin typeface="Gotham HTF Light"/>
                <a:cs typeface="Gotham HTF Light"/>
              </a:rPr>
              <a:t>quão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próximas</a:t>
            </a:r>
            <a:r>
              <a:rPr lang="en-US" sz="1200" dirty="0">
                <a:latin typeface="Gotham HTF Light"/>
                <a:cs typeface="Gotham HTF Light"/>
              </a:rPr>
              <a:t> as </a:t>
            </a:r>
            <a:r>
              <a:rPr lang="en-US" sz="1200" dirty="0" err="1">
                <a:latin typeface="Gotham HTF Light"/>
                <a:cs typeface="Gotham HTF Light"/>
              </a:rPr>
              <a:t>medidas</a:t>
            </a:r>
            <a:r>
              <a:rPr lang="en-US" sz="1200" dirty="0">
                <a:latin typeface="Gotham HTF Light"/>
                <a:cs typeface="Gotham HTF Light"/>
              </a:rPr>
              <a:t> reais </a:t>
            </a:r>
            <a:r>
              <a:rPr lang="en-US" sz="1200" dirty="0" err="1">
                <a:latin typeface="Gotham HTF Light"/>
                <a:cs typeface="Gotham HTF Light"/>
              </a:rPr>
              <a:t>estão</a:t>
            </a:r>
            <a:r>
              <a:rPr lang="en-US" sz="1200" dirty="0">
                <a:latin typeface="Gotham HTF Light"/>
                <a:cs typeface="Gotham HTF Light"/>
              </a:rPr>
              <a:t> da do </a:t>
            </a:r>
            <a:r>
              <a:rPr lang="en-US" sz="1200" dirty="0" err="1">
                <a:latin typeface="Gotham HTF Light"/>
                <a:cs typeface="Gotham HTF Light"/>
              </a:rPr>
              <a:t>modelo</a:t>
            </a:r>
            <a:r>
              <a:rPr lang="en-US" sz="1200" dirty="0">
                <a:latin typeface="Gotham HTF Light"/>
                <a:cs typeface="Gotham HTF Light"/>
              </a:rPr>
              <a:t>. É </a:t>
            </a:r>
            <a:r>
              <a:rPr lang="en-US" sz="1200" dirty="0" err="1">
                <a:latin typeface="Gotham HTF Light"/>
                <a:cs typeface="Gotham HTF Light"/>
              </a:rPr>
              <a:t>inviesado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Isso ocorre uma vez que os otimizadores dos algoritmos de regressão utilizam da correlação dos dados forma a incrementar o valor do R-Quadrado injustamente, o que causa um aumento sistemático desse valor conforme novas medidas são adicionadas;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463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R2 Score – Leva em consideração a quantidade de amostras (N) e (p) a quantidade de dados de entrada do modelo para remover o viés de otimização.</a:t>
            </a:r>
          </a:p>
          <a:p>
            <a:endParaRPr lang="pt-BR" dirty="0"/>
          </a:p>
          <a:p>
            <a:r>
              <a:rPr lang="pt-BR" dirty="0"/>
              <a:t>O MAE é a mesma coisa que o MSE, a diferença é que não pune os dados muito discrepantes. É usado para medir dados </a:t>
            </a:r>
            <a:r>
              <a:rPr lang="pt-BR" dirty="0" err="1"/>
              <a:t>sazionais</a:t>
            </a:r>
            <a:r>
              <a:rPr lang="pt-BR" dirty="0"/>
              <a:t>, como surtos de gripe.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03/03/2023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3982175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03/03/2023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03/03/2023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03/03/2023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03/03/2023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03/03/2023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03/03/2023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03/03/2023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03/03/2023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03/03/2023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03/03/2023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03/03/2023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03/03/2023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Métricas de Avaliação para Problemas de Regressão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1D9881-5855-8064-D660-82508A7CB841}"/>
              </a:ext>
            </a:extLst>
          </p:cNvPr>
          <p:cNvSpPr txBox="1"/>
          <p:nvPr/>
        </p:nvSpPr>
        <p:spPr>
          <a:xfrm>
            <a:off x="251520" y="1721409"/>
            <a:ext cx="590465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Gotham HTF Light"/>
                <a:cs typeface="Gotham HTF Light"/>
              </a:rPr>
              <a:t>R</a:t>
            </a:r>
            <a:r>
              <a:rPr lang="en-US" baseline="30000" dirty="0">
                <a:latin typeface="Gotham HTF Light"/>
                <a:cs typeface="Gotham HTF Light"/>
              </a:rPr>
              <a:t>2</a:t>
            </a:r>
            <a:r>
              <a:rPr lang="en-US" dirty="0">
                <a:latin typeface="Gotham HTF Light"/>
                <a:cs typeface="Gotham HTF Light"/>
              </a:rPr>
              <a:t> Score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A8D2E40-6890-A244-CB6B-23E6514E8684}"/>
              </a:ext>
            </a:extLst>
          </p:cNvPr>
          <p:cNvSpPr txBox="1"/>
          <p:nvPr/>
        </p:nvSpPr>
        <p:spPr>
          <a:xfrm>
            <a:off x="228600" y="2114272"/>
            <a:ext cx="4343400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Gotham HTF Light"/>
                <a:cs typeface="Gotham HTF Light"/>
              </a:rPr>
              <a:t>É a </a:t>
            </a:r>
            <a:r>
              <a:rPr lang="en-US" sz="1600" dirty="0" err="1">
                <a:latin typeface="Gotham HTF Light"/>
                <a:cs typeface="Gotham HTF Light"/>
              </a:rPr>
              <a:t>porcentagem</a:t>
            </a:r>
            <a:r>
              <a:rPr lang="en-US" sz="1600" dirty="0">
                <a:latin typeface="Gotham HTF Light"/>
                <a:cs typeface="Gotham HTF Light"/>
              </a:rPr>
              <a:t> da </a:t>
            </a:r>
            <a:r>
              <a:rPr lang="en-US" sz="1600" dirty="0" err="1">
                <a:latin typeface="Gotham HTF Light"/>
                <a:cs typeface="Gotham HTF Light"/>
              </a:rPr>
              <a:t>váriancia</a:t>
            </a:r>
            <a:r>
              <a:rPr lang="en-US" sz="1600" dirty="0">
                <a:latin typeface="Gotham HTF Light"/>
                <a:cs typeface="Gotham HTF Light"/>
              </a:rPr>
              <a:t> que </a:t>
            </a:r>
            <a:r>
              <a:rPr lang="en-US" sz="1600" dirty="0" err="1">
                <a:latin typeface="Gotham HTF Light"/>
                <a:cs typeface="Gotham HTF Light"/>
              </a:rPr>
              <a:t>pode</a:t>
            </a:r>
            <a:r>
              <a:rPr lang="en-US" sz="1600" dirty="0">
                <a:latin typeface="Gotham HTF Light"/>
                <a:cs typeface="Gotham HTF Light"/>
              </a:rPr>
              <a:t> ser </a:t>
            </a:r>
            <a:r>
              <a:rPr lang="en-US" sz="1600" dirty="0" err="1">
                <a:latin typeface="Gotham HTF Light"/>
                <a:cs typeface="Gotham HTF Light"/>
              </a:rPr>
              <a:t>prevista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pelo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modelo</a:t>
            </a:r>
            <a:r>
              <a:rPr lang="en-US" sz="1600" dirty="0">
                <a:latin typeface="Gotham HTF Light"/>
                <a:cs typeface="Gotham HTF Light"/>
              </a:rPr>
              <a:t>, mas </a:t>
            </a:r>
            <a:r>
              <a:rPr lang="en-US" sz="1600" dirty="0" err="1">
                <a:latin typeface="Gotham HTF Light"/>
                <a:cs typeface="Gotham HTF Light"/>
              </a:rPr>
              <a:t>sem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viés</a:t>
            </a:r>
            <a:endParaRPr lang="en-US" sz="1600" dirty="0">
              <a:latin typeface="Gotham HTF Light"/>
              <a:cs typeface="Gotham HTF Ligh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8C376E-5266-3FAF-4B51-6B01B3A9E7A0}"/>
              </a:ext>
            </a:extLst>
          </p:cNvPr>
          <p:cNvSpPr txBox="1"/>
          <p:nvPr/>
        </p:nvSpPr>
        <p:spPr>
          <a:xfrm>
            <a:off x="251520" y="3779055"/>
            <a:ext cx="590465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Gotham HTF Light"/>
                <a:cs typeface="Gotham HTF Light"/>
              </a:rPr>
              <a:t>MAE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3A413A1-E7B5-0E2D-25D7-BC55BCB13581}"/>
              </a:ext>
            </a:extLst>
          </p:cNvPr>
          <p:cNvSpPr txBox="1"/>
          <p:nvPr/>
        </p:nvSpPr>
        <p:spPr>
          <a:xfrm>
            <a:off x="251520" y="4211103"/>
            <a:ext cx="4032448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Erro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Absoluto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Médio</a:t>
            </a:r>
            <a:r>
              <a:rPr lang="en-US" sz="1600" dirty="0">
                <a:latin typeface="Gotham HTF Light"/>
                <a:cs typeface="Gotham HTF Light"/>
              </a:rPr>
              <a:t>: É a media das </a:t>
            </a:r>
            <a:r>
              <a:rPr lang="en-US" sz="1600" dirty="0" err="1">
                <a:latin typeface="Gotham HTF Light"/>
                <a:cs typeface="Gotham HTF Light"/>
              </a:rPr>
              <a:t>distâncias</a:t>
            </a:r>
            <a:r>
              <a:rPr lang="en-US" sz="1600" dirty="0">
                <a:latin typeface="Gotham HTF Light"/>
                <a:cs typeface="Gotham HTF Light"/>
              </a:rPr>
              <a:t> dos </a:t>
            </a:r>
            <a:r>
              <a:rPr lang="en-US" sz="1600" dirty="0" err="1">
                <a:latin typeface="Gotham HTF Light"/>
                <a:cs typeface="Gotham HTF Light"/>
              </a:rPr>
              <a:t>valores</a:t>
            </a:r>
            <a:r>
              <a:rPr lang="en-US" sz="1600" dirty="0">
                <a:latin typeface="Gotham HTF Light"/>
                <a:cs typeface="Gotham HTF Light"/>
              </a:rPr>
              <a:t> reais e do </a:t>
            </a:r>
            <a:r>
              <a:rPr lang="en-US" sz="1600" dirty="0" err="1">
                <a:latin typeface="Gotham HTF Light"/>
                <a:cs typeface="Gotham HTF Light"/>
              </a:rPr>
              <a:t>preditos</a:t>
            </a:r>
            <a:r>
              <a:rPr lang="en-US" sz="1600" dirty="0">
                <a:latin typeface="Gotham HTF Light"/>
                <a:cs typeface="Gotham HTF Light"/>
              </a:rPr>
              <a:t>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2C3ED8B-3AF2-E3C5-77D0-C790DA428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520" y="2047897"/>
            <a:ext cx="4211960" cy="109089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2B2C19F-660A-130D-AC1F-4C1930E26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076" y="3860133"/>
            <a:ext cx="3672408" cy="125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2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F59973-472F-9FB6-B516-D06435C26188}"/>
              </a:ext>
            </a:extLst>
          </p:cNvPr>
          <p:cNvSpPr txBox="1"/>
          <p:nvPr/>
        </p:nvSpPr>
        <p:spPr>
          <a:xfrm>
            <a:off x="107504" y="5733256"/>
            <a:ext cx="8692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5F7D95"/>
                </a:solidFill>
                <a:effectLst/>
                <a:latin typeface="Proxima Nova"/>
              </a:rPr>
              <a:t>This presentation has been designed using images from Flaticon.com</a:t>
            </a:r>
          </a:p>
          <a:p>
            <a:r>
              <a:rPr lang="en-US" sz="1200" dirty="0">
                <a:solidFill>
                  <a:srgbClr val="5F7D95"/>
                </a:solidFill>
                <a:latin typeface="Proxima Nova"/>
              </a:rPr>
              <a:t>Images from SpongeBob Square Paints: Nickelodeon (Paramount)</a:t>
            </a:r>
          </a:p>
        </p:txBody>
      </p:sp>
    </p:spTree>
    <p:extLst>
      <p:ext uri="{BB962C8B-B14F-4D97-AF65-F5344CB8AC3E}">
        <p14:creationId xmlns:p14="http://schemas.microsoft.com/office/powerpoint/2010/main" val="45131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ANÁLISE E DESENVOLVIMENTO DE SISTEMAS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DISRUPTIVE ARCHITECTURES: IOT, IOB &amp; IA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05 – Modelos da Aprendizado Supervisionado – Regressão 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Agenda</a:t>
            </a:r>
          </a:p>
        </p:txBody>
      </p:sp>
      <p:pic>
        <p:nvPicPr>
          <p:cNvPr id="2" name="Google Shape;82;p18">
            <a:extLst>
              <a:ext uri="{FF2B5EF4-FFF2-40B4-BE49-F238E27FC236}">
                <a16:creationId xmlns:a16="http://schemas.microsoft.com/office/drawing/2014/main" id="{3691AC1D-3573-E7EE-BE2A-EE05192401A9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08504" y="1700808"/>
            <a:ext cx="360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AD61013-57A5-10DC-D05E-A12107FA6B27}"/>
              </a:ext>
            </a:extLst>
          </p:cNvPr>
          <p:cNvSpPr txBox="1"/>
          <p:nvPr/>
        </p:nvSpPr>
        <p:spPr>
          <a:xfrm>
            <a:off x="323528" y="1700808"/>
            <a:ext cx="5400600" cy="3008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Revisão</a:t>
            </a:r>
            <a:endParaRPr lang="en-US" sz="16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Gotham HTF Light"/>
                <a:cs typeface="Gotham HTF Light"/>
              </a:rPr>
              <a:t>O que é </a:t>
            </a:r>
            <a:r>
              <a:rPr lang="en-US" sz="1600" dirty="0" err="1">
                <a:latin typeface="Gotham HTF Light"/>
                <a:cs typeface="Gotham HTF Light"/>
              </a:rPr>
              <a:t>Aprendizado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Supervisionado</a:t>
            </a:r>
            <a:endParaRPr lang="en-US" sz="16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Tipos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Problemas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Aprendizado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Supervisionado</a:t>
            </a:r>
            <a:endParaRPr lang="en-US" sz="16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Algortimos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Regressão</a:t>
            </a:r>
            <a:endParaRPr lang="en-US" sz="16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Matriz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correlação</a:t>
            </a:r>
            <a:endParaRPr lang="en-US" sz="16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Métricas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Avaliação</a:t>
            </a:r>
            <a:r>
              <a:rPr lang="en-US" sz="1600" dirty="0">
                <a:latin typeface="Gotham HTF Light"/>
                <a:cs typeface="Gotham HTF Light"/>
              </a:rPr>
              <a:t> para </a:t>
            </a:r>
            <a:r>
              <a:rPr lang="en-US" sz="1600" dirty="0" err="1">
                <a:latin typeface="Gotham HTF Light"/>
                <a:cs typeface="Gotham HTF Light"/>
              </a:rPr>
              <a:t>Problemas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Regressão</a:t>
            </a:r>
            <a:endParaRPr lang="en-US" sz="16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>
              <a:latin typeface="Gotham HTF Light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569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Revisão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BC46FAC-B66D-1B43-AA5A-1CD34D1ECD9B}"/>
              </a:ext>
            </a:extLst>
          </p:cNvPr>
          <p:cNvSpPr txBox="1"/>
          <p:nvPr/>
        </p:nvSpPr>
        <p:spPr>
          <a:xfrm>
            <a:off x="323528" y="1124744"/>
            <a:ext cx="540060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Gotham HTF Light"/>
                <a:cs typeface="Gotham HTF Light"/>
              </a:rPr>
              <a:t>O que é Machine Learning?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1805D5-F266-96E0-3B8F-647DEAA9B4BB}"/>
              </a:ext>
            </a:extLst>
          </p:cNvPr>
          <p:cNvSpPr txBox="1"/>
          <p:nvPr/>
        </p:nvSpPr>
        <p:spPr>
          <a:xfrm>
            <a:off x="323528" y="2643295"/>
            <a:ext cx="540060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Gotham HTF Light"/>
                <a:cs typeface="Gotham HTF Light"/>
              </a:rPr>
              <a:t>Quais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os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tipos</a:t>
            </a:r>
            <a:r>
              <a:rPr lang="en-US" sz="2000" dirty="0">
                <a:latin typeface="Gotham HTF Light"/>
                <a:cs typeface="Gotham HTF Light"/>
              </a:rPr>
              <a:t> de </a:t>
            </a:r>
            <a:r>
              <a:rPr lang="en-US" sz="2000" dirty="0" err="1">
                <a:latin typeface="Gotham HTF Light"/>
                <a:cs typeface="Gotham HTF Light"/>
              </a:rPr>
              <a:t>aprendizado</a:t>
            </a:r>
            <a:r>
              <a:rPr lang="en-US" sz="2000" dirty="0">
                <a:latin typeface="Gotham HTF Light"/>
                <a:cs typeface="Gotham HTF Light"/>
              </a:rPr>
              <a:t>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889926F-C20D-BCEF-6BF7-B88CEDC3D020}"/>
              </a:ext>
            </a:extLst>
          </p:cNvPr>
          <p:cNvSpPr txBox="1"/>
          <p:nvPr/>
        </p:nvSpPr>
        <p:spPr>
          <a:xfrm>
            <a:off x="323528" y="4531178"/>
            <a:ext cx="540060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Gotham HTF Light"/>
                <a:cs typeface="Gotham HTF Light"/>
              </a:rPr>
              <a:t>O que </a:t>
            </a:r>
            <a:r>
              <a:rPr lang="en-US" sz="2000" dirty="0" err="1">
                <a:latin typeface="Gotham HTF Light"/>
                <a:cs typeface="Gotham HTF Light"/>
              </a:rPr>
              <a:t>precisamos</a:t>
            </a:r>
            <a:r>
              <a:rPr lang="en-US" sz="2000" dirty="0">
                <a:latin typeface="Gotham HTF Light"/>
                <a:cs typeface="Gotham HTF Light"/>
              </a:rPr>
              <a:t> para </a:t>
            </a:r>
            <a:r>
              <a:rPr lang="en-US" sz="2000" dirty="0" err="1">
                <a:latin typeface="Gotham HTF Light"/>
                <a:cs typeface="Gotham HTF Light"/>
              </a:rPr>
              <a:t>implementar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uma</a:t>
            </a:r>
            <a:r>
              <a:rPr lang="en-US" sz="2000" dirty="0">
                <a:latin typeface="Gotham HTF Light"/>
                <a:cs typeface="Gotham HTF Light"/>
              </a:rPr>
              <a:t> ML?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6F074CC-75E0-7194-2B0B-92559B128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121630"/>
            <a:ext cx="2714333" cy="217146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A0F170-9DCA-26C5-D3F1-83A0C41B6658}"/>
              </a:ext>
            </a:extLst>
          </p:cNvPr>
          <p:cNvSpPr txBox="1"/>
          <p:nvPr/>
        </p:nvSpPr>
        <p:spPr>
          <a:xfrm>
            <a:off x="323528" y="1740775"/>
            <a:ext cx="5400600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Gotham HTF Light"/>
                <a:cs typeface="Gotham HTF Light"/>
              </a:rPr>
              <a:t>Técnica da </a:t>
            </a:r>
            <a:r>
              <a:rPr lang="en-US" sz="1600" dirty="0" err="1">
                <a:latin typeface="Gotham HTF Light"/>
                <a:cs typeface="Gotham HTF Light"/>
              </a:rPr>
              <a:t>Inteligência</a:t>
            </a:r>
            <a:r>
              <a:rPr lang="en-US" sz="1600" dirty="0">
                <a:latin typeface="Gotham HTF Light"/>
                <a:cs typeface="Gotham HTF Light"/>
              </a:rPr>
              <a:t> Artificial que </a:t>
            </a:r>
            <a:r>
              <a:rPr lang="en-US" sz="1600" dirty="0" err="1">
                <a:latin typeface="Gotham HTF Light"/>
                <a:cs typeface="Gotham HTF Light"/>
              </a:rPr>
              <a:t>permite</a:t>
            </a:r>
            <a:r>
              <a:rPr lang="en-US" sz="1600" dirty="0">
                <a:latin typeface="Gotham HTF Light"/>
                <a:cs typeface="Gotham HTF Light"/>
              </a:rPr>
              <a:t> que o </a:t>
            </a:r>
            <a:r>
              <a:rPr lang="en-US" sz="1600" dirty="0" err="1">
                <a:latin typeface="Gotham HTF Light"/>
                <a:cs typeface="Gotham HTF Light"/>
              </a:rPr>
              <a:t>computador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aprenda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uma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tarefa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especifica</a:t>
            </a:r>
            <a:r>
              <a:rPr lang="en-US" sz="1600" dirty="0">
                <a:latin typeface="Gotham HTF Light"/>
                <a:cs typeface="Gotham HTF Light"/>
              </a:rPr>
              <a:t>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67791F8-7F08-A603-9D4A-CB24E8C1EDE0}"/>
              </a:ext>
            </a:extLst>
          </p:cNvPr>
          <p:cNvSpPr txBox="1"/>
          <p:nvPr/>
        </p:nvSpPr>
        <p:spPr>
          <a:xfrm>
            <a:off x="323528" y="3259326"/>
            <a:ext cx="5400600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Supervisionado</a:t>
            </a:r>
            <a:r>
              <a:rPr lang="en-US" sz="1600" dirty="0">
                <a:latin typeface="Gotham HTF Light"/>
                <a:cs typeface="Gotham HTF Ligh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Não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Supervisionado</a:t>
            </a:r>
            <a:r>
              <a:rPr lang="en-US" sz="1600" dirty="0">
                <a:latin typeface="Gotham HTF Light"/>
                <a:cs typeface="Gotham HTF Ligh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Gotham HTF Light"/>
                <a:cs typeface="Gotham HTF Light"/>
              </a:rPr>
              <a:t>Por </a:t>
            </a:r>
            <a:r>
              <a:rPr lang="en-US" sz="1600" dirty="0" err="1">
                <a:latin typeface="Gotham HTF Light"/>
                <a:cs typeface="Gotham HTF Light"/>
              </a:rPr>
              <a:t>reforço</a:t>
            </a:r>
            <a:r>
              <a:rPr lang="en-US" sz="1600" dirty="0">
                <a:latin typeface="Gotham HTF Light"/>
                <a:cs typeface="Gotham HTF Light"/>
              </a:rPr>
              <a:t>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A5B16F6-4EFA-0EEF-DBDF-B05D76E5DE41}"/>
              </a:ext>
            </a:extLst>
          </p:cNvPr>
          <p:cNvSpPr txBox="1"/>
          <p:nvPr/>
        </p:nvSpPr>
        <p:spPr>
          <a:xfrm>
            <a:off x="323528" y="5147207"/>
            <a:ext cx="5400600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Gotham HTF Light"/>
                <a:cs typeface="Gotham HTF Light"/>
              </a:rPr>
              <a:t>Dados!!!!</a:t>
            </a:r>
          </a:p>
        </p:txBody>
      </p:sp>
    </p:spTree>
    <p:extLst>
      <p:ext uri="{BB962C8B-B14F-4D97-AF65-F5344CB8AC3E}">
        <p14:creationId xmlns:p14="http://schemas.microsoft.com/office/powerpoint/2010/main" val="110555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 que é Aprendizado Supervisionado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A559399-00A9-224B-5582-8661BC390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143033"/>
            <a:ext cx="2582111" cy="258211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02D4F83-4153-ADF2-270D-A07EACB79950}"/>
              </a:ext>
            </a:extLst>
          </p:cNvPr>
          <p:cNvSpPr txBox="1"/>
          <p:nvPr/>
        </p:nvSpPr>
        <p:spPr>
          <a:xfrm>
            <a:off x="323528" y="1698572"/>
            <a:ext cx="54006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Gotham HTF Light"/>
                <a:cs typeface="Gotham HTF Light"/>
              </a:rPr>
              <a:t>Consiste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em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treinar</a:t>
            </a:r>
            <a:r>
              <a:rPr lang="en-US" sz="2000" dirty="0">
                <a:latin typeface="Gotham HTF Light"/>
                <a:cs typeface="Gotham HTF Light"/>
              </a:rPr>
              <a:t> um </a:t>
            </a:r>
            <a:r>
              <a:rPr lang="en-US" sz="2000" dirty="0" err="1">
                <a:latin typeface="Gotham HTF Light"/>
                <a:cs typeface="Gotham HTF Light"/>
              </a:rPr>
              <a:t>modelo</a:t>
            </a:r>
            <a:r>
              <a:rPr lang="en-US" sz="2000" dirty="0">
                <a:latin typeface="Gotham HTF Light"/>
                <a:cs typeface="Gotham HTF Light"/>
              </a:rPr>
              <a:t> com um </a:t>
            </a:r>
            <a:r>
              <a:rPr lang="en-US" sz="2000" dirty="0" err="1">
                <a:latin typeface="Gotham HTF Light"/>
                <a:cs typeface="Gotham HTF Light"/>
              </a:rPr>
              <a:t>grupo</a:t>
            </a:r>
            <a:r>
              <a:rPr lang="en-US" sz="2000" dirty="0">
                <a:latin typeface="Gotham HTF Light"/>
                <a:cs typeface="Gotham HTF Light"/>
              </a:rPr>
              <a:t> de dados </a:t>
            </a:r>
            <a:r>
              <a:rPr lang="en-US" sz="2000" dirty="0" err="1">
                <a:latin typeface="Gotham HTF Light"/>
                <a:cs typeface="Gotham HTF Light"/>
              </a:rPr>
              <a:t>já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rotulados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9218B4-4286-7003-DFB8-084BD49692E0}"/>
              </a:ext>
            </a:extLst>
          </p:cNvPr>
          <p:cNvSpPr txBox="1"/>
          <p:nvPr/>
        </p:nvSpPr>
        <p:spPr>
          <a:xfrm>
            <a:off x="323528" y="3001103"/>
            <a:ext cx="54006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Gotham HTF Light"/>
                <a:cs typeface="Gotham HTF Light"/>
              </a:rPr>
              <a:t>Ou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seja</a:t>
            </a:r>
            <a:r>
              <a:rPr lang="en-US" sz="2000" dirty="0">
                <a:latin typeface="Gotham HTF Light"/>
                <a:cs typeface="Gotham HTF Light"/>
              </a:rPr>
              <a:t>, </a:t>
            </a:r>
            <a:r>
              <a:rPr lang="en-US" sz="2000" dirty="0" err="1">
                <a:latin typeface="Gotham HTF Light"/>
                <a:cs typeface="Gotham HTF Light"/>
              </a:rPr>
              <a:t>nós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já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sabemos</a:t>
            </a:r>
            <a:r>
              <a:rPr lang="en-US" sz="2000" dirty="0">
                <a:latin typeface="Gotham HTF Light"/>
                <a:cs typeface="Gotham HTF Light"/>
              </a:rPr>
              <a:t> qual é a </a:t>
            </a:r>
            <a:r>
              <a:rPr lang="en-US" sz="2000" dirty="0" err="1">
                <a:latin typeface="Gotham HTF Light"/>
                <a:cs typeface="Gotham HTF Light"/>
              </a:rPr>
              <a:t>resposta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ou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correlação</a:t>
            </a:r>
            <a:r>
              <a:rPr lang="en-US" sz="2000" dirty="0">
                <a:latin typeface="Gotham HTF Light"/>
                <a:cs typeface="Gotham HTF Light"/>
              </a:rPr>
              <a:t> entre </a:t>
            </a:r>
            <a:r>
              <a:rPr lang="en-US" sz="2000" dirty="0" err="1">
                <a:latin typeface="Gotham HTF Light"/>
                <a:cs typeface="Gotham HTF Light"/>
              </a:rPr>
              <a:t>os</a:t>
            </a:r>
            <a:r>
              <a:rPr lang="en-US" sz="2000" dirty="0">
                <a:latin typeface="Gotham HTF Light"/>
                <a:cs typeface="Gotham HTF Light"/>
              </a:rPr>
              <a:t> dados;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EFDB3E5-3365-C9FB-153E-865960635EA1}"/>
              </a:ext>
            </a:extLst>
          </p:cNvPr>
          <p:cNvSpPr txBox="1"/>
          <p:nvPr/>
        </p:nvSpPr>
        <p:spPr>
          <a:xfrm>
            <a:off x="323528" y="4303634"/>
            <a:ext cx="540060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Gotham HTF Light"/>
                <a:cs typeface="Gotham HTF Light"/>
              </a:rPr>
              <a:t>O </a:t>
            </a:r>
            <a:r>
              <a:rPr lang="en-US" sz="2000" dirty="0" err="1">
                <a:latin typeface="Gotham HTF Light"/>
                <a:cs typeface="Gotham HTF Light"/>
              </a:rPr>
              <a:t>Objetivo</a:t>
            </a:r>
            <a:r>
              <a:rPr lang="en-US" sz="2000" dirty="0">
                <a:latin typeface="Gotham HTF Light"/>
                <a:cs typeface="Gotham HTF Light"/>
              </a:rPr>
              <a:t> é </a:t>
            </a:r>
            <a:r>
              <a:rPr lang="en-US" sz="2000" dirty="0" err="1">
                <a:latin typeface="Gotham HTF Light"/>
                <a:cs typeface="Gotham HTF Light"/>
              </a:rPr>
              <a:t>fazer</a:t>
            </a:r>
            <a:r>
              <a:rPr lang="en-US" sz="2000" dirty="0">
                <a:latin typeface="Gotham HTF Light"/>
                <a:cs typeface="Gotham HTF Light"/>
              </a:rPr>
              <a:t> o </a:t>
            </a:r>
            <a:r>
              <a:rPr lang="en-US" sz="2000" dirty="0" err="1">
                <a:latin typeface="Gotham HTF Light"/>
                <a:cs typeface="Gotham HTF Light"/>
              </a:rPr>
              <a:t>modelo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entender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essa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correlação</a:t>
            </a:r>
            <a:r>
              <a:rPr lang="en-US" sz="2000" dirty="0">
                <a:latin typeface="Gotham HTF Light"/>
                <a:cs typeface="Gotham HTF Light"/>
              </a:rPr>
              <a:t> e </a:t>
            </a:r>
            <a:r>
              <a:rPr lang="en-US" sz="2000" dirty="0" err="1">
                <a:latin typeface="Gotham HTF Light"/>
                <a:cs typeface="Gotham HTF Light"/>
              </a:rPr>
              <a:t>generalizar</a:t>
            </a:r>
            <a:r>
              <a:rPr lang="en-US" sz="2000" dirty="0">
                <a:latin typeface="Gotham HTF Light"/>
                <a:cs typeface="Gotham HTF Light"/>
              </a:rPr>
              <a:t> para </a:t>
            </a:r>
            <a:r>
              <a:rPr lang="en-US" sz="2000" dirty="0" err="1">
                <a:latin typeface="Gotham HTF Light"/>
                <a:cs typeface="Gotham HTF Light"/>
              </a:rPr>
              <a:t>novos</a:t>
            </a:r>
            <a:r>
              <a:rPr lang="en-US" sz="2000" dirty="0">
                <a:latin typeface="Gotham HTF Light"/>
                <a:cs typeface="Gotham HTF Light"/>
              </a:rPr>
              <a:t> dados que </a:t>
            </a:r>
            <a:r>
              <a:rPr lang="en-US" sz="2000" dirty="0" err="1">
                <a:latin typeface="Gotham HTF Light"/>
                <a:cs typeface="Gotham HTF Light"/>
              </a:rPr>
              <a:t>ele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não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conhece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6794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Tipos de Problemas de Aprendizado Supervisionado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6F8FDB5-28B4-253B-3008-76E45AECB031}"/>
              </a:ext>
            </a:extLst>
          </p:cNvPr>
          <p:cNvSpPr txBox="1"/>
          <p:nvPr/>
        </p:nvSpPr>
        <p:spPr>
          <a:xfrm>
            <a:off x="3059832" y="2245019"/>
            <a:ext cx="5904656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Gotham HTF Light"/>
                <a:cs typeface="Gotham HTF Light"/>
              </a:rPr>
              <a:t>Existem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dois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tipos</a:t>
            </a:r>
            <a:r>
              <a:rPr lang="en-US" sz="2000" dirty="0">
                <a:latin typeface="Gotham HTF Light"/>
                <a:cs typeface="Gotham HTF Light"/>
              </a:rPr>
              <a:t> de </a:t>
            </a:r>
            <a:r>
              <a:rPr lang="en-US" sz="2000" dirty="0" err="1">
                <a:latin typeface="Gotham HTF Light"/>
                <a:cs typeface="Gotham HTF Light"/>
              </a:rPr>
              <a:t>problemas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em</a:t>
            </a:r>
            <a:r>
              <a:rPr lang="en-US" sz="2000" dirty="0">
                <a:latin typeface="Gotham HTF Light"/>
                <a:cs typeface="Gotham HTF Light"/>
              </a:rPr>
              <a:t> que Podemos </a:t>
            </a:r>
            <a:r>
              <a:rPr lang="en-US" sz="2000" dirty="0" err="1">
                <a:latin typeface="Gotham HTF Light"/>
                <a:cs typeface="Gotham HTF Light"/>
              </a:rPr>
              <a:t>aplicar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Aprendizado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Supervisionado</a:t>
            </a:r>
            <a:r>
              <a:rPr lang="en-US" sz="2000" dirty="0">
                <a:latin typeface="Gotham HTF Light"/>
                <a:cs typeface="Gotham HTF Light"/>
              </a:rPr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032BCA-D977-49D7-9786-D25F4732C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800697"/>
            <a:ext cx="2520280" cy="184428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BD6E267-1F22-1C50-63FB-74166B95A9DB}"/>
              </a:ext>
            </a:extLst>
          </p:cNvPr>
          <p:cNvSpPr txBox="1"/>
          <p:nvPr/>
        </p:nvSpPr>
        <p:spPr>
          <a:xfrm>
            <a:off x="323528" y="3916011"/>
            <a:ext cx="4248472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Gotham HTF Light"/>
                <a:cs typeface="Gotham HTF Light"/>
              </a:rPr>
              <a:t>De </a:t>
            </a:r>
            <a:r>
              <a:rPr lang="en-US" sz="2000" b="1" dirty="0" err="1">
                <a:latin typeface="Gotham HTF Light"/>
                <a:cs typeface="Gotham HTF Light"/>
              </a:rPr>
              <a:t>Classificação</a:t>
            </a:r>
            <a:r>
              <a:rPr lang="en-US" sz="2000" b="1" dirty="0">
                <a:latin typeface="Gotham HTF Light"/>
                <a:cs typeface="Gotham HTF Light"/>
              </a:rPr>
              <a:t>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FFF1AE4-E8D3-9493-97D0-F96A7AB219F3}"/>
              </a:ext>
            </a:extLst>
          </p:cNvPr>
          <p:cNvSpPr txBox="1"/>
          <p:nvPr/>
        </p:nvSpPr>
        <p:spPr>
          <a:xfrm>
            <a:off x="4716016" y="3916011"/>
            <a:ext cx="4248472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Gotham HTF Light"/>
                <a:cs typeface="Gotham HTF Light"/>
              </a:rPr>
              <a:t>De </a:t>
            </a:r>
            <a:r>
              <a:rPr lang="en-US" sz="2000" b="1" dirty="0" err="1">
                <a:latin typeface="Gotham HTF Light"/>
                <a:cs typeface="Gotham HTF Light"/>
              </a:rPr>
              <a:t>Regressão</a:t>
            </a:r>
            <a:r>
              <a:rPr lang="en-US" sz="2000" b="1" dirty="0">
                <a:latin typeface="Gotham HTF Light"/>
                <a:cs typeface="Gotham HTF Light"/>
              </a:rPr>
              <a:t>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5733A99-09A4-9A2B-ACC1-5939AC3AA6A8}"/>
              </a:ext>
            </a:extLst>
          </p:cNvPr>
          <p:cNvSpPr txBox="1"/>
          <p:nvPr/>
        </p:nvSpPr>
        <p:spPr>
          <a:xfrm>
            <a:off x="323528" y="4591666"/>
            <a:ext cx="424847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Gotham HTF Light"/>
                <a:cs typeface="Gotham HTF Light"/>
              </a:rPr>
              <a:t>Sim </a:t>
            </a:r>
            <a:r>
              <a:rPr lang="en-US" sz="2000" dirty="0" err="1">
                <a:latin typeface="Gotham HTF Light"/>
                <a:cs typeface="Gotham HTF Light"/>
              </a:rPr>
              <a:t>ou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Não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Gotham HTF Light"/>
                <a:cs typeface="Gotham HTF Light"/>
              </a:rPr>
              <a:t>Vai </a:t>
            </a:r>
            <a:r>
              <a:rPr lang="en-US" sz="2000" dirty="0" err="1">
                <a:latin typeface="Gotham HTF Light"/>
                <a:cs typeface="Gotham HTF Light"/>
              </a:rPr>
              <a:t>comprar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ou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Não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vai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comprar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Gotham HTF Light"/>
                <a:cs typeface="Gotham HTF Light"/>
              </a:rPr>
              <a:t>É do </a:t>
            </a:r>
            <a:r>
              <a:rPr lang="en-US" sz="2000" dirty="0" err="1">
                <a:latin typeface="Gotham HTF Light"/>
                <a:cs typeface="Gotham HTF Light"/>
              </a:rPr>
              <a:t>tipo</a:t>
            </a:r>
            <a:r>
              <a:rPr lang="en-US" sz="2000" dirty="0">
                <a:latin typeface="Gotham HTF Light"/>
                <a:cs typeface="Gotham HTF Light"/>
              </a:rPr>
              <a:t> A, do </a:t>
            </a:r>
            <a:r>
              <a:rPr lang="en-US" sz="2000" dirty="0" err="1">
                <a:latin typeface="Gotham HTF Light"/>
                <a:cs typeface="Gotham HTF Light"/>
              </a:rPr>
              <a:t>tipo</a:t>
            </a:r>
            <a:r>
              <a:rPr lang="en-US" sz="2000" dirty="0">
                <a:latin typeface="Gotham HTF Light"/>
                <a:cs typeface="Gotham HTF Light"/>
              </a:rPr>
              <a:t> B </a:t>
            </a:r>
            <a:r>
              <a:rPr lang="en-US" sz="2000" dirty="0" err="1">
                <a:latin typeface="Gotham HTF Light"/>
                <a:cs typeface="Gotham HTF Light"/>
              </a:rPr>
              <a:t>ou</a:t>
            </a:r>
            <a:r>
              <a:rPr lang="en-US" sz="2000" dirty="0">
                <a:latin typeface="Gotham HTF Light"/>
                <a:cs typeface="Gotham HTF Light"/>
              </a:rPr>
              <a:t> do </a:t>
            </a:r>
            <a:r>
              <a:rPr lang="en-US" sz="2000" dirty="0" err="1">
                <a:latin typeface="Gotham HTF Light"/>
                <a:cs typeface="Gotham HTF Light"/>
              </a:rPr>
              <a:t>tipo</a:t>
            </a:r>
            <a:r>
              <a:rPr lang="en-US" sz="2000" dirty="0">
                <a:latin typeface="Gotham HTF Light"/>
                <a:cs typeface="Gotham HTF Light"/>
              </a:rPr>
              <a:t> C;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DF0E736-2637-0790-C347-410461FDA13C}"/>
              </a:ext>
            </a:extLst>
          </p:cNvPr>
          <p:cNvSpPr txBox="1"/>
          <p:nvPr/>
        </p:nvSpPr>
        <p:spPr>
          <a:xfrm>
            <a:off x="4716016" y="4591666"/>
            <a:ext cx="424847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Prever</a:t>
            </a:r>
            <a:r>
              <a:rPr lang="en-US" sz="2000" dirty="0">
                <a:latin typeface="Gotham HTF Light"/>
                <a:cs typeface="Gotham HTF Light"/>
              </a:rPr>
              <a:t> um </a:t>
            </a:r>
            <a:r>
              <a:rPr lang="en-US" sz="2000" dirty="0" err="1">
                <a:latin typeface="Gotham HTF Light"/>
                <a:cs typeface="Gotham HTF Light"/>
              </a:rPr>
              <a:t>determinado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número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Quanto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custa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uma</a:t>
            </a:r>
            <a:r>
              <a:rPr lang="en-US" sz="2000" dirty="0">
                <a:latin typeface="Gotham HTF Light"/>
                <a:cs typeface="Gotham HTF Light"/>
              </a:rPr>
              <a:t> casa;</a:t>
            </a:r>
          </a:p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Gotham HTF Light"/>
                <a:cs typeface="Gotham HTF Light"/>
              </a:rPr>
              <a:t>Qual </a:t>
            </a:r>
            <a:r>
              <a:rPr lang="en-US" sz="2000" dirty="0" err="1">
                <a:latin typeface="Gotham HTF Light"/>
                <a:cs typeface="Gotham HTF Light"/>
              </a:rPr>
              <a:t>vai</a:t>
            </a:r>
            <a:r>
              <a:rPr lang="en-US" sz="2000" dirty="0">
                <a:latin typeface="Gotham HTF Light"/>
                <a:cs typeface="Gotham HTF Light"/>
              </a:rPr>
              <a:t> ser a </a:t>
            </a:r>
            <a:r>
              <a:rPr lang="en-US" sz="2000" dirty="0" err="1">
                <a:latin typeface="Gotham HTF Light"/>
                <a:cs typeface="Gotham HTF Light"/>
              </a:rPr>
              <a:t>quilometragem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4790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Algoritmos de Regressão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8002F3-89E1-9A83-B096-FB0435496C30}"/>
              </a:ext>
            </a:extLst>
          </p:cNvPr>
          <p:cNvSpPr txBox="1"/>
          <p:nvPr/>
        </p:nvSpPr>
        <p:spPr>
          <a:xfrm>
            <a:off x="251520" y="947905"/>
            <a:ext cx="5904656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400" dirty="0" err="1">
                <a:latin typeface="Gotham HTF Light"/>
                <a:cs typeface="Gotham HTF Light"/>
              </a:rPr>
              <a:t>Regressão</a:t>
            </a:r>
            <a:r>
              <a:rPr lang="en-US" sz="2400" dirty="0">
                <a:latin typeface="Gotham HTF Light"/>
                <a:cs typeface="Gotham HTF Light"/>
              </a:rPr>
              <a:t> Linear (Y = A + BX)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E6A2C93-2192-1C53-226A-DADC5BC86945}"/>
              </a:ext>
            </a:extLst>
          </p:cNvPr>
          <p:cNvSpPr txBox="1"/>
          <p:nvPr/>
        </p:nvSpPr>
        <p:spPr>
          <a:xfrm>
            <a:off x="251520" y="1629076"/>
            <a:ext cx="8496944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pt-BR" dirty="0">
                <a:latin typeface="Gotham HTF"/>
              </a:rPr>
              <a:t>modelo de Regressão simples e popular que se ajusta a um conjunto de dados com uma linha reta. Ele é útil quando há uma relação linear entre as variáveis dependentes e independentes.</a:t>
            </a:r>
            <a:endParaRPr lang="en-US" sz="1400" dirty="0">
              <a:latin typeface="Gotham HTF"/>
              <a:cs typeface="Gotham HTF Ligh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4CCF1FD-9686-DF3B-6C51-986FBFF35D25}"/>
              </a:ext>
            </a:extLst>
          </p:cNvPr>
          <p:cNvSpPr txBox="1"/>
          <p:nvPr/>
        </p:nvSpPr>
        <p:spPr>
          <a:xfrm>
            <a:off x="251520" y="3459677"/>
            <a:ext cx="63016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Gotham HTF Light"/>
                <a:cs typeface="Gotham HTF Light"/>
              </a:rPr>
              <a:t>Regressão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Polinomial</a:t>
            </a:r>
            <a:r>
              <a:rPr lang="en-US" sz="2000" dirty="0">
                <a:latin typeface="Gotham HTF Light"/>
                <a:cs typeface="Gotham HTF Light"/>
              </a:rPr>
              <a:t> ( Y = A</a:t>
            </a:r>
            <a:r>
              <a:rPr lang="en-US" sz="2000" baseline="-25000" dirty="0">
                <a:latin typeface="Gotham HTF Light"/>
                <a:cs typeface="Gotham HTF Light"/>
              </a:rPr>
              <a:t>0</a:t>
            </a:r>
            <a:r>
              <a:rPr lang="en-US" sz="2000" dirty="0">
                <a:latin typeface="Gotham HTF Light"/>
                <a:cs typeface="Gotham HTF Light"/>
              </a:rPr>
              <a:t> + A</a:t>
            </a:r>
            <a:r>
              <a:rPr lang="en-US" sz="2000" baseline="-25000" dirty="0">
                <a:latin typeface="Gotham HTF Light"/>
                <a:cs typeface="Gotham HTF Light"/>
              </a:rPr>
              <a:t>1</a:t>
            </a:r>
            <a:r>
              <a:rPr lang="en-US" sz="2000" dirty="0">
                <a:latin typeface="Gotham HTF Light"/>
                <a:cs typeface="Gotham HTF Light"/>
              </a:rPr>
              <a:t>X + A</a:t>
            </a:r>
            <a:r>
              <a:rPr lang="en-US" sz="2000" baseline="-25000" dirty="0">
                <a:latin typeface="Gotham HTF Light"/>
                <a:cs typeface="Gotham HTF Light"/>
              </a:rPr>
              <a:t>2</a:t>
            </a:r>
            <a:r>
              <a:rPr lang="en-US" sz="2000" dirty="0">
                <a:latin typeface="Gotham HTF Light"/>
                <a:cs typeface="Gotham HTF Light"/>
              </a:rPr>
              <a:t>X</a:t>
            </a:r>
            <a:r>
              <a:rPr lang="en-US" sz="2000" baseline="30000" dirty="0">
                <a:latin typeface="Gotham HTF Light"/>
                <a:cs typeface="Gotham HTF Light"/>
              </a:rPr>
              <a:t>2</a:t>
            </a:r>
            <a:r>
              <a:rPr lang="en-US" sz="2000" dirty="0">
                <a:latin typeface="Gotham HTF Light"/>
                <a:cs typeface="Gotham HTF Light"/>
              </a:rPr>
              <a:t> + … + </a:t>
            </a:r>
            <a:r>
              <a:rPr lang="en-US" sz="2000" dirty="0" err="1">
                <a:latin typeface="Gotham HTF Light"/>
                <a:cs typeface="Gotham HTF Light"/>
              </a:rPr>
              <a:t>A</a:t>
            </a:r>
            <a:r>
              <a:rPr lang="en-US" sz="2000" baseline="-25000" dirty="0" err="1">
                <a:latin typeface="Gotham HTF Light"/>
                <a:cs typeface="Gotham HTF Light"/>
              </a:rPr>
              <a:t>n</a:t>
            </a:r>
            <a:r>
              <a:rPr lang="en-US" sz="2000" dirty="0" err="1">
                <a:latin typeface="Gotham HTF Light"/>
                <a:cs typeface="Gotham HTF Light"/>
              </a:rPr>
              <a:t>X</a:t>
            </a:r>
            <a:r>
              <a:rPr lang="en-US" sz="2000" baseline="30000" dirty="0" err="1">
                <a:latin typeface="Gotham HTF Light"/>
                <a:cs typeface="Gotham HTF Light"/>
              </a:rPr>
              <a:t>n</a:t>
            </a:r>
            <a:r>
              <a:rPr lang="en-US" sz="2000" dirty="0">
                <a:latin typeface="Gotham HTF Light"/>
                <a:cs typeface="Gotham HTF Light"/>
              </a:rPr>
              <a:t>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D7C99BD-2E55-53FC-A483-2057C356AC0C}"/>
              </a:ext>
            </a:extLst>
          </p:cNvPr>
          <p:cNvSpPr txBox="1"/>
          <p:nvPr/>
        </p:nvSpPr>
        <p:spPr>
          <a:xfrm>
            <a:off x="251520" y="3988137"/>
            <a:ext cx="8496944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pt-BR" dirty="0">
                <a:latin typeface="Gotham HTF"/>
              </a:rPr>
              <a:t>modelo de Regressão que se ajusta a um conjunto de dados com uma curva polinomial. Ele é útil quando há uma relação não linear entre as variáveis dependentes e independentes.</a:t>
            </a:r>
            <a:endParaRPr lang="en-US" sz="1400" dirty="0">
              <a:latin typeface="Gotham HTF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49391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Matriz de correlação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599C92-9214-845A-5A04-314742E29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70831"/>
            <a:ext cx="5248275" cy="41624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75070AD-F618-89D8-61C5-E4342FE12DB7}"/>
              </a:ext>
            </a:extLst>
          </p:cNvPr>
          <p:cNvSpPr txBox="1"/>
          <p:nvPr/>
        </p:nvSpPr>
        <p:spPr>
          <a:xfrm>
            <a:off x="4572000" y="1268760"/>
            <a:ext cx="4248472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pt-BR" dirty="0">
                <a:latin typeface="Gotham HTF"/>
              </a:rPr>
              <a:t>a matriz de correlação é uma ferramenta utilizada na análise exploratória de dados, pois ajuda a identificar as relações mais fortes e mais fracas entre as variáveis. </a:t>
            </a: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endParaRPr lang="pt-BR" dirty="0">
              <a:latin typeface="Gotham HTF"/>
            </a:endParaRP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pt-BR" dirty="0">
                <a:latin typeface="Gotham HTF"/>
              </a:rPr>
              <a:t>Pode ser usada para selecionar as variáveis mais importantes para a modelagem e pode ajudar a evitar problemas de </a:t>
            </a:r>
            <a:r>
              <a:rPr lang="pt-BR" dirty="0" err="1">
                <a:latin typeface="Gotham HTF"/>
              </a:rPr>
              <a:t>multicolinearidade</a:t>
            </a:r>
            <a:endParaRPr lang="en-US" sz="1400" dirty="0">
              <a:latin typeface="Gotham HTF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82877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Métricas de Avaliação para Problemas de Regressão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1D9881-5855-8064-D660-82508A7CB841}"/>
              </a:ext>
            </a:extLst>
          </p:cNvPr>
          <p:cNvSpPr txBox="1"/>
          <p:nvPr/>
        </p:nvSpPr>
        <p:spPr>
          <a:xfrm>
            <a:off x="251520" y="1379953"/>
            <a:ext cx="590465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Gotham HTF Light"/>
                <a:cs typeface="Gotham HTF Light"/>
              </a:rPr>
              <a:t>MSE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A8D2E40-6890-A244-CB6B-23E6514E8684}"/>
              </a:ext>
            </a:extLst>
          </p:cNvPr>
          <p:cNvSpPr txBox="1"/>
          <p:nvPr/>
        </p:nvSpPr>
        <p:spPr>
          <a:xfrm>
            <a:off x="228600" y="1772816"/>
            <a:ext cx="4055368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Erro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Quadrático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Médio</a:t>
            </a:r>
            <a:r>
              <a:rPr lang="en-US" sz="1600" dirty="0">
                <a:latin typeface="Gotham HTF Light"/>
                <a:cs typeface="Gotham HTF Light"/>
              </a:rPr>
              <a:t> : É a </a:t>
            </a:r>
            <a:r>
              <a:rPr lang="en-US" sz="1600" dirty="0" err="1">
                <a:latin typeface="Gotham HTF Light"/>
                <a:cs typeface="Gotham HTF Light"/>
              </a:rPr>
              <a:t>média</a:t>
            </a:r>
            <a:r>
              <a:rPr lang="en-US" sz="1600" dirty="0">
                <a:latin typeface="Gotham HTF Light"/>
                <a:cs typeface="Gotham HTF Light"/>
              </a:rPr>
              <a:t> do </a:t>
            </a:r>
            <a:r>
              <a:rPr lang="en-US" sz="1600" dirty="0" err="1">
                <a:latin typeface="Gotham HTF Light"/>
                <a:cs typeface="Gotham HTF Light"/>
              </a:rPr>
              <a:t>erro</a:t>
            </a:r>
            <a:r>
              <a:rPr lang="en-US" sz="1600" dirty="0">
                <a:latin typeface="Gotham HTF Light"/>
                <a:cs typeface="Gotham HTF Light"/>
              </a:rPr>
              <a:t> das </a:t>
            </a:r>
            <a:r>
              <a:rPr lang="en-US" sz="1600" dirty="0" err="1">
                <a:latin typeface="Gotham HTF Light"/>
                <a:cs typeface="Gotham HTF Light"/>
              </a:rPr>
              <a:t>previsões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ao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quadrado</a:t>
            </a:r>
            <a:r>
              <a:rPr lang="en-US" sz="1600" dirty="0">
                <a:latin typeface="Gotham HTF Light"/>
                <a:cs typeface="Gotham HTF Light"/>
              </a:rPr>
              <a:t>: 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8C376E-5266-3FAF-4B51-6B01B3A9E7A0}"/>
              </a:ext>
            </a:extLst>
          </p:cNvPr>
          <p:cNvSpPr txBox="1"/>
          <p:nvPr/>
        </p:nvSpPr>
        <p:spPr>
          <a:xfrm>
            <a:off x="251520" y="3012376"/>
            <a:ext cx="590465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Gotham HTF Light"/>
                <a:cs typeface="Gotham HTF Light"/>
              </a:rPr>
              <a:t>RMSE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3A413A1-E7B5-0E2D-25D7-BC55BCB13581}"/>
              </a:ext>
            </a:extLst>
          </p:cNvPr>
          <p:cNvSpPr txBox="1"/>
          <p:nvPr/>
        </p:nvSpPr>
        <p:spPr>
          <a:xfrm>
            <a:off x="251520" y="3444424"/>
            <a:ext cx="4032448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Raiz</a:t>
            </a:r>
            <a:r>
              <a:rPr lang="en-US" sz="1600" dirty="0">
                <a:latin typeface="Gotham HTF Light"/>
                <a:cs typeface="Gotham HTF Light"/>
              </a:rPr>
              <a:t> do </a:t>
            </a:r>
            <a:r>
              <a:rPr lang="en-US" sz="1600" dirty="0" err="1">
                <a:latin typeface="Gotham HTF Light"/>
                <a:cs typeface="Gotham HTF Light"/>
              </a:rPr>
              <a:t>Erro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Quadrático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Médio</a:t>
            </a:r>
            <a:r>
              <a:rPr lang="en-US" sz="1600" dirty="0">
                <a:latin typeface="Gotham HTF Light"/>
                <a:cs typeface="Gotham HTF Light"/>
              </a:rPr>
              <a:t>: É a </a:t>
            </a:r>
            <a:r>
              <a:rPr lang="en-US" sz="1600" dirty="0" err="1">
                <a:latin typeface="Gotham HTF Light"/>
                <a:cs typeface="Gotham HTF Light"/>
              </a:rPr>
              <a:t>raiz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quadrada</a:t>
            </a:r>
            <a:r>
              <a:rPr lang="en-US" sz="1600" dirty="0">
                <a:latin typeface="Gotham HTF Light"/>
                <a:cs typeface="Gotham HTF Light"/>
              </a:rPr>
              <a:t> do MSE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492014B-6302-6FC0-D63F-F88A7C21952A}"/>
              </a:ext>
            </a:extLst>
          </p:cNvPr>
          <p:cNvSpPr txBox="1"/>
          <p:nvPr/>
        </p:nvSpPr>
        <p:spPr>
          <a:xfrm>
            <a:off x="251520" y="4427127"/>
            <a:ext cx="590465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Gotham HTF Light"/>
                <a:cs typeface="Gotham HTF Light"/>
              </a:rPr>
              <a:t>R</a:t>
            </a:r>
            <a:r>
              <a:rPr lang="en-US" baseline="30000" dirty="0">
                <a:latin typeface="Gotham HTF Light"/>
                <a:cs typeface="Gotham HTF Light"/>
              </a:rPr>
              <a:t>2</a:t>
            </a:r>
            <a:endParaRPr lang="en-US" dirty="0">
              <a:latin typeface="Gotham HTF Light"/>
              <a:cs typeface="Gotham HTF Ligh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CA91480-97E0-5AAF-5FC8-6F8F72F48FD2}"/>
              </a:ext>
            </a:extLst>
          </p:cNvPr>
          <p:cNvSpPr txBox="1"/>
          <p:nvPr/>
        </p:nvSpPr>
        <p:spPr>
          <a:xfrm>
            <a:off x="251520" y="4859175"/>
            <a:ext cx="3528392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Gotham HTF Light"/>
                <a:cs typeface="Gotham HTF Light"/>
              </a:rPr>
              <a:t>R-</a:t>
            </a:r>
            <a:r>
              <a:rPr lang="en-US" sz="1600" dirty="0" err="1">
                <a:latin typeface="Gotham HTF Light"/>
                <a:cs typeface="Gotham HTF Light"/>
              </a:rPr>
              <a:t>Quadrado</a:t>
            </a:r>
            <a:r>
              <a:rPr lang="en-US" sz="1600" dirty="0">
                <a:latin typeface="Gotham HTF Light"/>
                <a:cs typeface="Gotham HTF Light"/>
              </a:rPr>
              <a:t>: É a </a:t>
            </a:r>
            <a:r>
              <a:rPr lang="en-US" sz="1600" dirty="0" err="1">
                <a:latin typeface="Gotham HTF Light"/>
                <a:cs typeface="Gotham HTF Light"/>
              </a:rPr>
              <a:t>porcentagem</a:t>
            </a:r>
            <a:r>
              <a:rPr lang="en-US" sz="1600" dirty="0">
                <a:latin typeface="Gotham HTF Light"/>
                <a:cs typeface="Gotham HTF Light"/>
              </a:rPr>
              <a:t> da </a:t>
            </a:r>
            <a:r>
              <a:rPr lang="en-US" sz="1600" dirty="0" err="1">
                <a:latin typeface="Gotham HTF Light"/>
                <a:cs typeface="Gotham HTF Light"/>
              </a:rPr>
              <a:t>váriancia</a:t>
            </a:r>
            <a:r>
              <a:rPr lang="en-US" sz="1600" dirty="0">
                <a:latin typeface="Gotham HTF Light"/>
                <a:cs typeface="Gotham HTF Light"/>
              </a:rPr>
              <a:t> que </a:t>
            </a:r>
            <a:r>
              <a:rPr lang="en-US" sz="1600" dirty="0" err="1">
                <a:latin typeface="Gotham HTF Light"/>
                <a:cs typeface="Gotham HTF Light"/>
              </a:rPr>
              <a:t>pode</a:t>
            </a:r>
            <a:r>
              <a:rPr lang="en-US" sz="1600" dirty="0">
                <a:latin typeface="Gotham HTF Light"/>
                <a:cs typeface="Gotham HTF Light"/>
              </a:rPr>
              <a:t> ser </a:t>
            </a:r>
            <a:r>
              <a:rPr lang="en-US" sz="1600" dirty="0" err="1">
                <a:latin typeface="Gotham HTF Light"/>
                <a:cs typeface="Gotham HTF Light"/>
              </a:rPr>
              <a:t>prevista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pelo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modelo</a:t>
            </a:r>
            <a:r>
              <a:rPr lang="en-US" sz="1600" dirty="0">
                <a:latin typeface="Gotham HTF Light"/>
                <a:cs typeface="Gotham HTF Light"/>
              </a:rPr>
              <a:t>.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A03B16E-AD94-60C1-7E39-22060A623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547" y="1556792"/>
            <a:ext cx="3647306" cy="123787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7B18E52-09D6-9C99-1A48-AADEF58B9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091" y="3084384"/>
            <a:ext cx="4054373" cy="1352728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46F8D5A-BA44-D924-4C43-563DC169B5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4681" y="4931183"/>
            <a:ext cx="5171815" cy="87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9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10084</TotalTime>
  <Words>859</Words>
  <Application>Microsoft Office PowerPoint</Application>
  <PresentationFormat>Apresentação na tela (4:3)</PresentationFormat>
  <Paragraphs>86</Paragraphs>
  <Slides>11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Gotham HTF</vt:lpstr>
      <vt:lpstr>Gotham HTF Light</vt:lpstr>
      <vt:lpstr>Gotham HTF Medium</vt:lpstr>
      <vt:lpstr>Proxima Nova</vt:lpstr>
      <vt:lpstr>source-serif-pro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460</cp:revision>
  <dcterms:created xsi:type="dcterms:W3CDTF">2018-08-18T04:32:45Z</dcterms:created>
  <dcterms:modified xsi:type="dcterms:W3CDTF">2023-03-03T21:48:34Z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