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851" r:id="rId3"/>
    <p:sldId id="852" r:id="rId4"/>
    <p:sldId id="853" r:id="rId5"/>
    <p:sldId id="854" r:id="rId6"/>
    <p:sldId id="855" r:id="rId7"/>
    <p:sldId id="834" r:id="rId8"/>
    <p:sldId id="846" r:id="rId9"/>
    <p:sldId id="835" r:id="rId10"/>
    <p:sldId id="828" r:id="rId11"/>
    <p:sldId id="85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Binária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210BA8-ABB5-9F52-0C65-23148B7A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08051"/>
            <a:ext cx="7915275" cy="2905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2285999" y="54797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45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101101</a:t>
            </a:r>
            <a:r>
              <a:rPr lang="pt-BR" sz="2400" baseline="-25000" dirty="0">
                <a:latin typeface="Gotham HTF"/>
              </a:rPr>
              <a:t>B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799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Lei de Ohm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fonte de 12V.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100 Ω é alimentado por uma corrente elétrica de 1,5 A. Qual é a tensão elétrica aplicada no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470 Ω é alimentado por uma tensão elétrica de 5V.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33 Ω é alimentado por uma tensão elétrica de 9V.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corrente elétrica de 20 </a:t>
            </a:r>
            <a:r>
              <a:rPr lang="pt-BR" sz="1400" dirty="0" err="1">
                <a:latin typeface="Gotham HTF"/>
              </a:rPr>
              <a:t>mA.</a:t>
            </a:r>
            <a:r>
              <a:rPr lang="pt-BR" sz="1400" dirty="0">
                <a:latin typeface="Gotham HTF"/>
              </a:rPr>
              <a:t> Qual é a tensão elétrica aplicada no resistor?</a:t>
            </a:r>
          </a:p>
        </p:txBody>
      </p:sp>
    </p:spTree>
    <p:extLst>
      <p:ext uri="{BB962C8B-B14F-4D97-AF65-F5344CB8AC3E}">
        <p14:creationId xmlns:p14="http://schemas.microsoft.com/office/powerpoint/2010/main" val="8048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Binária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1415988" y="27809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1193794" y="5479772"/>
            <a:ext cx="6756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101101</a:t>
            </a:r>
            <a:r>
              <a:rPr lang="pt-BR" sz="2400" baseline="-25000" dirty="0">
                <a:latin typeface="Gotham HTF"/>
              </a:rPr>
              <a:t>B  </a:t>
            </a:r>
            <a:r>
              <a:rPr lang="pt-BR" sz="2400" dirty="0">
                <a:latin typeface="Gotham HTF"/>
              </a:rPr>
              <a:t>= 1x1 + 0x2 + 1x4 + 1x8 + 0x16 + 1x32 = 45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6217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Hexadecimal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3609018" y="4799976"/>
            <a:ext cx="192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438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1B6</a:t>
            </a:r>
            <a:r>
              <a:rPr lang="pt-BR" sz="2400" baseline="-25000" dirty="0">
                <a:latin typeface="Gotham HTF"/>
              </a:rPr>
              <a:t>H</a:t>
            </a:r>
            <a:endParaRPr lang="pt-BR" sz="24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38C7D4-0B5C-E21E-EBDD-ED29CA65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24" y="1783859"/>
            <a:ext cx="5546551" cy="29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Hexadecimal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2780928"/>
          <a:ext cx="7128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1.048.576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65.536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4.096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2162817" y="4581128"/>
            <a:ext cx="4818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1B6</a:t>
            </a:r>
            <a:r>
              <a:rPr lang="pt-BR" sz="2400" baseline="-25000" dirty="0">
                <a:latin typeface="Gotham HTF"/>
              </a:rPr>
              <a:t>H  </a:t>
            </a:r>
            <a:r>
              <a:rPr lang="pt-BR" sz="2400" dirty="0">
                <a:latin typeface="Gotham HTF"/>
              </a:rPr>
              <a:t>= 6x1 + 11x16 + 1x256 = 438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4066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1753-DEA8-FF4A-760E-1F0309A3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" y="1927046"/>
            <a:ext cx="8374531" cy="300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Sistema Numérico</a:t>
            </a:r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1B9A84D7-C911-BA58-85FB-E82D0A133E4B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123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0010 1011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AB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1101 0110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255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42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1001 1010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1F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567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FFFF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89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1111 0011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3C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1000 0001 para hexadecimal.</a:t>
            </a:r>
          </a:p>
        </p:txBody>
      </p:sp>
    </p:spTree>
    <p:extLst>
      <p:ext uri="{BB962C8B-B14F-4D97-AF65-F5344CB8AC3E}">
        <p14:creationId xmlns:p14="http://schemas.microsoft.com/office/powerpoint/2010/main" val="15998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5BBB5-D7C6-6A31-734E-3127468A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33" y="2916130"/>
            <a:ext cx="3353945" cy="191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Gotham HTF"/>
              </a:rPr>
              <a:t>A maioria dos resistores tem apenas 3 faixas, de forma que o 3º algarismo pode ser desconsiderado!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3C6E82-F1A8-8D45-C21E-FA2A449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Picture 2" descr="Resultado de imagem para resistor png">
            <a:extLst>
              <a:ext uri="{FF2B5EF4-FFF2-40B4-BE49-F238E27FC236}">
                <a16:creationId xmlns:a16="http://schemas.microsoft.com/office/drawing/2014/main" id="{8005E91C-C82B-6967-49E0-E5DD2598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96" y="1887441"/>
            <a:ext cx="3007519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4988ED-6F13-F5C7-3466-4D1BEE3111AA}"/>
              </a:ext>
            </a:extLst>
          </p:cNvPr>
          <p:cNvSpPr txBox="1"/>
          <p:nvPr/>
        </p:nvSpPr>
        <p:spPr>
          <a:xfrm>
            <a:off x="2987824" y="2026338"/>
            <a:ext cx="2175933" cy="5078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A primeira faixa é sempre a mais próxima do terminal</a:t>
            </a:r>
          </a:p>
        </p:txBody>
      </p:sp>
      <p:cxnSp>
        <p:nvCxnSpPr>
          <p:cNvPr id="7" name="Conector em curva 9">
            <a:extLst>
              <a:ext uri="{FF2B5EF4-FFF2-40B4-BE49-F238E27FC236}">
                <a16:creationId xmlns:a16="http://schemas.microsoft.com/office/drawing/2014/main" id="{AA188824-64BB-8C8D-FD74-262C18CDAA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5877" y="938370"/>
            <a:ext cx="1" cy="2175933"/>
          </a:xfrm>
          <a:prstGeom prst="curvedConnector4">
            <a:avLst>
              <a:gd name="adj1" fmla="val -22860000000"/>
              <a:gd name="adj2" fmla="val 72957"/>
            </a:avLst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6D32AAD-4AF6-5A89-7590-2C48D42B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906" y="3097003"/>
            <a:ext cx="4238028" cy="26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A5CB97-719F-7761-D16B-FE1E0F8B2FF7}"/>
              </a:ext>
            </a:extLst>
          </p:cNvPr>
          <p:cNvSpPr txBox="1"/>
          <p:nvPr/>
        </p:nvSpPr>
        <p:spPr>
          <a:xfrm>
            <a:off x="3678878" y="5754873"/>
            <a:ext cx="4573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Fonte: https://aprendendoeletrica.com/codigo-de-cores-para-resistores/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D2572D9-9E2F-3695-5C42-B80A134254F9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Conhecendo o Hardware – Resistor</a:t>
            </a:r>
          </a:p>
        </p:txBody>
      </p:sp>
    </p:spTree>
    <p:extLst>
      <p:ext uri="{BB962C8B-B14F-4D97-AF65-F5344CB8AC3E}">
        <p14:creationId xmlns:p14="http://schemas.microsoft.com/office/powerpoint/2010/main" val="32084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Resistores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vermelho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branco,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vermelho, vermelho, marrom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verde,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verde, azul,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cinza, vermelho, marrom e ouro?</a:t>
            </a:r>
          </a:p>
        </p:txBody>
      </p:sp>
    </p:spTree>
    <p:extLst>
      <p:ext uri="{BB962C8B-B14F-4D97-AF65-F5344CB8AC3E}">
        <p14:creationId xmlns:p14="http://schemas.microsoft.com/office/powerpoint/2010/main" val="654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Conhecendo o Hardware –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8CECF5A-DC02-175D-0030-739E253CF9E6}"/>
                  </a:ext>
                </a:extLst>
              </p:cNvPr>
              <p:cNvSpPr txBox="1"/>
              <p:nvPr/>
            </p:nvSpPr>
            <p:spPr>
              <a:xfrm>
                <a:off x="683568" y="1772816"/>
                <a:ext cx="243175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𝐿𝐸𝐼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𝑂𝐻𝑀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8CECF5A-DC02-175D-0030-739E253C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2431756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420F9883-61FF-5DE3-F1EF-FB0AE641692B}"/>
              </a:ext>
            </a:extLst>
          </p:cNvPr>
          <p:cNvSpPr txBox="1"/>
          <p:nvPr/>
        </p:nvSpPr>
        <p:spPr>
          <a:xfrm>
            <a:off x="467544" y="2348880"/>
            <a:ext cx="590465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 = </a:t>
            </a:r>
            <a:r>
              <a:rPr lang="en-US" sz="1600" dirty="0" err="1">
                <a:latin typeface="Gotham HTF Light"/>
                <a:cs typeface="Gotham HTF Light"/>
              </a:rPr>
              <a:t>Resistência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Elétrica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em</a:t>
            </a:r>
            <a:r>
              <a:rPr lang="en-US" sz="1600" dirty="0">
                <a:latin typeface="Gotham HTF Light"/>
                <a:cs typeface="Gotham HTF Light"/>
              </a:rPr>
              <a:t> Ohms(</a:t>
            </a:r>
            <a:r>
              <a:rPr lang="el-GR" sz="1600" dirty="0">
                <a:latin typeface="Gotham HTF Light"/>
                <a:cs typeface="Gotham HTF Light"/>
              </a:rPr>
              <a:t>Ω</a:t>
            </a:r>
            <a:r>
              <a:rPr lang="pt-BR" sz="1600" dirty="0">
                <a:latin typeface="Gotham HTF Light"/>
                <a:cs typeface="Gotham HTF Light"/>
              </a:rPr>
              <a:t>);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Gotham HTF Light"/>
                <a:cs typeface="Gotham HTF Light"/>
              </a:rPr>
              <a:t>V = Queda de tensão no resistor em Volts (V);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Gotham HTF Light"/>
                <a:cs typeface="Gotham HTF Light"/>
              </a:rPr>
              <a:t>I = Corrente elétrica que passa pelo resistor em Amperes (A);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7EF08E-D13F-B2D7-8E7E-2E4CD10D93E5}"/>
              </a:ext>
            </a:extLst>
          </p:cNvPr>
          <p:cNvSpPr txBox="1"/>
          <p:nvPr/>
        </p:nvSpPr>
        <p:spPr>
          <a:xfrm>
            <a:off x="467544" y="3779055"/>
            <a:ext cx="813690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 Light"/>
                <a:cs typeface="Gotham HTF Light"/>
              </a:rPr>
              <a:t>Exemplo: Qual resistor eu devo usar para ligar um LED que consome 20mA a 3,3 Volts?</a:t>
            </a:r>
            <a:endParaRPr lang="en-US" sz="1600" dirty="0"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9AEFDA-13D5-165F-8746-CEA50656F0A8}"/>
                  </a:ext>
                </a:extLst>
              </p:cNvPr>
              <p:cNvSpPr txBox="1"/>
              <p:nvPr/>
            </p:nvSpPr>
            <p:spPr>
              <a:xfrm>
                <a:off x="1436181" y="4509120"/>
                <a:ext cx="5728107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𝐿𝐸𝐼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𝑂𝐻𝑀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0,020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𝑂h𝑚𝑠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9AEFDA-13D5-165F-8746-CEA50656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81" y="4509120"/>
                <a:ext cx="5728107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7190</TotalTime>
  <Words>759</Words>
  <Application>Microsoft Office PowerPoint</Application>
  <PresentationFormat>Apresentação na tela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Gotham HTF</vt:lpstr>
      <vt:lpstr>Gotham HTF Light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422</cp:revision>
  <dcterms:created xsi:type="dcterms:W3CDTF">2018-08-18T04:32:45Z</dcterms:created>
  <dcterms:modified xsi:type="dcterms:W3CDTF">2023-03-13T16:15:43Z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