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1"/>
  </p:notesMasterIdLst>
  <p:sldIdLst>
    <p:sldId id="398" r:id="rId3"/>
    <p:sldId id="399" r:id="rId4"/>
    <p:sldId id="400" r:id="rId5"/>
    <p:sldId id="825" r:id="rId6"/>
    <p:sldId id="826" r:id="rId7"/>
    <p:sldId id="829" r:id="rId8"/>
    <p:sldId id="828" r:id="rId9"/>
    <p:sldId id="812"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65B"/>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03/01/2024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03/01/2024</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03/01/2024</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03/01/2024</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03/01/2024</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03/01/2024</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03/01/2024</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03/01/2024</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03/01/2024</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03/01/2024</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03/01/2024</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03/01/2024</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03/01/2024</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03/01/2024</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03/01/2024</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03/01/2024</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03/01/2024</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03/01/2024</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03/01/2024</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03/01/2024</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Engenharia de Software</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Edge </a:t>
            </a:r>
            <a:r>
              <a:rPr lang="pt-BR" sz="2000" cap="all" dirty="0" err="1">
                <a:solidFill>
                  <a:srgbClr val="91A3AD"/>
                </a:solidFill>
                <a:latin typeface="Gotham HTF Light"/>
              </a:rPr>
              <a:t>computing</a:t>
            </a:r>
            <a:r>
              <a:rPr lang="pt-BR" sz="2000" cap="all" dirty="0">
                <a:solidFill>
                  <a:srgbClr val="91A3AD"/>
                </a:solidFill>
                <a:latin typeface="Gotham HTF Light"/>
              </a:rPr>
              <a:t> &amp; </a:t>
            </a:r>
            <a:r>
              <a:rPr lang="pt-BR" sz="2000" cap="all" dirty="0" err="1">
                <a:solidFill>
                  <a:srgbClr val="91A3AD"/>
                </a:solidFill>
                <a:latin typeface="Gotham HTF Light"/>
              </a:rPr>
              <a:t>computer</a:t>
            </a:r>
            <a:r>
              <a:rPr lang="pt-BR" sz="2000" cap="all" dirty="0">
                <a:solidFill>
                  <a:srgbClr val="91A3AD"/>
                </a:solidFill>
                <a:latin typeface="Gotham HTF Light"/>
              </a:rPr>
              <a:t> systems </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Checkpoint 01 – O Caso da </a:t>
            </a:r>
            <a:r>
              <a:rPr lang="pt-BR" sz="3600" dirty="0" err="1">
                <a:solidFill>
                  <a:srgbClr val="ED265B"/>
                </a:solidFill>
                <a:latin typeface="Gotham HTF Medium"/>
              </a:rPr>
              <a:t>Vinheria</a:t>
            </a:r>
            <a:r>
              <a:rPr lang="pt-BR" sz="3600" dirty="0">
                <a:solidFill>
                  <a:srgbClr val="ED265B"/>
                </a:solidFill>
                <a:latin typeface="Gotham HTF Medium"/>
              </a:rPr>
              <a:t> Agnello</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Apresentação</a:t>
            </a:r>
          </a:p>
        </p:txBody>
      </p:sp>
      <p:pic>
        <p:nvPicPr>
          <p:cNvPr id="2" name="Imagem 1" descr="Garrafa de vinho">
            <a:extLst>
              <a:ext uri="{FF2B5EF4-FFF2-40B4-BE49-F238E27FC236}">
                <a16:creationId xmlns:a16="http://schemas.microsoft.com/office/drawing/2014/main" id="{3B7BC6E4-90B7-2BD2-E953-4D30C6802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1857894"/>
            <a:ext cx="4032448" cy="2677098"/>
          </a:xfrm>
          <a:prstGeom prst="rect">
            <a:avLst/>
          </a:prstGeom>
        </p:spPr>
      </p:pic>
      <p:sp>
        <p:nvSpPr>
          <p:cNvPr id="3" name="CaixaDeTexto 2">
            <a:extLst>
              <a:ext uri="{FF2B5EF4-FFF2-40B4-BE49-F238E27FC236}">
                <a16:creationId xmlns:a16="http://schemas.microsoft.com/office/drawing/2014/main" id="{D28884C8-A976-6ED6-9B46-8AAA9B0D85A4}"/>
              </a:ext>
            </a:extLst>
          </p:cNvPr>
          <p:cNvSpPr txBox="1"/>
          <p:nvPr/>
        </p:nvSpPr>
        <p:spPr>
          <a:xfrm>
            <a:off x="4788024" y="4636474"/>
            <a:ext cx="3888432" cy="415498"/>
          </a:xfrm>
          <a:prstGeom prst="rect">
            <a:avLst/>
          </a:prstGeom>
          <a:noFill/>
        </p:spPr>
        <p:txBody>
          <a:bodyPr wrap="square">
            <a:spAutoFit/>
          </a:bodyPr>
          <a:lstStyle/>
          <a:p>
            <a:pPr algn="ctr"/>
            <a:r>
              <a:rPr lang="pt-BR" sz="1050"/>
              <a:t>Fonte: https://www.vivaovinho.com.br/www-tbfoto-com-brvinheria-percussi-spsp-05062013foto-t/</a:t>
            </a:r>
            <a:endParaRPr lang="pt-BR" sz="1050" dirty="0"/>
          </a:p>
        </p:txBody>
      </p:sp>
      <p:sp>
        <p:nvSpPr>
          <p:cNvPr id="8" name="CaixaDeTexto 7">
            <a:extLst>
              <a:ext uri="{FF2B5EF4-FFF2-40B4-BE49-F238E27FC236}">
                <a16:creationId xmlns:a16="http://schemas.microsoft.com/office/drawing/2014/main" id="{AA7E6ED8-641F-BE2B-A6B8-49A16EE106E1}"/>
              </a:ext>
            </a:extLst>
          </p:cNvPr>
          <p:cNvSpPr txBox="1"/>
          <p:nvPr/>
        </p:nvSpPr>
        <p:spPr>
          <a:xfrm>
            <a:off x="539552" y="1891812"/>
            <a:ext cx="3672408" cy="3042821"/>
          </a:xfrm>
          <a:prstGeom prst="rect">
            <a:avLst/>
          </a:prstGeom>
          <a:noFill/>
        </p:spPr>
        <p:txBody>
          <a:bodyPr wrap="square">
            <a:spAutoFit/>
          </a:bodyPr>
          <a:lstStyle/>
          <a:p>
            <a:pPr algn="just">
              <a:lnSpc>
                <a:spcPct val="107000"/>
              </a:lnSpc>
              <a:spcAft>
                <a:spcPts val="800"/>
              </a:spcAft>
            </a:pPr>
            <a:r>
              <a:rPr lang="pt-BR" sz="1800" dirty="0">
                <a:effectLst/>
                <a:latin typeface="Gotham HTF"/>
                <a:ea typeface="Calibri" panose="020F0502020204030204" pitchFamily="34" charset="0"/>
                <a:cs typeface="Calibri" panose="020F0502020204030204" pitchFamily="34" charset="0"/>
              </a:rPr>
              <a:t>O caso apresenta uma </a:t>
            </a:r>
            <a:r>
              <a:rPr lang="pt-BR" sz="1800" dirty="0" err="1">
                <a:effectLst/>
                <a:latin typeface="Gotham HTF"/>
                <a:ea typeface="Calibri" panose="020F0502020204030204" pitchFamily="34" charset="0"/>
                <a:cs typeface="Calibri" panose="020F0502020204030204" pitchFamily="34" charset="0"/>
              </a:rPr>
              <a:t>vinheria</a:t>
            </a:r>
            <a:r>
              <a:rPr lang="pt-BR" sz="1800" dirty="0">
                <a:effectLst/>
                <a:latin typeface="Gotham HTF"/>
                <a:ea typeface="Calibri" panose="020F0502020204030204" pitchFamily="34" charset="0"/>
                <a:cs typeface="Calibri" panose="020F0502020204030204" pitchFamily="34" charset="0"/>
              </a:rPr>
              <a:t> tradicional, que opera como loja física, e que está demandando o desenvolvimento de um portal de e-commerce, para começar a vender também na Internet, mas com uma exigência básica: que a loja virtual consiga criar uma experiência do usuário similar à do atendimento presencial em sua loja física.</a:t>
            </a:r>
            <a:endParaRPr lang="pt-BR" sz="1600" dirty="0">
              <a:effectLst/>
              <a:latin typeface="Gotham HTF"/>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799784"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Fatores que podem influenciar a qualidade do vinho</a:t>
            </a:r>
          </a:p>
        </p:txBody>
      </p:sp>
      <p:sp>
        <p:nvSpPr>
          <p:cNvPr id="4" name="Espaço Reservado para Conteúdo 6">
            <a:extLst>
              <a:ext uri="{FF2B5EF4-FFF2-40B4-BE49-F238E27FC236}">
                <a16:creationId xmlns:a16="http://schemas.microsoft.com/office/drawing/2014/main" id="{55FB9BCE-978B-9C4D-0F81-61B376DC67AA}"/>
              </a:ext>
            </a:extLst>
          </p:cNvPr>
          <p:cNvSpPr txBox="1">
            <a:spLocks/>
          </p:cNvSpPr>
          <p:nvPr/>
        </p:nvSpPr>
        <p:spPr>
          <a:xfrm>
            <a:off x="1547664" y="1484784"/>
            <a:ext cx="756084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2400" b="1" dirty="0">
                <a:latin typeface="Gotham HTF"/>
              </a:rPr>
              <a:t>Luminosidade:</a:t>
            </a:r>
          </a:p>
          <a:p>
            <a:pPr marL="0" indent="0">
              <a:lnSpc>
                <a:spcPct val="100000"/>
              </a:lnSpc>
              <a:spcBef>
                <a:spcPts val="0"/>
              </a:spcBef>
              <a:buFont typeface="Arial" panose="020B0604020202020204" pitchFamily="34" charset="0"/>
              <a:buNone/>
            </a:pPr>
            <a:r>
              <a:rPr lang="pt-BR" sz="1600" dirty="0">
                <a:latin typeface="Gotham HTF"/>
              </a:rPr>
              <a:t>A iluminação deve ser muito suave. Os vinhos agradecem lugares com penumbra, especialmente os brancos e espumantes, que sofrem mais com o contato com a luz.</a:t>
            </a:r>
          </a:p>
          <a:p>
            <a:pPr marL="0" indent="0">
              <a:lnSpc>
                <a:spcPct val="100000"/>
              </a:lnSpc>
              <a:spcBef>
                <a:spcPts val="0"/>
              </a:spcBef>
              <a:buFont typeface="Arial" panose="020B0604020202020204" pitchFamily="34" charset="0"/>
              <a:buNone/>
            </a:pPr>
            <a:r>
              <a:rPr lang="pt-BR" sz="1600" dirty="0">
                <a:latin typeface="Gotham HTF"/>
              </a:rPr>
              <a:t>Raios ultravioletas, por exemplo, causam alterações nos compostos orgânicos, iniciando reações químicas que podem gerar resultados desagradáveis.</a:t>
            </a:r>
          </a:p>
          <a:p>
            <a:pPr marL="0" indent="0">
              <a:lnSpc>
                <a:spcPct val="100000"/>
              </a:lnSpc>
              <a:spcBef>
                <a:spcPts val="0"/>
              </a:spcBef>
              <a:buFont typeface="Arial" panose="020B0604020202020204" pitchFamily="34" charset="0"/>
              <a:buNone/>
            </a:pPr>
            <a:endParaRPr lang="pt-BR" sz="2400" b="1" dirty="0">
              <a:latin typeface="Gotham HTF"/>
            </a:endParaRPr>
          </a:p>
          <a:p>
            <a:pPr marL="0" indent="0">
              <a:lnSpc>
                <a:spcPct val="100000"/>
              </a:lnSpc>
              <a:spcBef>
                <a:spcPts val="0"/>
              </a:spcBef>
              <a:buFont typeface="Arial" panose="020B0604020202020204" pitchFamily="34" charset="0"/>
              <a:buNone/>
            </a:pPr>
            <a:r>
              <a:rPr lang="pt-BR" sz="2400" b="1" dirty="0">
                <a:latin typeface="Gotham HTF"/>
              </a:rPr>
              <a:t>Temperatura:</a:t>
            </a:r>
          </a:p>
          <a:p>
            <a:pPr marL="0" indent="0">
              <a:lnSpc>
                <a:spcPct val="100000"/>
              </a:lnSpc>
              <a:spcBef>
                <a:spcPts val="0"/>
              </a:spcBef>
              <a:buFont typeface="Arial" panose="020B0604020202020204" pitchFamily="34" charset="0"/>
              <a:buNone/>
            </a:pPr>
            <a:r>
              <a:rPr lang="pt-BR" sz="1600" dirty="0">
                <a:latin typeface="Gotham HTF"/>
              </a:rPr>
              <a:t>O calor excessivo rapidamente termina com a vida do vinho e as flutuações térmicas de mais de 3°C podem causar o aparecimento de aromas indesejados.</a:t>
            </a:r>
          </a:p>
          <a:p>
            <a:pPr marL="0" indent="0">
              <a:lnSpc>
                <a:spcPct val="100000"/>
              </a:lnSpc>
              <a:spcBef>
                <a:spcPts val="0"/>
              </a:spcBef>
              <a:buFont typeface="Arial" panose="020B0604020202020204" pitchFamily="34" charset="0"/>
              <a:buNone/>
            </a:pPr>
            <a:r>
              <a:rPr lang="pt-BR" sz="1600" dirty="0">
                <a:latin typeface="Gotham HTF"/>
              </a:rPr>
              <a:t>A situação perfeita seria que ficassem constantemente sob uma temperatura de cerca de 13°C (segundo estudo de Alexander </a:t>
            </a:r>
            <a:r>
              <a:rPr lang="pt-BR" sz="1600" dirty="0" err="1">
                <a:latin typeface="Gotham HTF"/>
              </a:rPr>
              <a:t>Pandell</a:t>
            </a:r>
            <a:r>
              <a:rPr lang="pt-BR" sz="1600" dirty="0">
                <a:latin typeface="Gotham HTF"/>
              </a:rPr>
              <a:t>, PhD, Universidade da Califórnia).</a:t>
            </a:r>
          </a:p>
          <a:p>
            <a:pPr marL="0" indent="0">
              <a:lnSpc>
                <a:spcPct val="100000"/>
              </a:lnSpc>
              <a:spcBef>
                <a:spcPts val="0"/>
              </a:spcBef>
              <a:buFont typeface="Arial" panose="020B0604020202020204" pitchFamily="34" charset="0"/>
              <a:buNone/>
            </a:pPr>
            <a:endParaRPr lang="pt-BR" sz="1600" dirty="0">
              <a:latin typeface="Gotham HTF"/>
            </a:endParaRPr>
          </a:p>
          <a:p>
            <a:pPr marL="0" indent="0">
              <a:lnSpc>
                <a:spcPct val="100000"/>
              </a:lnSpc>
              <a:spcBef>
                <a:spcPts val="0"/>
              </a:spcBef>
              <a:buNone/>
            </a:pPr>
            <a:r>
              <a:rPr lang="pt-BR" sz="2400" b="1" dirty="0">
                <a:latin typeface="Gotham HTF"/>
              </a:rPr>
              <a:t>Umidade:</a:t>
            </a:r>
          </a:p>
          <a:p>
            <a:pPr marL="0" indent="0">
              <a:lnSpc>
                <a:spcPct val="100000"/>
              </a:lnSpc>
              <a:spcBef>
                <a:spcPts val="0"/>
              </a:spcBef>
              <a:buNone/>
            </a:pPr>
            <a:r>
              <a:rPr lang="pt-BR" sz="1600" dirty="0">
                <a:latin typeface="Gotham HTF"/>
              </a:rPr>
              <a:t>A falta de umidade pode levar, por exemplo, ao ressecamento do vedante, provocando uma má vedação da garrafa, com risco de oxidação do líquido.</a:t>
            </a:r>
          </a:p>
          <a:p>
            <a:pPr marL="0" indent="0">
              <a:lnSpc>
                <a:spcPct val="100000"/>
              </a:lnSpc>
              <a:spcBef>
                <a:spcPts val="0"/>
              </a:spcBef>
              <a:buNone/>
            </a:pPr>
            <a:r>
              <a:rPr lang="pt-BR" sz="1600" dirty="0">
                <a:latin typeface="Gotham HTF"/>
              </a:rPr>
              <a:t>Já o excesso de umidade pode danificar os rótulos, bem como promover a proliferação de fungos.</a:t>
            </a:r>
          </a:p>
          <a:p>
            <a:pPr marL="0" indent="0">
              <a:lnSpc>
                <a:spcPct val="100000"/>
              </a:lnSpc>
              <a:spcBef>
                <a:spcPts val="0"/>
              </a:spcBef>
              <a:buNone/>
            </a:pPr>
            <a:r>
              <a:rPr lang="pt-BR" sz="1600" dirty="0">
                <a:latin typeface="Gotham HTF"/>
              </a:rPr>
              <a:t>O ideal é que seja próxima a 70% (com variação em torno de 60% a 80%).</a:t>
            </a:r>
          </a:p>
          <a:p>
            <a:pPr marL="0" indent="0">
              <a:lnSpc>
                <a:spcPct val="100000"/>
              </a:lnSpc>
              <a:spcBef>
                <a:spcPts val="0"/>
              </a:spcBef>
              <a:buFont typeface="Arial" panose="020B0604020202020204" pitchFamily="34" charset="0"/>
              <a:buNone/>
            </a:pPr>
            <a:endParaRPr lang="pt-BR" sz="1600" dirty="0">
              <a:latin typeface="Gotham HTF"/>
            </a:endParaRPr>
          </a:p>
        </p:txBody>
      </p:sp>
      <p:pic>
        <p:nvPicPr>
          <p:cNvPr id="5" name="Imagem 4" descr="Ícone&#10;&#10;Descrição gerada automaticamente">
            <a:extLst>
              <a:ext uri="{FF2B5EF4-FFF2-40B4-BE49-F238E27FC236}">
                <a16:creationId xmlns:a16="http://schemas.microsoft.com/office/drawing/2014/main" id="{FD202710-1378-404B-9409-ED6EEE1E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09" y="3419040"/>
            <a:ext cx="1148347" cy="1018072"/>
          </a:xfrm>
          <a:prstGeom prst="rect">
            <a:avLst/>
          </a:prstGeom>
        </p:spPr>
      </p:pic>
      <p:pic>
        <p:nvPicPr>
          <p:cNvPr id="6" name="Imagem 5">
            <a:extLst>
              <a:ext uri="{FF2B5EF4-FFF2-40B4-BE49-F238E27FC236}">
                <a16:creationId xmlns:a16="http://schemas.microsoft.com/office/drawing/2014/main" id="{01332A50-C1B7-579B-987A-C9D4C9E2D369}"/>
              </a:ext>
            </a:extLst>
          </p:cNvPr>
          <p:cNvPicPr>
            <a:picLocks noChangeAspect="1"/>
          </p:cNvPicPr>
          <p:nvPr/>
        </p:nvPicPr>
        <p:blipFill>
          <a:blip r:embed="rId3"/>
          <a:stretch>
            <a:fillRect/>
          </a:stretch>
        </p:blipFill>
        <p:spPr>
          <a:xfrm>
            <a:off x="395536" y="5147232"/>
            <a:ext cx="862816" cy="1018072"/>
          </a:xfrm>
          <a:prstGeom prst="rect">
            <a:avLst/>
          </a:prstGeom>
        </p:spPr>
      </p:pic>
      <p:pic>
        <p:nvPicPr>
          <p:cNvPr id="7" name="Imagem 6">
            <a:extLst>
              <a:ext uri="{FF2B5EF4-FFF2-40B4-BE49-F238E27FC236}">
                <a16:creationId xmlns:a16="http://schemas.microsoft.com/office/drawing/2014/main" id="{1B2EA5B7-9156-9056-49CD-4D498C657F6C}"/>
              </a:ext>
            </a:extLst>
          </p:cNvPr>
          <p:cNvPicPr>
            <a:picLocks noChangeAspect="1"/>
          </p:cNvPicPr>
          <p:nvPr/>
        </p:nvPicPr>
        <p:blipFill>
          <a:blip r:embed="rId4"/>
          <a:stretch>
            <a:fillRect/>
          </a:stretch>
        </p:blipFill>
        <p:spPr>
          <a:xfrm>
            <a:off x="248205" y="1737380"/>
            <a:ext cx="1227451" cy="1115556"/>
          </a:xfrm>
          <a:prstGeom prst="rect">
            <a:avLst/>
          </a:prstGeom>
        </p:spPr>
      </p:pic>
    </p:spTree>
    <p:extLst>
      <p:ext uri="{BB962C8B-B14F-4D97-AF65-F5344CB8AC3E}">
        <p14:creationId xmlns:p14="http://schemas.microsoft.com/office/powerpoint/2010/main" val="29054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0D41A67-6D24-3E91-D51F-A72C7A2BEB24}"/>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Descrição do Desafio</a:t>
            </a:r>
          </a:p>
        </p:txBody>
      </p:sp>
      <p:sp>
        <p:nvSpPr>
          <p:cNvPr id="3" name="Espaço Reservado para Conteúdo 6">
            <a:extLst>
              <a:ext uri="{FF2B5EF4-FFF2-40B4-BE49-F238E27FC236}">
                <a16:creationId xmlns:a16="http://schemas.microsoft.com/office/drawing/2014/main" id="{EA75D3A9-C1BC-8254-7ED7-38D17E562260}"/>
              </a:ext>
            </a:extLst>
          </p:cNvPr>
          <p:cNvSpPr txBox="1">
            <a:spLocks/>
          </p:cNvSpPr>
          <p:nvPr/>
        </p:nvSpPr>
        <p:spPr>
          <a:xfrm>
            <a:off x="323528" y="940635"/>
            <a:ext cx="8280920" cy="4976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pt-BR" sz="1600" dirty="0">
                <a:latin typeface="Gotham HTF"/>
              </a:rPr>
              <a:t>Vocês foram contratados pela </a:t>
            </a:r>
            <a:r>
              <a:rPr lang="pt-BR" sz="1600" dirty="0" err="1">
                <a:latin typeface="Gotham HTF"/>
              </a:rPr>
              <a:t>Vinheria</a:t>
            </a:r>
            <a:r>
              <a:rPr lang="pt-BR" sz="1600" dirty="0">
                <a:latin typeface="Gotham HTF"/>
              </a:rPr>
              <a:t> Agnello para desenvolver um sistema de monitoramento a ser instalado no ambiente em que os vinhos são armazenados. O dono a </a:t>
            </a:r>
            <a:r>
              <a:rPr lang="pt-BR" sz="1600" dirty="0" err="1">
                <a:latin typeface="Gotham HTF"/>
              </a:rPr>
              <a:t>Vinheria</a:t>
            </a:r>
            <a:r>
              <a:rPr lang="pt-BR" sz="1600" dirty="0">
                <a:latin typeface="Gotham HTF"/>
              </a:rPr>
              <a:t> informou que a qualidade do vinho é influenciada diretamente pelas condições de temperatura, umidade e luminosidade do ambiente. Neste primeiro momento, você propôs ao dono da </a:t>
            </a:r>
            <a:r>
              <a:rPr lang="pt-BR" sz="1600" dirty="0" err="1">
                <a:latin typeface="Gotham HTF"/>
              </a:rPr>
              <a:t>Vinheria</a:t>
            </a:r>
            <a:r>
              <a:rPr lang="pt-BR" sz="1600" dirty="0">
                <a:latin typeface="Gotham HTF"/>
              </a:rPr>
              <a:t> um projeto em etapas, de modo que seu 1° desafio é:</a:t>
            </a:r>
          </a:p>
          <a:p>
            <a:pPr marL="0" indent="0">
              <a:lnSpc>
                <a:spcPct val="100000"/>
              </a:lnSpc>
              <a:spcBef>
                <a:spcPts val="0"/>
              </a:spcBef>
              <a:buFont typeface="Arial" panose="020B0604020202020204" pitchFamily="34" charset="0"/>
              <a:buNone/>
            </a:pPr>
            <a:endParaRPr lang="pt-BR" sz="1600" dirty="0">
              <a:latin typeface="Gotham HTF"/>
            </a:endParaRPr>
          </a:p>
          <a:p>
            <a:pPr>
              <a:lnSpc>
                <a:spcPct val="100000"/>
              </a:lnSpc>
              <a:spcBef>
                <a:spcPts val="0"/>
              </a:spcBef>
              <a:buFontTx/>
              <a:buChar char="-"/>
            </a:pPr>
            <a:r>
              <a:rPr lang="pt-BR" sz="1600" dirty="0">
                <a:latin typeface="Gotham HTF"/>
              </a:rPr>
              <a:t>Elaborar um sistema usando Arduino que faça a captura das informações de luminosidade do ambiente.  Para isso pesquise sobre o LDR. Verifique como eles funcionam e como poderiam ser usados no projeto.</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De posse dos dados coletados, implemente um sistema de alarme, utilizando LEDs, para sinalizar quando o a ambiente estiver OK, ou quando alguma grandeza estiver fora dos limites estipulados.  Use um LED verde para indicar que está OK, um LED amarelo para indica que está em níveis de alerta e um LED Vermelho para indicar que tem algum problema.</a:t>
            </a:r>
          </a:p>
          <a:p>
            <a:pPr>
              <a:lnSpc>
                <a:spcPct val="100000"/>
              </a:lnSpc>
              <a:spcBef>
                <a:spcPts val="0"/>
              </a:spcBef>
              <a:buFontTx/>
              <a:buChar char="-"/>
            </a:pPr>
            <a:endParaRPr lang="pt-BR" sz="1600" dirty="0">
              <a:latin typeface="Gotham HTF"/>
            </a:endParaRPr>
          </a:p>
          <a:p>
            <a:pPr>
              <a:lnSpc>
                <a:spcPct val="100000"/>
              </a:lnSpc>
              <a:spcBef>
                <a:spcPts val="0"/>
              </a:spcBef>
              <a:buFontTx/>
              <a:buChar char="-"/>
            </a:pPr>
            <a:r>
              <a:rPr lang="pt-BR" sz="1600" dirty="0">
                <a:latin typeface="Gotham HTF"/>
              </a:rPr>
              <a:t>Quando a luminosidade estiver em nível de alerta, deve soar uma buzina (</a:t>
            </a:r>
            <a:r>
              <a:rPr lang="pt-BR" sz="1600" dirty="0" err="1">
                <a:latin typeface="Gotham HTF"/>
              </a:rPr>
              <a:t>buzzer</a:t>
            </a:r>
            <a:r>
              <a:rPr lang="pt-BR" sz="1600" dirty="0">
                <a:latin typeface="Gotham HTF"/>
              </a:rPr>
              <a:t>) por 3 segundos. A buzina volta a soar caso a luminosidade permaneça em nível de alerta.</a:t>
            </a:r>
          </a:p>
        </p:txBody>
      </p:sp>
    </p:spTree>
    <p:extLst>
      <p:ext uri="{BB962C8B-B14F-4D97-AF65-F5344CB8AC3E}">
        <p14:creationId xmlns:p14="http://schemas.microsoft.com/office/powerpoint/2010/main" val="20177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Avaliação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611560" y="912958"/>
            <a:ext cx="8280920" cy="4532266"/>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US" sz="2400" dirty="0">
                <a:solidFill>
                  <a:srgbClr val="ED265B"/>
                </a:solidFill>
                <a:latin typeface="Gotham HTF Light"/>
                <a:cs typeface="Gotham HTF Light"/>
              </a:rPr>
              <a:t>Como é </a:t>
            </a:r>
            <a:r>
              <a:rPr lang="en-US" sz="2400" dirty="0" err="1">
                <a:solidFill>
                  <a:srgbClr val="ED265B"/>
                </a:solidFill>
                <a:latin typeface="Gotham HTF Light"/>
                <a:cs typeface="Gotham HTF Light"/>
              </a:rPr>
              <a:t>dividida</a:t>
            </a:r>
            <a:r>
              <a:rPr lang="en-US" sz="2400" dirty="0">
                <a:solidFill>
                  <a:srgbClr val="ED265B"/>
                </a:solidFill>
                <a:latin typeface="Gotham HTF Light"/>
                <a:cs typeface="Gotham HTF Light"/>
              </a:rPr>
              <a:t> a </a:t>
            </a:r>
            <a:r>
              <a:rPr lang="en-US" sz="2400" dirty="0" err="1">
                <a:solidFill>
                  <a:srgbClr val="ED265B"/>
                </a:solidFill>
                <a:latin typeface="Gotham HTF Light"/>
                <a:cs typeface="Gotham HTF Light"/>
              </a:rPr>
              <a:t>avaliação</a:t>
            </a:r>
            <a:r>
              <a:rPr lang="en-US" sz="2400" dirty="0">
                <a:solidFill>
                  <a:srgbClr val="ED265B"/>
                </a:solidFill>
                <a:latin typeface="Gotham HTF Light"/>
                <a:cs typeface="Gotham HTF Light"/>
              </a:rPr>
              <a:t> do checkpoint?</a:t>
            </a:r>
          </a:p>
          <a:p>
            <a:pPr marL="914400" lvl="1" indent="-457200">
              <a:lnSpc>
                <a:spcPct val="150000"/>
              </a:lnSpc>
              <a:buFont typeface="Wingdings" panose="05000000000000000000" pitchFamily="2" charset="2"/>
              <a:buChar char="v"/>
            </a:pPr>
            <a:r>
              <a:rPr lang="en-US" sz="2000" dirty="0" err="1">
                <a:solidFill>
                  <a:srgbClr val="ED265B"/>
                </a:solidFill>
                <a:latin typeface="Gotham HTF Light"/>
                <a:cs typeface="Gotham HTF Light"/>
              </a:rPr>
              <a:t>Serão</a:t>
            </a:r>
            <a:r>
              <a:rPr lang="en-US" sz="2000" dirty="0">
                <a:solidFill>
                  <a:srgbClr val="ED265B"/>
                </a:solidFill>
                <a:latin typeface="Gotham HTF Light"/>
                <a:cs typeface="Gotham HTF Light"/>
              </a:rPr>
              <a:t> 10 </a:t>
            </a:r>
            <a:r>
              <a:rPr lang="en-US" sz="2000" dirty="0" err="1">
                <a:solidFill>
                  <a:srgbClr val="ED265B"/>
                </a:solidFill>
                <a:latin typeface="Gotham HTF Light"/>
                <a:cs typeface="Gotham HTF Light"/>
              </a:rPr>
              <a:t>pontos</a:t>
            </a:r>
            <a:r>
              <a:rPr lang="en-US" sz="2000" dirty="0">
                <a:solidFill>
                  <a:srgbClr val="ED265B"/>
                </a:solidFill>
                <a:latin typeface="Gotham HTF Light"/>
                <a:cs typeface="Gotham HTF Light"/>
              </a:rPr>
              <a:t> </a:t>
            </a:r>
            <a:r>
              <a:rPr lang="en-US" sz="2000" dirty="0" err="1">
                <a:solidFill>
                  <a:srgbClr val="ED265B"/>
                </a:solidFill>
                <a:latin typeface="Gotham HTF Light"/>
                <a:cs typeface="Gotham HTF Light"/>
              </a:rPr>
              <a:t>por</a:t>
            </a:r>
            <a:r>
              <a:rPr lang="en-US" sz="2000" dirty="0">
                <a:solidFill>
                  <a:srgbClr val="ED265B"/>
                </a:solidFill>
                <a:latin typeface="Gotham HTF Light"/>
                <a:cs typeface="Gotham HTF Light"/>
              </a:rPr>
              <a:t> checkpoint:</a:t>
            </a:r>
          </a:p>
          <a:p>
            <a:pPr marL="1371600" lvl="2" indent="-457200">
              <a:lnSpc>
                <a:spcPct val="150000"/>
              </a:lnSpc>
              <a:buFont typeface="Wingdings" panose="05000000000000000000" pitchFamily="2" charset="2"/>
              <a:buChar char="Ø"/>
            </a:pPr>
            <a:r>
              <a:rPr lang="en-US" sz="1600" dirty="0" err="1">
                <a:solidFill>
                  <a:srgbClr val="ED265B"/>
                </a:solidFill>
                <a:latin typeface="Gotham HTF Light"/>
                <a:cs typeface="Gotham HTF Light"/>
              </a:rPr>
              <a:t>Documentação</a:t>
            </a:r>
            <a:r>
              <a:rPr lang="en-US" sz="1600" dirty="0">
                <a:solidFill>
                  <a:srgbClr val="ED265B"/>
                </a:solidFill>
                <a:latin typeface="Gotham HTF Light"/>
                <a:cs typeface="Gotham HTF Light"/>
              </a:rPr>
              <a:t> – 5 </a:t>
            </a:r>
            <a:r>
              <a:rPr lang="en-US" sz="1600" dirty="0" err="1">
                <a:solidFill>
                  <a:srgbClr val="ED265B"/>
                </a:solidFill>
                <a:latin typeface="Gotham HTF Light"/>
                <a:cs typeface="Gotham HTF Light"/>
              </a:rPr>
              <a:t>pontos</a:t>
            </a:r>
            <a:r>
              <a:rPr lang="en-US" sz="1600" dirty="0">
                <a:solidFill>
                  <a:srgbClr val="ED265B"/>
                </a:solidFill>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e </a:t>
            </a:r>
            <a:r>
              <a:rPr lang="en-US" sz="1400" dirty="0" err="1">
                <a:latin typeface="Gotham HTF Light"/>
                <a:cs typeface="Gotham HTF Light"/>
              </a:rPr>
              <a:t>composição</a:t>
            </a:r>
            <a:r>
              <a:rPr lang="en-US" sz="1400" dirty="0">
                <a:latin typeface="Gotham HTF Light"/>
                <a:cs typeface="Gotham HTF Light"/>
              </a:rPr>
              <a:t> do </a:t>
            </a:r>
            <a:r>
              <a:rPr lang="en-US" sz="1400" b="1" dirty="0">
                <a:latin typeface="Gotham HTF Light"/>
                <a:cs typeface="Gotham HTF Light"/>
              </a:rPr>
              <a:t>README;</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b="1" dirty="0" err="1">
                <a:latin typeface="Gotham HTF Light"/>
                <a:cs typeface="Gotham HTF Light"/>
              </a:rPr>
              <a:t>Imagem</a:t>
            </a:r>
            <a:r>
              <a:rPr lang="en-US" sz="1400" dirty="0">
                <a:latin typeface="Gotham HTF Light"/>
                <a:cs typeface="Gotham HTF Light"/>
              </a:rPr>
              <a:t> do </a:t>
            </a:r>
            <a:r>
              <a:rPr lang="en-US" sz="1400" dirty="0" err="1">
                <a:latin typeface="Gotham HTF Light"/>
                <a:cs typeface="Gotham HTF Light"/>
              </a:rPr>
              <a:t>circuito</a:t>
            </a:r>
            <a:r>
              <a:rPr lang="en-US" sz="1400" dirty="0">
                <a:latin typeface="Gotham HTF Light"/>
                <a:cs typeface="Gotham HTF Light"/>
              </a:rPr>
              <a:t> </a:t>
            </a:r>
            <a:r>
              <a:rPr lang="en-US" sz="1400" dirty="0" err="1">
                <a:latin typeface="Gotham HTF Light"/>
                <a:cs typeface="Gotham HTF Light"/>
              </a:rPr>
              <a:t>montado</a:t>
            </a:r>
            <a:r>
              <a:rPr lang="en-US" sz="1400" dirty="0">
                <a:latin typeface="Gotham HTF Light"/>
                <a:cs typeface="Gotham HTF Light"/>
              </a:rPr>
              <a:t> no </a:t>
            </a:r>
            <a:r>
              <a:rPr lang="en-US" sz="1400" dirty="0" err="1">
                <a:latin typeface="Gotham HTF Light"/>
                <a:cs typeface="Gotham HTF Light"/>
              </a:rPr>
              <a:t>simulador</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a:t>
            </a:r>
            <a:r>
              <a:rPr lang="en-US" sz="1400" dirty="0" err="1">
                <a:latin typeface="Gotham HTF Light"/>
                <a:cs typeface="Gotham HTF Light"/>
              </a:rPr>
              <a:t>pelo</a:t>
            </a:r>
            <a:r>
              <a:rPr lang="en-US" sz="1400" dirty="0">
                <a:latin typeface="Gotham HTF Light"/>
                <a:cs typeface="Gotham HTF Light"/>
              </a:rPr>
              <a:t> </a:t>
            </a:r>
            <a:r>
              <a:rPr lang="en-US" sz="1400" dirty="0" err="1">
                <a:latin typeface="Gotham HTF Light"/>
                <a:cs typeface="Gotham HTF Light"/>
              </a:rPr>
              <a:t>circuito</a:t>
            </a:r>
            <a:r>
              <a:rPr lang="en-US" sz="1400" dirty="0">
                <a:latin typeface="Gotham HTF Light"/>
                <a:cs typeface="Gotham HTF Light"/>
              </a:rPr>
              <a:t> </a:t>
            </a:r>
            <a:r>
              <a:rPr lang="en-US" sz="1400" dirty="0" err="1">
                <a:latin typeface="Gotham HTF Light"/>
                <a:cs typeface="Gotham HTF Light"/>
              </a:rPr>
              <a:t>implementado</a:t>
            </a:r>
            <a:r>
              <a:rPr lang="en-US" sz="1400" dirty="0">
                <a:latin typeface="Gotham HTF Light"/>
                <a:cs typeface="Gotham HTF Light"/>
              </a:rPr>
              <a:t> no </a:t>
            </a:r>
            <a:r>
              <a:rPr lang="en-US" sz="1400" b="1" dirty="0" err="1">
                <a:latin typeface="Gotham HTF Light"/>
                <a:cs typeface="Gotham HTF Light"/>
              </a:rPr>
              <a:t>Simulador</a:t>
            </a:r>
            <a:r>
              <a:rPr lang="en-US" sz="1400" b="1" dirty="0">
                <a:latin typeface="Gotham HTF Light"/>
                <a:cs typeface="Gotham HTF Light"/>
              </a:rPr>
              <a:t>;</a:t>
            </a:r>
            <a:endParaRPr lang="en-US" sz="1400" dirty="0">
              <a:latin typeface="Gotham HTF Light"/>
              <a:cs typeface="Gotham HTF Light"/>
            </a:endParaRP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e </a:t>
            </a:r>
            <a:r>
              <a:rPr lang="en-US" sz="1400" dirty="0" err="1">
                <a:latin typeface="Gotham HTF Light"/>
                <a:cs typeface="Gotham HTF Light"/>
              </a:rPr>
              <a:t>composição</a:t>
            </a:r>
            <a:r>
              <a:rPr lang="en-US" sz="1400" dirty="0">
                <a:latin typeface="Gotham HTF Light"/>
                <a:cs typeface="Gotham HTF Light"/>
              </a:rPr>
              <a:t> do </a:t>
            </a:r>
            <a:r>
              <a:rPr lang="en-US" sz="1400" b="1" dirty="0">
                <a:latin typeface="Gotham HTF Light"/>
                <a:cs typeface="Gotham HTF Light"/>
              </a:rPr>
              <a:t>Código Fonte</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clareza</a:t>
            </a:r>
            <a:r>
              <a:rPr lang="en-US" sz="1400" dirty="0">
                <a:latin typeface="Gotham HTF Light"/>
                <a:cs typeface="Gotham HTF Light"/>
              </a:rPr>
              <a:t> do </a:t>
            </a:r>
            <a:r>
              <a:rPr lang="en-US" sz="1400" b="1" dirty="0">
                <a:latin typeface="Gotham HTF Light"/>
                <a:cs typeface="Gotham HTF Light"/>
              </a:rPr>
              <a:t>Video</a:t>
            </a:r>
            <a:r>
              <a:rPr lang="en-US" sz="1400" dirty="0">
                <a:latin typeface="Gotham HTF Light"/>
                <a:cs typeface="Gotham HTF Light"/>
              </a:rPr>
              <a:t> </a:t>
            </a:r>
            <a:r>
              <a:rPr lang="en-US" sz="1400" dirty="0" err="1">
                <a:latin typeface="Gotham HTF Light"/>
                <a:cs typeface="Gotham HTF Light"/>
              </a:rPr>
              <a:t>explicativo</a:t>
            </a:r>
            <a:r>
              <a:rPr lang="en-US" sz="1400" dirty="0">
                <a:latin typeface="Gotham HTF Light"/>
                <a:cs typeface="Gotham HTF Light"/>
              </a:rPr>
              <a:t>;</a:t>
            </a:r>
          </a:p>
          <a:p>
            <a:pPr marL="1371600" lvl="2" indent="-457200">
              <a:lnSpc>
                <a:spcPct val="150000"/>
              </a:lnSpc>
              <a:buFont typeface="Wingdings" panose="05000000000000000000" pitchFamily="2" charset="2"/>
              <a:buChar char="Ø"/>
            </a:pPr>
            <a:r>
              <a:rPr lang="en-US" sz="1600" dirty="0" err="1">
                <a:solidFill>
                  <a:srgbClr val="ED145B"/>
                </a:solidFill>
                <a:latin typeface="Gotham HTF Light"/>
                <a:cs typeface="Gotham HTF Light"/>
              </a:rPr>
              <a:t>Hands-ON</a:t>
            </a:r>
            <a:r>
              <a:rPr lang="en-US" sz="1600" dirty="0">
                <a:solidFill>
                  <a:srgbClr val="ED145B"/>
                </a:solidFill>
                <a:latin typeface="Gotham HTF Light"/>
                <a:cs typeface="Gotham HTF Light"/>
              </a:rPr>
              <a:t> – 5 </a:t>
            </a:r>
            <a:r>
              <a:rPr lang="en-US" sz="1600" dirty="0" err="1">
                <a:solidFill>
                  <a:srgbClr val="ED145B"/>
                </a:solidFill>
                <a:latin typeface="Gotham HTF Light"/>
                <a:cs typeface="Gotham HTF Light"/>
              </a:rPr>
              <a:t>pontos</a:t>
            </a:r>
            <a:r>
              <a:rPr lang="en-US" sz="1600" dirty="0">
                <a:solidFill>
                  <a:srgbClr val="ED145B"/>
                </a:solidFill>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a:t>
            </a:r>
            <a:r>
              <a:rPr lang="en-US" sz="1400" dirty="0">
                <a:latin typeface="Gotham HTF Light"/>
                <a:cs typeface="Gotham HTF Light"/>
              </a:rPr>
              <a:t> pela </a:t>
            </a:r>
            <a:r>
              <a:rPr lang="en-US" sz="1400" dirty="0" err="1">
                <a:latin typeface="Gotham HTF Light"/>
                <a:cs typeface="Gotham HTF Light"/>
              </a:rPr>
              <a:t>organização</a:t>
            </a:r>
            <a:r>
              <a:rPr lang="en-US" sz="1400" dirty="0">
                <a:latin typeface="Gotham HTF Light"/>
                <a:cs typeface="Gotham HTF Light"/>
              </a:rPr>
              <a:t> </a:t>
            </a:r>
            <a:r>
              <a:rPr lang="en-US" sz="1400" dirty="0" err="1">
                <a:latin typeface="Gotham HTF Light"/>
                <a:cs typeface="Gotham HTF Light"/>
              </a:rPr>
              <a:t>na</a:t>
            </a:r>
            <a:r>
              <a:rPr lang="en-US" sz="1400" dirty="0">
                <a:latin typeface="Gotham HTF Light"/>
                <a:cs typeface="Gotham HTF Light"/>
              </a:rPr>
              <a:t> </a:t>
            </a:r>
            <a:r>
              <a:rPr lang="en-US" sz="1400" dirty="0" err="1">
                <a:latin typeface="Gotham HTF Light"/>
                <a:cs typeface="Gotham HTF Light"/>
              </a:rPr>
              <a:t>montagem</a:t>
            </a:r>
            <a:r>
              <a:rPr lang="en-US" sz="1400" dirty="0">
                <a:latin typeface="Gotham HTF Light"/>
                <a:cs typeface="Gotham HTF Light"/>
              </a:rPr>
              <a:t> do </a:t>
            </a:r>
            <a:r>
              <a:rPr lang="en-US" sz="1400" dirty="0" err="1">
                <a:latin typeface="Gotham HTF Light"/>
                <a:cs typeface="Gotham HTF Light"/>
              </a:rPr>
              <a:t>projeto</a:t>
            </a:r>
            <a:r>
              <a:rPr lang="en-US" sz="1400" dirty="0">
                <a:latin typeface="Gotham HTF Light"/>
                <a:cs typeface="Gotham HTF Light"/>
              </a:rPr>
              <a:t>;</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1 </a:t>
            </a:r>
            <a:r>
              <a:rPr lang="en-US" sz="1400" dirty="0" err="1">
                <a:latin typeface="Gotham HTF Light"/>
                <a:cs typeface="Gotham HTF Light"/>
              </a:rPr>
              <a:t>pontos</a:t>
            </a:r>
            <a:r>
              <a:rPr lang="en-US" sz="1400" dirty="0">
                <a:latin typeface="Gotham HTF Light"/>
                <a:cs typeface="Gotham HTF Light"/>
              </a:rPr>
              <a:t> pela </a:t>
            </a:r>
            <a:r>
              <a:rPr lang="en-US" sz="1400" dirty="0" err="1">
                <a:latin typeface="Gotham HTF Light"/>
                <a:cs typeface="Gotham HTF Light"/>
              </a:rPr>
              <a:t>arguição</a:t>
            </a:r>
            <a:r>
              <a:rPr lang="en-US" sz="1400" dirty="0">
                <a:latin typeface="Gotham HTF Light"/>
                <a:cs typeface="Gotham HTF Light"/>
              </a:rPr>
              <a:t> </a:t>
            </a:r>
            <a:r>
              <a:rPr lang="en-US" sz="1400" dirty="0" err="1">
                <a:latin typeface="Gotham HTF Light"/>
                <a:cs typeface="Gotham HTF Light"/>
              </a:rPr>
              <a:t>realizada</a:t>
            </a:r>
            <a:r>
              <a:rPr lang="en-US" sz="1400" dirty="0">
                <a:latin typeface="Gotham HTF Light"/>
                <a:cs typeface="Gotham HTF Light"/>
              </a:rPr>
              <a:t> </a:t>
            </a:r>
            <a:r>
              <a:rPr lang="en-US" sz="1400" dirty="0" err="1">
                <a:latin typeface="Gotham HTF Light"/>
                <a:cs typeface="Gotham HTF Light"/>
              </a:rPr>
              <a:t>pelo</a:t>
            </a:r>
            <a:r>
              <a:rPr lang="en-US" sz="1400" dirty="0">
                <a:latin typeface="Gotham HTF Light"/>
                <a:cs typeface="Gotham HTF Light"/>
              </a:rPr>
              <a:t> professor;</a:t>
            </a:r>
          </a:p>
          <a:p>
            <a:pPr marL="1828800" lvl="3" indent="-457200">
              <a:lnSpc>
                <a:spcPct val="150000"/>
              </a:lnSpc>
              <a:buClr>
                <a:srgbClr val="ED265B"/>
              </a:buClr>
              <a:buFont typeface="Wingdings" panose="05000000000000000000" pitchFamily="2" charset="2"/>
              <a:buChar char="ü"/>
            </a:pPr>
            <a:r>
              <a:rPr lang="en-US" sz="1400" dirty="0">
                <a:latin typeface="Gotham HTF Light"/>
                <a:cs typeface="Gotham HTF Light"/>
              </a:rPr>
              <a:t>3 </a:t>
            </a:r>
            <a:r>
              <a:rPr lang="en-US" sz="1400" dirty="0" err="1">
                <a:latin typeface="Gotham HTF Light"/>
                <a:cs typeface="Gotham HTF Light"/>
              </a:rPr>
              <a:t>pontos</a:t>
            </a:r>
            <a:r>
              <a:rPr lang="en-US" sz="1400" dirty="0">
                <a:latin typeface="Gotham HTF Light"/>
                <a:cs typeface="Gotham HTF Light"/>
              </a:rPr>
              <a:t> pela </a:t>
            </a:r>
            <a:r>
              <a:rPr lang="en-US" sz="1400" dirty="0" err="1">
                <a:latin typeface="Gotham HTF Light"/>
                <a:cs typeface="Gotham HTF Light"/>
              </a:rPr>
              <a:t>demonstração</a:t>
            </a:r>
            <a:r>
              <a:rPr lang="en-US" sz="1400" dirty="0">
                <a:latin typeface="Gotham HTF Light"/>
                <a:cs typeface="Gotham HTF Light"/>
              </a:rPr>
              <a:t> do </a:t>
            </a:r>
            <a:r>
              <a:rPr lang="en-US" sz="1400" dirty="0" err="1">
                <a:latin typeface="Gotham HTF Light"/>
                <a:cs typeface="Gotham HTF Light"/>
              </a:rPr>
              <a:t>projeto</a:t>
            </a:r>
            <a:r>
              <a:rPr lang="en-US" sz="1400" dirty="0">
                <a:latin typeface="Gotham HTF Light"/>
                <a:cs typeface="Gotham HTF Light"/>
              </a:rPr>
              <a:t> </a:t>
            </a:r>
            <a:r>
              <a:rPr lang="en-US" sz="1400" dirty="0" err="1">
                <a:latin typeface="Gotham HTF Light"/>
                <a:cs typeface="Gotham HTF Light"/>
              </a:rPr>
              <a:t>funcionando</a:t>
            </a:r>
            <a:r>
              <a:rPr lang="en-US" sz="1400" dirty="0">
                <a:latin typeface="Gotham HTF Light"/>
                <a:cs typeface="Gotham HTF Light"/>
              </a:rPr>
              <a:t>;</a:t>
            </a:r>
          </a:p>
        </p:txBody>
      </p:sp>
    </p:spTree>
    <p:extLst>
      <p:ext uri="{BB962C8B-B14F-4D97-AF65-F5344CB8AC3E}">
        <p14:creationId xmlns:p14="http://schemas.microsoft.com/office/powerpoint/2010/main" val="239015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E como faremos isso?</a:t>
            </a:r>
          </a:p>
        </p:txBody>
      </p:sp>
      <p:sp>
        <p:nvSpPr>
          <p:cNvPr id="2" name="CaixaDeTexto 1">
            <a:extLst>
              <a:ext uri="{FF2B5EF4-FFF2-40B4-BE49-F238E27FC236}">
                <a16:creationId xmlns:a16="http://schemas.microsoft.com/office/drawing/2014/main" id="{796C8AA8-C3FA-2B50-C01C-439554D2CA64}"/>
              </a:ext>
            </a:extLst>
          </p:cNvPr>
          <p:cNvSpPr txBox="1"/>
          <p:nvPr/>
        </p:nvSpPr>
        <p:spPr>
          <a:xfrm>
            <a:off x="228600" y="908720"/>
            <a:ext cx="8280920" cy="2814617"/>
          </a:xfrm>
          <a:prstGeom prst="rect">
            <a:avLst/>
          </a:prstGeom>
          <a:noFill/>
        </p:spPr>
        <p:txBody>
          <a:bodyPr wrap="square">
            <a:spAutoFit/>
          </a:bodyPr>
          <a:lstStyle/>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grupo</a:t>
            </a:r>
            <a:r>
              <a:rPr lang="en-US" sz="2000" dirty="0">
                <a:latin typeface="Gotham HTF Light"/>
                <a:cs typeface="Gotham HTF Light"/>
              </a:rPr>
              <a:t> de </a:t>
            </a:r>
            <a:r>
              <a:rPr lang="en-US" sz="2000" dirty="0" err="1">
                <a:latin typeface="Gotham HTF Light"/>
                <a:cs typeface="Gotham HTF Light"/>
              </a:rPr>
              <a:t>até</a:t>
            </a:r>
            <a:r>
              <a:rPr lang="en-US" sz="2000" dirty="0">
                <a:latin typeface="Gotham HTF Light"/>
                <a:cs typeface="Gotham HTF Light"/>
              </a:rPr>
              <a:t> 4 </a:t>
            </a:r>
            <a:r>
              <a:rPr lang="en-US" sz="2000" dirty="0" err="1">
                <a:latin typeface="Gotham HTF Light"/>
                <a:cs typeface="Gotham HTF Light"/>
              </a:rPr>
              <a:t>pessoas</a:t>
            </a:r>
            <a:r>
              <a:rPr lang="en-US" sz="2000" dirty="0">
                <a:latin typeface="Gotham HTF Light"/>
                <a:cs typeface="Gotham HTF Light"/>
              </a:rPr>
              <a:t> (5 </a:t>
            </a:r>
            <a:r>
              <a:rPr lang="en-US" sz="2000" dirty="0" err="1">
                <a:latin typeface="Gotham HTF Light"/>
                <a:cs typeface="Gotham HTF Light"/>
              </a:rPr>
              <a:t>ou</a:t>
            </a:r>
            <a:r>
              <a:rPr lang="en-US" sz="2000" dirty="0">
                <a:latin typeface="Gotham HTF Light"/>
                <a:cs typeface="Gotham HTF Light"/>
              </a:rPr>
              <a:t> 3 </a:t>
            </a:r>
            <a:r>
              <a:rPr lang="en-US" sz="2000" dirty="0" err="1">
                <a:latin typeface="Gotham HTF Light"/>
                <a:cs typeface="Gotham HTF Light"/>
              </a:rPr>
              <a:t>pessoas</a:t>
            </a:r>
            <a:r>
              <a:rPr lang="en-US" sz="2000" dirty="0">
                <a:latin typeface="Gotham HTF Light"/>
                <a:cs typeface="Gotham HTF Light"/>
              </a:rPr>
              <a:t> </a:t>
            </a:r>
            <a:r>
              <a:rPr lang="en-US" sz="2000" dirty="0" err="1">
                <a:latin typeface="Gotham HTF Light"/>
                <a:cs typeface="Gotham HTF Light"/>
              </a:rPr>
              <a:t>só</a:t>
            </a:r>
            <a:r>
              <a:rPr lang="en-US" sz="2000" dirty="0">
                <a:latin typeface="Gotham HTF Light"/>
                <a:cs typeface="Gotham HTF Light"/>
              </a:rPr>
              <a:t> é </a:t>
            </a:r>
            <a:r>
              <a:rPr lang="en-US" sz="2000" dirty="0" err="1">
                <a:latin typeface="Gotham HTF Light"/>
                <a:cs typeface="Gotham HTF Light"/>
              </a:rPr>
              <a:t>liberado</a:t>
            </a:r>
            <a:r>
              <a:rPr lang="en-US" sz="2000" dirty="0">
                <a:latin typeface="Gotham HTF Light"/>
                <a:cs typeface="Gotham HTF Light"/>
              </a:rPr>
              <a:t> </a:t>
            </a:r>
            <a:r>
              <a:rPr lang="en-US" sz="2000" dirty="0" err="1">
                <a:latin typeface="Gotham HTF Light"/>
                <a:cs typeface="Gotham HTF Light"/>
              </a:rPr>
              <a:t>em</a:t>
            </a:r>
            <a:r>
              <a:rPr lang="en-US" sz="2000" dirty="0">
                <a:latin typeface="Gotham HTF Light"/>
                <a:cs typeface="Gotham HTF Light"/>
              </a:rPr>
              <a:t> </a:t>
            </a:r>
            <a:r>
              <a:rPr lang="en-US" sz="2000" dirty="0" err="1">
                <a:latin typeface="Gotham HTF Light"/>
                <a:cs typeface="Gotham HTF Light"/>
              </a:rPr>
              <a:t>caso</a:t>
            </a:r>
            <a:r>
              <a:rPr lang="en-US" sz="2000" dirty="0">
                <a:latin typeface="Gotham HTF Light"/>
                <a:cs typeface="Gotham HTF Light"/>
              </a:rPr>
              <a:t> de </a:t>
            </a:r>
            <a:r>
              <a:rPr lang="en-US" sz="2000" dirty="0" err="1">
                <a:latin typeface="Gotham HTF Light"/>
                <a:cs typeface="Gotham HTF Light"/>
              </a:rPr>
              <a:t>excessão</a:t>
            </a:r>
            <a:r>
              <a:rPr lang="en-US" sz="2000" dirty="0">
                <a:latin typeface="Gotham HTF Light"/>
                <a:cs typeface="Gotham HTF Light"/>
              </a:rPr>
              <a:t>);</a:t>
            </a:r>
          </a:p>
          <a:p>
            <a:pPr marL="457200" indent="-457200">
              <a:lnSpc>
                <a:spcPct val="150000"/>
              </a:lnSpc>
              <a:buClr>
                <a:srgbClr val="ED145B"/>
              </a:buClr>
              <a:buFont typeface="Wingdings" panose="05000000000000000000" pitchFamily="2" charset="2"/>
              <a:buChar char="v"/>
            </a:pPr>
            <a:r>
              <a:rPr lang="en-US" sz="2000" dirty="0" err="1">
                <a:latin typeface="Gotham HTF Light"/>
                <a:cs typeface="Gotham HTF Light"/>
              </a:rPr>
              <a:t>Entrega</a:t>
            </a:r>
            <a:r>
              <a:rPr lang="en-US" sz="2000" dirty="0">
                <a:latin typeface="Gotham HTF Light"/>
                <a:cs typeface="Gotham HTF Light"/>
              </a:rPr>
              <a:t> da </a:t>
            </a:r>
            <a:r>
              <a:rPr lang="en-US" sz="2000" dirty="0" err="1">
                <a:latin typeface="Gotham HTF Light"/>
                <a:cs typeface="Gotham HTF Light"/>
              </a:rPr>
              <a:t>simulação</a:t>
            </a:r>
            <a:r>
              <a:rPr lang="en-US" sz="2000" dirty="0">
                <a:latin typeface="Gotham HTF Light"/>
                <a:cs typeface="Gotham HTF Light"/>
              </a:rPr>
              <a:t> via </a:t>
            </a:r>
            <a:r>
              <a:rPr lang="en-US" sz="2000" dirty="0" err="1">
                <a:latin typeface="Gotham HTF Light"/>
                <a:cs typeface="Gotham HTF Light"/>
              </a:rPr>
              <a:t>formulário</a:t>
            </a:r>
            <a:r>
              <a:rPr lang="en-US" sz="2000" dirty="0">
                <a:latin typeface="Gotham HTF Light"/>
                <a:cs typeface="Gotham HTF Light"/>
              </a:rPr>
              <a:t> no Teams;</a:t>
            </a:r>
          </a:p>
          <a:p>
            <a:pPr marL="457200" indent="-457200">
              <a:lnSpc>
                <a:spcPct val="150000"/>
              </a:lnSpc>
              <a:buClr>
                <a:srgbClr val="ED145B"/>
              </a:buClr>
              <a:buFont typeface="Wingdings" panose="05000000000000000000" pitchFamily="2" charset="2"/>
              <a:buChar char="v"/>
            </a:pPr>
            <a:r>
              <a:rPr lang="en-US" sz="2000" dirty="0">
                <a:latin typeface="Gotham HTF Light"/>
                <a:cs typeface="Gotham HTF Light"/>
              </a:rPr>
              <a:t>Data do </a:t>
            </a:r>
            <a:r>
              <a:rPr lang="en-US" sz="2000" dirty="0" err="1">
                <a:latin typeface="Gotham HTF Light"/>
                <a:cs typeface="Gotham HTF Light"/>
              </a:rPr>
              <a:t>Hands-ON</a:t>
            </a:r>
            <a:r>
              <a:rPr lang="en-US" sz="2000" dirty="0">
                <a:latin typeface="Gotham HTF Light"/>
                <a:cs typeface="Gotham HTF Light"/>
              </a:rPr>
              <a:t>: </a:t>
            </a: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a:p>
            <a:pPr marL="914400" lvl="1" indent="-457200">
              <a:lnSpc>
                <a:spcPct val="150000"/>
              </a:lnSpc>
              <a:buFont typeface="Wingdings" panose="05000000000000000000" pitchFamily="2" charset="2"/>
              <a:buChar char="ü"/>
            </a:pPr>
            <a:endParaRPr lang="en-US" sz="2000" dirty="0">
              <a:latin typeface="Gotham HTF Light"/>
              <a:cs typeface="Gotham HTF Light"/>
            </a:endParaRPr>
          </a:p>
        </p:txBody>
      </p:sp>
      <p:graphicFrame>
        <p:nvGraphicFramePr>
          <p:cNvPr id="3" name="Tabela 3">
            <a:extLst>
              <a:ext uri="{FF2B5EF4-FFF2-40B4-BE49-F238E27FC236}">
                <a16:creationId xmlns:a16="http://schemas.microsoft.com/office/drawing/2014/main" id="{3F14E89E-A3C8-2AC8-27BB-E59C4B6CB1FE}"/>
              </a:ext>
            </a:extLst>
          </p:cNvPr>
          <p:cNvGraphicFramePr>
            <a:graphicFrameLocks noGrp="1"/>
          </p:cNvGraphicFramePr>
          <p:nvPr>
            <p:extLst>
              <p:ext uri="{D42A27DB-BD31-4B8C-83A1-F6EECF244321}">
                <p14:modId xmlns:p14="http://schemas.microsoft.com/office/powerpoint/2010/main" val="2030114310"/>
              </p:ext>
            </p:extLst>
          </p:nvPr>
        </p:nvGraphicFramePr>
        <p:xfrm>
          <a:off x="1524000" y="306896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32654316"/>
                    </a:ext>
                  </a:extLst>
                </a:gridCol>
                <a:gridCol w="3048000">
                  <a:extLst>
                    <a:ext uri="{9D8B030D-6E8A-4147-A177-3AD203B41FA5}">
                      <a16:colId xmlns:a16="http://schemas.microsoft.com/office/drawing/2014/main" val="1470734791"/>
                    </a:ext>
                  </a:extLst>
                </a:gridCol>
              </a:tblGrid>
              <a:tr h="370840">
                <a:tc>
                  <a:txBody>
                    <a:bodyPr/>
                    <a:lstStyle/>
                    <a:p>
                      <a:r>
                        <a:rPr lang="pt-BR" dirty="0">
                          <a:solidFill>
                            <a:schemeClr val="bg1"/>
                          </a:solidFill>
                        </a:rPr>
                        <a:t>Turma</a:t>
                      </a:r>
                    </a:p>
                  </a:txBody>
                  <a:tcPr>
                    <a:solidFill>
                      <a:srgbClr val="ED265B"/>
                    </a:solidFill>
                  </a:tcPr>
                </a:tc>
                <a:tc>
                  <a:txBody>
                    <a:bodyPr/>
                    <a:lstStyle/>
                    <a:p>
                      <a:r>
                        <a:rPr lang="pt-BR" dirty="0">
                          <a:solidFill>
                            <a:schemeClr val="bg1"/>
                          </a:solidFill>
                        </a:rPr>
                        <a:t>Data</a:t>
                      </a:r>
                    </a:p>
                  </a:txBody>
                  <a:tcPr>
                    <a:solidFill>
                      <a:srgbClr val="ED265B"/>
                    </a:solidFill>
                  </a:tcPr>
                </a:tc>
                <a:extLst>
                  <a:ext uri="{0D108BD9-81ED-4DB2-BD59-A6C34878D82A}">
                    <a16:rowId xmlns:a16="http://schemas.microsoft.com/office/drawing/2014/main" val="2593483750"/>
                  </a:ext>
                </a:extLst>
              </a:tr>
              <a:tr h="370840">
                <a:tc>
                  <a:txBody>
                    <a:bodyPr/>
                    <a:lstStyle/>
                    <a:p>
                      <a:endParaRPr lang="pt-BR" dirty="0">
                        <a:solidFill>
                          <a:schemeClr val="bg1"/>
                        </a:solidFill>
                      </a:endParaRPr>
                    </a:p>
                  </a:txBody>
                  <a:tcPr>
                    <a:solidFill>
                      <a:srgbClr val="ED265B"/>
                    </a:solidFill>
                  </a:tcPr>
                </a:tc>
                <a:tc>
                  <a:txBody>
                    <a:bodyPr/>
                    <a:lstStyle/>
                    <a:p>
                      <a:endParaRPr lang="pt-BR" dirty="0">
                        <a:solidFill>
                          <a:schemeClr val="bg1"/>
                        </a:solidFill>
                      </a:endParaRPr>
                    </a:p>
                  </a:txBody>
                  <a:tcPr>
                    <a:solidFill>
                      <a:srgbClr val="ED265B"/>
                    </a:solidFill>
                  </a:tcPr>
                </a:tc>
                <a:extLst>
                  <a:ext uri="{0D108BD9-81ED-4DB2-BD59-A6C34878D82A}">
                    <a16:rowId xmlns:a16="http://schemas.microsoft.com/office/drawing/2014/main" val="3046755812"/>
                  </a:ext>
                </a:extLst>
              </a:tr>
              <a:tr h="370840">
                <a:tc>
                  <a:txBody>
                    <a:bodyPr/>
                    <a:lstStyle/>
                    <a:p>
                      <a:endParaRPr lang="pt-BR" dirty="0">
                        <a:solidFill>
                          <a:schemeClr val="bg1"/>
                        </a:solidFill>
                      </a:endParaRPr>
                    </a:p>
                  </a:txBody>
                  <a:tcPr>
                    <a:solidFill>
                      <a:srgbClr val="ED265B"/>
                    </a:solidFill>
                  </a:tcPr>
                </a:tc>
                <a:tc>
                  <a:txBody>
                    <a:bodyPr/>
                    <a:lstStyle/>
                    <a:p>
                      <a:endParaRPr lang="pt-BR" dirty="0">
                        <a:solidFill>
                          <a:schemeClr val="bg1"/>
                        </a:solidFill>
                      </a:endParaRPr>
                    </a:p>
                  </a:txBody>
                  <a:tcPr>
                    <a:solidFill>
                      <a:srgbClr val="ED265B"/>
                    </a:solidFill>
                  </a:tcPr>
                </a:tc>
                <a:extLst>
                  <a:ext uri="{0D108BD9-81ED-4DB2-BD59-A6C34878D82A}">
                    <a16:rowId xmlns:a16="http://schemas.microsoft.com/office/drawing/2014/main" val="1579613649"/>
                  </a:ext>
                </a:extLst>
              </a:tr>
              <a:tr h="370840">
                <a:tc>
                  <a:txBody>
                    <a:bodyPr/>
                    <a:lstStyle/>
                    <a:p>
                      <a:endParaRPr lang="pt-BR" dirty="0">
                        <a:solidFill>
                          <a:schemeClr val="bg1"/>
                        </a:solidFill>
                      </a:endParaRPr>
                    </a:p>
                  </a:txBody>
                  <a:tcPr>
                    <a:solidFill>
                      <a:srgbClr val="ED265B"/>
                    </a:solidFill>
                  </a:tcPr>
                </a:tc>
                <a:tc>
                  <a:txBody>
                    <a:bodyPr/>
                    <a:lstStyle/>
                    <a:p>
                      <a:endParaRPr lang="pt-BR" dirty="0">
                        <a:solidFill>
                          <a:schemeClr val="bg1"/>
                        </a:solidFill>
                      </a:endParaRPr>
                    </a:p>
                  </a:txBody>
                  <a:tcPr>
                    <a:solidFill>
                      <a:srgbClr val="ED265B"/>
                    </a:solidFill>
                  </a:tcPr>
                </a:tc>
                <a:extLst>
                  <a:ext uri="{0D108BD9-81ED-4DB2-BD59-A6C34878D82A}">
                    <a16:rowId xmlns:a16="http://schemas.microsoft.com/office/drawing/2014/main" val="2356331541"/>
                  </a:ext>
                </a:extLst>
              </a:tr>
            </a:tbl>
          </a:graphicData>
        </a:graphic>
      </p:graphicFrame>
    </p:spTree>
    <p:extLst>
      <p:ext uri="{BB962C8B-B14F-4D97-AF65-F5344CB8AC3E}">
        <p14:creationId xmlns:p14="http://schemas.microsoft.com/office/powerpoint/2010/main" val="6409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rPr>
              <a:t>Copyright © 2023 </a:t>
            </a:r>
            <a:r>
              <a:rPr lang="pt-BR" b="1" dirty="0">
                <a:effectLst/>
              </a:rPr>
              <a:t>Prof</a:t>
            </a:r>
            <a:r>
              <a:rPr lang="pt-BR" dirty="0">
                <a:effectLst/>
              </a:rPr>
              <a:t>. </a:t>
            </a:r>
            <a:r>
              <a:rPr lang="pt-BR" b="1" dirty="0"/>
              <a:t>Airton / Prof. Fabio / Prof. Lucas / Prof. Yan</a:t>
            </a:r>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8</a:t>
            </a:fld>
            <a:endParaRPr lang="pt-BR" dirty="0"/>
          </a:p>
        </p:txBody>
      </p:sp>
    </p:spTree>
    <p:extLst>
      <p:ext uri="{BB962C8B-B14F-4D97-AF65-F5344CB8AC3E}">
        <p14:creationId xmlns:p14="http://schemas.microsoft.com/office/powerpoint/2010/main" val="4248311353"/>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4229</TotalTime>
  <Words>658</Words>
  <Application>Microsoft Office PowerPoint</Application>
  <PresentationFormat>Apresentação na tela (4:3)</PresentationFormat>
  <Paragraphs>50</Paragraphs>
  <Slides>8</Slides>
  <Notes>0</Notes>
  <HiddenSlides>1</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8</vt:i4>
      </vt:variant>
    </vt:vector>
  </HeadingPairs>
  <TitlesOfParts>
    <vt:vector size="17" baseType="lpstr">
      <vt:lpstr>Arial</vt:lpstr>
      <vt:lpstr>Calibri</vt:lpstr>
      <vt:lpstr>Calibri Light</vt:lpstr>
      <vt:lpstr>Gotham HTF</vt:lpstr>
      <vt:lpstr>Gotham HTF Light</vt:lpstr>
      <vt:lpstr>Gotham HTF Medium</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 Prof. Fabio / Prof. Lucas / Prof. 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 Toyofuku</cp:lastModifiedBy>
  <cp:revision>386</cp:revision>
  <dcterms:created xsi:type="dcterms:W3CDTF">2018-08-18T04:32:45Z</dcterms:created>
  <dcterms:modified xsi:type="dcterms:W3CDTF">2024-01-03T12:39:34Z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