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9"/>
  </p:notesMasterIdLst>
  <p:sldIdLst>
    <p:sldId id="398" r:id="rId3"/>
    <p:sldId id="399" r:id="rId4"/>
    <p:sldId id="838" r:id="rId5"/>
    <p:sldId id="841" r:id="rId6"/>
    <p:sldId id="840" r:id="rId7"/>
    <p:sldId id="842" r:id="rId8"/>
    <p:sldId id="843" r:id="rId9"/>
    <p:sldId id="844" r:id="rId10"/>
    <p:sldId id="845" r:id="rId11"/>
    <p:sldId id="839" r:id="rId12"/>
    <p:sldId id="846" r:id="rId13"/>
    <p:sldId id="824" r:id="rId14"/>
    <p:sldId id="847" r:id="rId15"/>
    <p:sldId id="849" r:id="rId16"/>
    <p:sldId id="834" r:id="rId17"/>
    <p:sldId id="85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10/03/2023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c-programming/online-compiler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21D81B6-4E9C-06E6-AA46-4EF9FDD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81573"/>
            <a:ext cx="8036072" cy="16704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Loop de repetição For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26DA9B8-F5C3-B5AF-6EAA-3F5254BBA7CF}"/>
              </a:ext>
            </a:extLst>
          </p:cNvPr>
          <p:cNvGrpSpPr/>
          <p:nvPr/>
        </p:nvGrpSpPr>
        <p:grpSpPr>
          <a:xfrm>
            <a:off x="1043609" y="1079346"/>
            <a:ext cx="4860540" cy="1845598"/>
            <a:chOff x="1043609" y="1079346"/>
            <a:chExt cx="4860540" cy="184559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5CA285B-9797-C49F-560B-E152AB69C8DC}"/>
                </a:ext>
              </a:extLst>
            </p:cNvPr>
            <p:cNvSpPr/>
            <p:nvPr/>
          </p:nvSpPr>
          <p:spPr>
            <a:xfrm>
              <a:off x="1763688" y="2604145"/>
              <a:ext cx="1152128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E2CAEE2-234D-46DC-CF69-8EC8E13C077D}"/>
                </a:ext>
              </a:extLst>
            </p:cNvPr>
            <p:cNvCxnSpPr>
              <a:cxnSpLocks/>
              <a:stCxn id="22" idx="2"/>
              <a:endCxn id="7" idx="0"/>
            </p:cNvCxnSpPr>
            <p:nvPr/>
          </p:nvCxnSpPr>
          <p:spPr>
            <a:xfrm>
              <a:off x="2051720" y="1742619"/>
              <a:ext cx="288032" cy="86152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E99E459-694F-A2BA-2B65-8ADF52619B15}"/>
                </a:ext>
              </a:extLst>
            </p:cNvPr>
            <p:cNvCxnSpPr>
              <a:cxnSpLocks/>
              <a:stCxn id="24" idx="2"/>
              <a:endCxn id="15" idx="0"/>
            </p:cNvCxnSpPr>
            <p:nvPr/>
          </p:nvCxnSpPr>
          <p:spPr>
            <a:xfrm flipH="1">
              <a:off x="3347864" y="1417900"/>
              <a:ext cx="36005" cy="11862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DF04CB3-C41F-3C51-76C7-AF408B7E20CE}"/>
                </a:ext>
              </a:extLst>
            </p:cNvPr>
            <p:cNvSpPr/>
            <p:nvPr/>
          </p:nvSpPr>
          <p:spPr>
            <a:xfrm>
              <a:off x="3059832" y="2604145"/>
              <a:ext cx="576064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7F3B1B8-37B4-7D59-B277-AF45D4A58DD4}"/>
                </a:ext>
              </a:extLst>
            </p:cNvPr>
            <p:cNvCxnSpPr>
              <a:cxnSpLocks/>
              <a:stCxn id="26" idx="2"/>
              <a:endCxn id="19" idx="0"/>
            </p:cNvCxnSpPr>
            <p:nvPr/>
          </p:nvCxnSpPr>
          <p:spPr>
            <a:xfrm flipH="1">
              <a:off x="3995936" y="1946522"/>
              <a:ext cx="1080121" cy="65762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A2EB14D-205F-5925-845D-F45D6E7810DF}"/>
                </a:ext>
              </a:extLst>
            </p:cNvPr>
            <p:cNvSpPr/>
            <p:nvPr/>
          </p:nvSpPr>
          <p:spPr>
            <a:xfrm>
              <a:off x="3707904" y="2604145"/>
              <a:ext cx="576064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0D48938-E7AB-102B-CFE2-BEF32D8AF95D}"/>
                </a:ext>
              </a:extLst>
            </p:cNvPr>
            <p:cNvSpPr txBox="1"/>
            <p:nvPr/>
          </p:nvSpPr>
          <p:spPr>
            <a:xfrm>
              <a:off x="1043609" y="1404065"/>
              <a:ext cx="20162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Condição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de entrada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EC0B579-A648-4870-2B2F-2BCEA18762A5}"/>
                </a:ext>
              </a:extLst>
            </p:cNvPr>
            <p:cNvSpPr txBox="1"/>
            <p:nvPr/>
          </p:nvSpPr>
          <p:spPr>
            <a:xfrm>
              <a:off x="2483770" y="1079346"/>
              <a:ext cx="18001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Condição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de </a:t>
              </a:r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saída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5329D15-2B07-516C-FA57-26D7F2721B2D}"/>
                </a:ext>
              </a:extLst>
            </p:cNvPr>
            <p:cNvSpPr txBox="1"/>
            <p:nvPr/>
          </p:nvSpPr>
          <p:spPr>
            <a:xfrm>
              <a:off x="4247965" y="1607968"/>
              <a:ext cx="16561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Controle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do loop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9D2561-E825-F841-2D2D-038EEE33ADF5}"/>
              </a:ext>
            </a:extLst>
          </p:cNvPr>
          <p:cNvSpPr txBox="1"/>
          <p:nvPr/>
        </p:nvSpPr>
        <p:spPr>
          <a:xfrm>
            <a:off x="463256" y="4290860"/>
            <a:ext cx="78531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Uma forma de </a:t>
            </a:r>
            <a:r>
              <a:rPr lang="en-US" sz="2000" dirty="0" err="1">
                <a:latin typeface="Gotham HTF Light"/>
                <a:cs typeface="Gotham HTF Light"/>
              </a:rPr>
              <a:t>ler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trecho</a:t>
            </a:r>
            <a:r>
              <a:rPr lang="en-US" sz="2000" dirty="0">
                <a:latin typeface="Gotham HTF Light"/>
                <a:cs typeface="Gotham HTF Light"/>
              </a:rPr>
              <a:t> de Código é: </a:t>
            </a:r>
            <a:r>
              <a:rPr lang="en-US" sz="2000" b="1" dirty="0">
                <a:latin typeface="Gotham HTF Light"/>
                <a:cs typeface="Gotham HTF Light"/>
              </a:rPr>
              <a:t>para</a:t>
            </a:r>
            <a:r>
              <a:rPr lang="en-US" sz="2000" dirty="0">
                <a:latin typeface="Gotham HTF Light"/>
                <a:cs typeface="Gotham HTF Light"/>
              </a:rPr>
              <a:t> (for) meu x </a:t>
            </a:r>
            <a:r>
              <a:rPr lang="en-US" sz="2000" dirty="0" err="1">
                <a:latin typeface="Gotham HTF Light"/>
                <a:cs typeface="Gotham HTF Light"/>
              </a:rPr>
              <a:t>começando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zero (int x = 0;) </a:t>
            </a:r>
            <a:r>
              <a:rPr lang="en-US" sz="2000" b="1" dirty="0" err="1">
                <a:latin typeface="Gotham HTF Light"/>
                <a:cs typeface="Gotham HTF Light"/>
              </a:rPr>
              <a:t>faça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esse</a:t>
            </a:r>
            <a:r>
              <a:rPr lang="en-US" sz="2000" dirty="0">
                <a:latin typeface="Gotham HTF Light"/>
                <a:cs typeface="Gotham HTF Light"/>
              </a:rPr>
              <a:t> loop </a:t>
            </a:r>
            <a:r>
              <a:rPr lang="en-US" sz="2000" b="1" dirty="0" err="1">
                <a:latin typeface="Gotham HTF Light"/>
                <a:cs typeface="Gotham HTF Light"/>
              </a:rPr>
              <a:t>enquanto</a:t>
            </a:r>
            <a:r>
              <a:rPr lang="en-US" sz="2000" b="1" dirty="0">
                <a:latin typeface="Gotham HTF Light"/>
                <a:cs typeface="Gotham HTF Light"/>
              </a:rPr>
              <a:t> </a:t>
            </a:r>
            <a:r>
              <a:rPr lang="en-US" sz="2000" dirty="0">
                <a:latin typeface="Gotham HTF Light"/>
                <a:cs typeface="Gotham HTF Light"/>
              </a:rPr>
              <a:t>meu x for </a:t>
            </a:r>
            <a:r>
              <a:rPr lang="en-US" sz="2000" dirty="0" err="1">
                <a:latin typeface="Gotham HTF Light"/>
                <a:cs typeface="Gotham HTF Light"/>
              </a:rPr>
              <a:t>menor</a:t>
            </a:r>
            <a:r>
              <a:rPr lang="en-US" sz="2000" dirty="0">
                <a:latin typeface="Gotham HTF Light"/>
                <a:cs typeface="Gotham HTF Light"/>
              </a:rPr>
              <a:t> que </a:t>
            </a:r>
            <a:r>
              <a:rPr lang="en-US" sz="2000" dirty="0" err="1">
                <a:latin typeface="Gotham HTF Light"/>
                <a:cs typeface="Gotham HTF Light"/>
              </a:rPr>
              <a:t>três</a:t>
            </a:r>
            <a:r>
              <a:rPr lang="en-US" sz="2000" dirty="0">
                <a:latin typeface="Gotham HTF Light"/>
                <a:cs typeface="Gotham HTF Light"/>
              </a:rPr>
              <a:t> (x &lt; 3), </a:t>
            </a:r>
            <a:r>
              <a:rPr lang="en-US" sz="2000" b="1" dirty="0" err="1">
                <a:latin typeface="Gotham HTF Light"/>
                <a:cs typeface="Gotham HTF Light"/>
              </a:rPr>
              <a:t>sendo</a:t>
            </a:r>
            <a:r>
              <a:rPr lang="en-US" sz="2000" b="1" dirty="0">
                <a:latin typeface="Gotham HTF Light"/>
                <a:cs typeface="Gotham HTF Light"/>
              </a:rPr>
              <a:t> que a </a:t>
            </a:r>
            <a:r>
              <a:rPr lang="en-US" sz="2000" b="1" dirty="0" err="1">
                <a:latin typeface="Gotham HTF Light"/>
                <a:cs typeface="Gotham HTF Light"/>
              </a:rPr>
              <a:t>cada</a:t>
            </a:r>
            <a:r>
              <a:rPr lang="en-US" sz="2000" b="1" dirty="0">
                <a:latin typeface="Gotham HTF Light"/>
                <a:cs typeface="Gotham HTF Light"/>
              </a:rPr>
              <a:t> loop </a:t>
            </a:r>
            <a:r>
              <a:rPr lang="en-US" sz="2000" dirty="0">
                <a:latin typeface="Gotham HTF Light"/>
                <a:cs typeface="Gotham HTF Light"/>
              </a:rPr>
              <a:t>o meu x </a:t>
            </a:r>
            <a:r>
              <a:rPr lang="en-US" sz="2000" dirty="0" err="1">
                <a:latin typeface="Gotham HTF Light"/>
                <a:cs typeface="Gotham HTF Light"/>
              </a:rPr>
              <a:t>incrementa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unidade</a:t>
            </a:r>
            <a:r>
              <a:rPr lang="en-US" sz="2000" dirty="0">
                <a:latin typeface="Gotham HTF Light"/>
                <a:cs typeface="Gotham HTF Light"/>
              </a:rPr>
              <a:t> (x++) </a:t>
            </a:r>
          </a:p>
        </p:txBody>
      </p:sp>
    </p:spTree>
    <p:extLst>
      <p:ext uri="{BB962C8B-B14F-4D97-AF65-F5344CB8AC3E}">
        <p14:creationId xmlns:p14="http://schemas.microsoft.com/office/powerpoint/2010/main" val="29824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00858F-B83A-9885-F9A3-942B6557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602"/>
            <a:ext cx="6480720" cy="4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SOS Morse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Code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61B271-9BEE-9971-04AA-BFD57948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00" y="3610534"/>
            <a:ext cx="5316657" cy="2309534"/>
          </a:xfrm>
          <a:prstGeom prst="rect">
            <a:avLst/>
          </a:prstGeom>
        </p:spPr>
      </p:pic>
      <p:pic>
        <p:nvPicPr>
          <p:cNvPr id="4" name="Picture 4" descr="Resultado de imagem para nerd vector gif">
            <a:extLst>
              <a:ext uri="{FF2B5EF4-FFF2-40B4-BE49-F238E27FC236}">
                <a16:creationId xmlns:a16="http://schemas.microsoft.com/office/drawing/2014/main" id="{8D884C0F-9FD1-0387-C266-F4836F6112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0" y="4351637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96F4057-1869-6793-B405-C08C3FC61D85}"/>
              </a:ext>
            </a:extLst>
          </p:cNvPr>
          <p:cNvSpPr txBox="1">
            <a:spLocks/>
          </p:cNvSpPr>
          <p:nvPr/>
        </p:nvSpPr>
        <p:spPr>
          <a:xfrm>
            <a:off x="429716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o Código Morse para SOS: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Resistor de </a:t>
            </a:r>
            <a:r>
              <a:rPr lang="pt-BR" dirty="0"/>
              <a:t>220</a:t>
            </a:r>
            <a:r>
              <a:rPr lang="pt-BR" sz="1800" dirty="0"/>
              <a:t> ohms (vermelho, vermelho, marrom);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(qualquer cor);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88F2D3-CA1D-CD6F-E07E-3F0C3D17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16" y="1442864"/>
            <a:ext cx="6743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62214D-A522-B274-46A9-E0813E4E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33487"/>
            <a:ext cx="7362825" cy="439102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268376A7-6D4E-7965-6239-3F50BDB8B486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Morse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Code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71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C06F3C-AB77-924B-0DD3-0D7174CA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0" y="1134058"/>
            <a:ext cx="4449507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Traffic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Lights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3FF720-FBC2-20B5-8120-DAB4C5A4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72" y="2852936"/>
            <a:ext cx="4860032" cy="328367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um semáforo de trânsito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3 Resistores de </a:t>
            </a:r>
            <a:r>
              <a:rPr lang="pt-BR" dirty="0"/>
              <a:t>220</a:t>
            </a:r>
            <a:r>
              <a:rPr lang="pt-BR" sz="1800" dirty="0"/>
              <a:t> ohms (vermelho, vermelho, marrom);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None/>
            </a:pPr>
            <a:r>
              <a:rPr lang="pt-BR" sz="1800" dirty="0"/>
              <a:t>• 1 Led Amarelo;</a:t>
            </a:r>
          </a:p>
          <a:p>
            <a:pPr marL="300038" lvl="1" indent="0">
              <a:buNone/>
            </a:pPr>
            <a:r>
              <a:rPr lang="pt-BR" sz="1800" dirty="0"/>
              <a:t>• 1 Led Verde;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50C903-3E9E-3D18-46F5-91EE11E5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40768"/>
            <a:ext cx="1997819" cy="1551248"/>
          </a:xfrm>
          <a:prstGeom prst="rect">
            <a:avLst/>
          </a:prstGeom>
        </p:spPr>
      </p:pic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67775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</a:t>
            </a:r>
            <a:br>
              <a:rPr lang="pt-BR" dirty="0">
                <a:effectLst/>
                <a:latin typeface="Arial" panose="020B0604020202020204" pitchFamily="34" charset="0"/>
              </a:rPr>
            </a:b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Airton  /</a:t>
            </a:r>
            <a:r>
              <a:rPr lang="pt-BR" dirty="0">
                <a:effectLst/>
                <a:latin typeface="Arial" panose="020B0604020202020204" pitchFamily="34" charset="0"/>
              </a:rPr>
              <a:t> Prof. </a:t>
            </a:r>
            <a:r>
              <a:rPr lang="pt-BR" b="1" dirty="0"/>
              <a:t>Fabio / </a:t>
            </a: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Lucas / </a:t>
            </a: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Yan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Logic Ports: Embarcados.com.br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Morse Code: scoutlife.org</a:t>
            </a:r>
          </a:p>
        </p:txBody>
      </p:sp>
    </p:spTree>
    <p:extLst>
      <p:ext uri="{BB962C8B-B14F-4D97-AF65-F5344CB8AC3E}">
        <p14:creationId xmlns:p14="http://schemas.microsoft.com/office/powerpoint/2010/main" val="39869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03 – SOS Morse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Code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>
                <a:solidFill>
                  <a:srgbClr val="ED265B"/>
                </a:solidFill>
                <a:latin typeface="Gotham HTF Medium"/>
              </a:rPr>
              <a:t>Signaler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Traffic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Lights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2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Aritméticos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EE479B5-5CAE-B177-CD85-38DD940E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27867"/>
              </p:ext>
            </p:extLst>
          </p:nvPr>
        </p:nvGraphicFramePr>
        <p:xfrm>
          <a:off x="2344057" y="2240280"/>
          <a:ext cx="4455886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Operação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Símbolo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Resto (divisão)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8AA1A7-2C59-385F-8AA8-2BAF8691338A}"/>
              </a:ext>
            </a:extLst>
          </p:cNvPr>
          <p:cNvSpPr txBox="1"/>
          <p:nvPr/>
        </p:nvSpPr>
        <p:spPr>
          <a:xfrm>
            <a:off x="360039" y="1619508"/>
            <a:ext cx="6439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obtenção de dados numéricos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3DC1DA-51E8-689B-1124-A113B6192F39}"/>
              </a:ext>
            </a:extLst>
          </p:cNvPr>
          <p:cNvSpPr/>
          <p:nvPr/>
        </p:nvSpPr>
        <p:spPr>
          <a:xfrm>
            <a:off x="2344057" y="4815056"/>
            <a:ext cx="32598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Ordem de execução: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1º Parênteses ();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2º Multiplicação ou divisão;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3º Soma ou subtração;</a:t>
            </a:r>
          </a:p>
        </p:txBody>
      </p:sp>
    </p:spTree>
    <p:extLst>
      <p:ext uri="{BB962C8B-B14F-4D97-AF65-F5344CB8AC3E}">
        <p14:creationId xmlns:p14="http://schemas.microsoft.com/office/powerpoint/2010/main" val="28001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</a:t>
            </a:r>
          </a:p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Operadores Aritméticos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A2875A-BF6A-2D93-1D0E-34649226F711}"/>
              </a:ext>
            </a:extLst>
          </p:cNvPr>
          <p:cNvSpPr txBox="1"/>
          <p:nvPr/>
        </p:nvSpPr>
        <p:spPr>
          <a:xfrm>
            <a:off x="228600" y="6093296"/>
            <a:ext cx="799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Ambiente on-line: </a:t>
            </a:r>
            <a:r>
              <a:rPr lang="pt-BR" dirty="0">
                <a:solidFill>
                  <a:srgbClr val="ED145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https://www.programiz.com/c-programming/online-compiler/</a:t>
            </a:r>
            <a:endParaRPr lang="pt-BR" dirty="0">
              <a:solidFill>
                <a:srgbClr val="ED145B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0B0B5D-E4AB-0027-76CA-94316DFD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1405668"/>
            <a:ext cx="5688632" cy="46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4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32747"/>
              </p:ext>
            </p:extLst>
          </p:nvPr>
        </p:nvGraphicFramePr>
        <p:xfrm>
          <a:off x="467544" y="2374111"/>
          <a:ext cx="8424935" cy="2652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202974367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Significado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Na prática...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Igual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Diferente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diferente da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Menor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menor que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Maior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maior que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402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Menor ou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menor ou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0229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Maior ou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maior ou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1600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comparações (decisões), retornando valores lógicos.</a:t>
            </a:r>
          </a:p>
        </p:txBody>
      </p:sp>
    </p:spTree>
    <p:extLst>
      <p:ext uri="{BB962C8B-B14F-4D97-AF65-F5344CB8AC3E}">
        <p14:creationId xmlns:p14="http://schemas.microsoft.com/office/powerpoint/2010/main" val="37288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92591"/>
              </p:ext>
            </p:extLst>
          </p:nvPr>
        </p:nvGraphicFramePr>
        <p:xfrm>
          <a:off x="2735796" y="2953623"/>
          <a:ext cx="3672408" cy="15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Significado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AND - 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OR - OU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NOT - Inversor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comparações (decisões), retornando valores lógicos.</a:t>
            </a:r>
          </a:p>
        </p:txBody>
      </p:sp>
    </p:spTree>
    <p:extLst>
      <p:ext uri="{BB962C8B-B14F-4D97-AF65-F5344CB8AC3E}">
        <p14:creationId xmlns:p14="http://schemas.microsoft.com/office/powerpoint/2010/main" val="82298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AND - &amp;&amp;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95713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multiplicação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B97255-86E4-AA43-004B-C39BC132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99" y="3055756"/>
            <a:ext cx="3190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2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439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OR  - ||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2396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soma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F5B885-D0DF-C132-B6E8-4FD9DC66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0" y="2901960"/>
            <a:ext cx="3457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2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NOT - !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19917"/>
              </p:ext>
            </p:extLst>
          </p:nvPr>
        </p:nvGraphicFramePr>
        <p:xfrm>
          <a:off x="5220072" y="2924944"/>
          <a:ext cx="2448272" cy="118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Ā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inversão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661E4-F100-1C4D-2F43-104AB6D7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35" y="2780928"/>
            <a:ext cx="3352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</TotalTime>
  <Words>519</Words>
  <Application>Microsoft Office PowerPoint</Application>
  <PresentationFormat>Apresentação na tela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 Prof. Airton  / Prof. Fabio / Prof. Lucas / Prof. Yan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429</cp:revision>
  <dcterms:created xsi:type="dcterms:W3CDTF">2018-08-18T04:32:45Z</dcterms:created>
  <dcterms:modified xsi:type="dcterms:W3CDTF">2023-03-10T19:54:28Z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