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7"/>
  </p:notesMasterIdLst>
  <p:sldIdLst>
    <p:sldId id="398" r:id="rId3"/>
    <p:sldId id="399" r:id="rId4"/>
    <p:sldId id="400" r:id="rId5"/>
    <p:sldId id="825" r:id="rId6"/>
    <p:sldId id="401" r:id="rId7"/>
    <p:sldId id="402" r:id="rId8"/>
    <p:sldId id="814" r:id="rId9"/>
    <p:sldId id="815" r:id="rId10"/>
    <p:sldId id="826" r:id="rId11"/>
    <p:sldId id="827" r:id="rId12"/>
    <p:sldId id="828" r:id="rId13"/>
    <p:sldId id="405" r:id="rId14"/>
    <p:sldId id="403" r:id="rId15"/>
    <p:sldId id="81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01/10/2023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01/10/2023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 média anual é </a:t>
            </a:r>
            <a:r>
              <a:rPr lang="pt-BR" sz="2000" b="1" dirty="0">
                <a:solidFill>
                  <a:srgbClr val="ED145B"/>
                </a:solidFill>
                <a:latin typeface="Gotham HTF"/>
                <a:cs typeface="Gotham HTF Light"/>
              </a:rPr>
              <a:t>ponderada</a:t>
            </a:r>
            <a:r>
              <a:rPr lang="pt-BR" sz="2000" dirty="0">
                <a:latin typeface="Gotham HTF"/>
                <a:cs typeface="Gotham HTF Light"/>
              </a:rPr>
              <a:t>, ou seja, os semestres possuem pesos diferentes</a:t>
            </a:r>
            <a:r>
              <a:rPr lang="pt-BR" sz="2000" dirty="0">
                <a:latin typeface="Gotham HTF"/>
                <a:cs typeface="Gotham HTF Bold"/>
              </a:rPr>
              <a:t>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da média do 1º Semestre;</a:t>
            </a:r>
            <a:endParaRPr lang="pt-BR" sz="1600" b="1" dirty="0">
              <a:solidFill>
                <a:srgbClr val="ED145B"/>
              </a:solidFill>
              <a:latin typeface="Gotham HTF"/>
              <a:cs typeface="Roboto Light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da média do 2º Semestre;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(MS1 x 0.4 + MS2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MS1 = 8.0;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MS2 = 7.0;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(8.0 x 0.4 + 7.0 x 0.6) = 3.2 + 4.2 = 7.4</a:t>
            </a:r>
          </a:p>
        </p:txBody>
      </p:sp>
    </p:spTree>
    <p:extLst>
      <p:ext uri="{BB962C8B-B14F-4D97-AF65-F5344CB8AC3E}">
        <p14:creationId xmlns:p14="http://schemas.microsoft.com/office/powerpoint/2010/main" val="23935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Critérios de aprovação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64B6B21-A66D-D503-4600-915A9C3E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4494"/>
              </p:ext>
            </p:extLst>
          </p:nvPr>
        </p:nvGraphicFramePr>
        <p:xfrm>
          <a:off x="2802759" y="1443242"/>
          <a:ext cx="3538483" cy="1625718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1600" b="0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1600" b="0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625DD634-CF12-ED58-5232-9FA00DEC71CA}"/>
              </a:ext>
            </a:extLst>
          </p:cNvPr>
          <p:cNvSpPr txBox="1"/>
          <p:nvPr/>
        </p:nvSpPr>
        <p:spPr>
          <a:xfrm>
            <a:off x="2615792" y="3297761"/>
            <a:ext cx="3912416" cy="1067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dirty="0">
                <a:solidFill>
                  <a:srgbClr val="ED145B"/>
                </a:solidFill>
                <a:latin typeface="Gotham HTF Light"/>
                <a:cs typeface="Gotham HTF Light"/>
              </a:rPr>
              <a:t>CASO O ALUNO FIQUE DE EXAME:</a:t>
            </a:r>
          </a:p>
          <a:p>
            <a:pPr algn="ctr">
              <a:lnSpc>
                <a:spcPct val="120000"/>
              </a:lnSpc>
            </a:pPr>
            <a:r>
              <a:rPr lang="pt-BR" dirty="0">
                <a:latin typeface="Gotham HTF Light"/>
                <a:cs typeface="Gotham HTF Bold"/>
              </a:rPr>
              <a:t>Nota para aprovação = (12 – Média Anual)</a:t>
            </a:r>
            <a:endParaRPr lang="pt-BR" dirty="0">
              <a:latin typeface="Gotham HTF" pitchFamily="50" charset="0"/>
              <a:cs typeface="Gotham HTF Bold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4D68A-204E-E3FA-DFCD-D18EE9BC5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1" y="4355728"/>
            <a:ext cx="2001438" cy="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9706"/>
              </p:ext>
            </p:extLst>
          </p:nvPr>
        </p:nvGraphicFramePr>
        <p:xfrm>
          <a:off x="323528" y="1089371"/>
          <a:ext cx="8234893" cy="5229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38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72689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160246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83885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21 e 23 de 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02 – Sistemas de Numeração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OK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28 e 30 de 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03 – Lógica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Divulgação do CP1</a:t>
                      </a:r>
                    </a:p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04 e 06 de Setembro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04 – Tipos de 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11 e 13 de Setembro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– Sinais Analógicos e Digitais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18 e 20 de Setembro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Funções e Sensores de Ambiente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Parcial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25 e 27 de Setembro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CP1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02 e 04 de Outubro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Funções e Sensores de Ambiente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dirty="0">
                          <a:latin typeface="Gotham HTF"/>
                        </a:rPr>
                        <a:t>Aula 07 – Atuadores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Divulgação do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09 e 11 de Outubro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07 – Atuadores </a:t>
                      </a:r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Aula 08 - Sistema de </a:t>
                      </a:r>
                      <a:r>
                        <a:rPr lang="pt-BR" sz="900" strike="sngStrike" dirty="0" err="1">
                          <a:solidFill>
                            <a:schemeClr val="tx1"/>
                          </a:solidFill>
                          <a:latin typeface="Gotham HTF"/>
                        </a:rPr>
                        <a:t>Clock</a:t>
                      </a:r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, RTC e </a:t>
                      </a:r>
                      <a:r>
                        <a:rPr lang="pt-BR" sz="900" strike="sngStrike" dirty="0" err="1">
                          <a:solidFill>
                            <a:schemeClr val="tx1"/>
                          </a:solidFill>
                          <a:latin typeface="Gotham HTF"/>
                        </a:rPr>
                        <a:t>Watchdog</a:t>
                      </a:r>
                      <a:endParaRPr lang="pt-BR" sz="900" strike="sngStrike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16 e 18 de Outubro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07 – Atuadores </a:t>
                      </a:r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Aula 09 - Padrões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23 e 25 de Outubro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Aula 10 – </a:t>
                      </a:r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Tipos de Memória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strike="noStrike" dirty="0">
                          <a:solidFill>
                            <a:schemeClr val="tx1"/>
                          </a:solidFill>
                          <a:latin typeface="Gotham HTF"/>
                        </a:rPr>
                        <a:t>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30 de Outubro e </a:t>
                      </a:r>
                    </a:p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01 de Novembro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CP2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Divulgação do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 e 08 de Novembro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Entrega CP3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 de Novembro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KICK OFF da GS</a:t>
                      </a:r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042363"/>
            <a:ext cx="462534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Curso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Avaliação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Cálculo</a:t>
            </a:r>
            <a:r>
              <a:rPr lang="en-US" sz="2000" dirty="0">
                <a:latin typeface="Gotham HTF Light"/>
                <a:cs typeface="Gotham HTF Light"/>
              </a:rPr>
              <a:t> de media </a:t>
            </a:r>
            <a:r>
              <a:rPr lang="en-US" sz="2000" dirty="0" err="1">
                <a:latin typeface="Gotham HTF Light"/>
                <a:cs typeface="Gotham HTF Light"/>
              </a:rPr>
              <a:t>anual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Critério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aprovação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1º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Básica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40" y="3933296"/>
            <a:ext cx="2160000" cy="216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97DBEC-4F7F-6D60-0472-69B5D9090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52" y="1124744"/>
            <a:ext cx="1874566" cy="18745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514DF4-9910-87A8-43D0-5B81ADEC7798}"/>
              </a:ext>
            </a:extLst>
          </p:cNvPr>
          <p:cNvSpPr txBox="1"/>
          <p:nvPr/>
        </p:nvSpPr>
        <p:spPr>
          <a:xfrm>
            <a:off x="467544" y="1185950"/>
            <a:ext cx="5508104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Identificar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</a:t>
            </a:r>
            <a:r>
              <a:rPr lang="en-US" sz="1600" dirty="0" err="1">
                <a:latin typeface="Gotham HTF Light"/>
              </a:rPr>
              <a:t>Sistemas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Computacionais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os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hardware e software </a:t>
            </a:r>
            <a:r>
              <a:rPr lang="en-US" sz="1600" dirty="0" err="1">
                <a:latin typeface="Gotham HTF Light"/>
              </a:rPr>
              <a:t>interagem</a:t>
            </a:r>
            <a:r>
              <a:rPr lang="en-US" sz="1600" dirty="0">
                <a:latin typeface="Gotham HTF Light"/>
              </a:rPr>
              <a:t> entre </a:t>
            </a:r>
            <a:r>
              <a:rPr lang="en-US" sz="1600" dirty="0" err="1">
                <a:latin typeface="Gotham HTF Light"/>
              </a:rPr>
              <a:t>si</a:t>
            </a:r>
            <a:r>
              <a:rPr lang="en-US" sz="1600" dirty="0">
                <a:latin typeface="Gotham HTF Light"/>
              </a:rPr>
              <a:t>;</a:t>
            </a:r>
          </a:p>
          <a:p>
            <a:pPr>
              <a:lnSpc>
                <a:spcPct val="150000"/>
              </a:lnSpc>
              <a:buClr>
                <a:srgbClr val="ED265B"/>
              </a:buClr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Aprender</a:t>
            </a:r>
            <a:r>
              <a:rPr lang="en-US" sz="1600" dirty="0">
                <a:latin typeface="Gotham HTF Light"/>
              </a:rPr>
              <a:t> a </a:t>
            </a:r>
            <a:r>
              <a:rPr lang="en-US" sz="1600" dirty="0" err="1">
                <a:latin typeface="Gotham HTF Light"/>
              </a:rPr>
              <a:t>aplicar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microcontroladores</a:t>
            </a:r>
            <a:r>
              <a:rPr lang="en-US" sz="1600" dirty="0">
                <a:latin typeface="Gotham HTF Light"/>
              </a:rPr>
              <a:t>, </a:t>
            </a:r>
            <a:r>
              <a:rPr lang="en-US" sz="1600" dirty="0" err="1">
                <a:latin typeface="Gotham HTF Light"/>
              </a:rPr>
              <a:t>sensores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atuadores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em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soluções</a:t>
            </a:r>
            <a:r>
              <a:rPr lang="en-US" sz="1600" dirty="0">
                <a:latin typeface="Gotham HTF Light"/>
              </a:rPr>
              <a:t> que </a:t>
            </a:r>
            <a:r>
              <a:rPr lang="en-US" sz="1600" dirty="0" err="1">
                <a:latin typeface="Gotham HTF Light"/>
              </a:rPr>
              <a:t>necessitem</a:t>
            </a:r>
            <a:r>
              <a:rPr lang="en-US" sz="1600" dirty="0">
                <a:latin typeface="Gotham HTF Light"/>
              </a:rPr>
              <a:t> da </a:t>
            </a:r>
            <a:r>
              <a:rPr lang="en-US" sz="1600" dirty="0" err="1">
                <a:latin typeface="Gotham HTF Light"/>
              </a:rPr>
              <a:t>aplicação</a:t>
            </a:r>
            <a:r>
              <a:rPr lang="en-US" sz="1600" dirty="0">
                <a:latin typeface="Gotham HTF Light"/>
              </a:rPr>
              <a:t> de Edge Computing para coleta de dados, </a:t>
            </a:r>
            <a:r>
              <a:rPr lang="en-US" sz="1600" dirty="0" err="1">
                <a:latin typeface="Gotham HTF Light"/>
              </a:rPr>
              <a:t>processamento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sensoriamento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remoto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Compreender</a:t>
            </a:r>
            <a:r>
              <a:rPr lang="en-US" sz="1600" dirty="0">
                <a:latin typeface="Gotham HTF Light"/>
              </a:rPr>
              <a:t> o </a:t>
            </a:r>
            <a:r>
              <a:rPr lang="en-US" sz="1600" dirty="0" err="1">
                <a:latin typeface="Gotham HTF Light"/>
              </a:rPr>
              <a:t>conceito</a:t>
            </a:r>
            <a:r>
              <a:rPr lang="en-US" sz="1600" dirty="0">
                <a:latin typeface="Gotham HTF Light"/>
              </a:rPr>
              <a:t> de Internet das </a:t>
            </a:r>
            <a:r>
              <a:rPr lang="en-US" sz="1600" dirty="0" err="1">
                <a:latin typeface="Gotham HTF Light"/>
              </a:rPr>
              <a:t>Coisas</a:t>
            </a:r>
            <a:r>
              <a:rPr lang="en-US" sz="1600" dirty="0">
                <a:latin typeface="Gotham HTF Light"/>
              </a:rPr>
              <a:t> (IoT);</a:t>
            </a:r>
          </a:p>
        </p:txBody>
      </p: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908720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Computação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Diferença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Microprocessadores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Microcontroladores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Processadores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 Uno R3;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Circuitos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Digitais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Analógicos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Uso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sensores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atuadores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 (</a:t>
            </a:r>
            <a:r>
              <a:rPr lang="en-US" sz="1400" dirty="0" err="1">
                <a:latin typeface="Gotham HTF Light"/>
                <a:cs typeface="Gotham HTF Light"/>
              </a:rPr>
              <a:t>Interrupções</a:t>
            </a:r>
            <a:r>
              <a:rPr lang="en-US" sz="1400" dirty="0">
                <a:latin typeface="Gotham HTF Light"/>
                <a:cs typeface="Gotham HTF Light"/>
              </a:rPr>
              <a:t>, Timers, Low Power, RTC , WDT);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 (USART, SPI, I2C);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864544"/>
            <a:ext cx="5454412" cy="222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Cloud Vs. Edge;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Cabeada</a:t>
            </a:r>
            <a:r>
              <a:rPr lang="en-US" sz="1400" dirty="0">
                <a:latin typeface="Gotham HTF Light"/>
                <a:cs typeface="Gotham HTF Light"/>
              </a:rPr>
              <a:t> e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As notas semestrais na </a:t>
            </a:r>
            <a:r>
              <a:rPr lang="pt-BR" sz="2000" dirty="0">
                <a:solidFill>
                  <a:srgbClr val="ED265B"/>
                </a:solidFill>
                <a:latin typeface="Gotham HTF"/>
                <a:cs typeface="Gotham HTF Bold"/>
              </a:rPr>
              <a:t>FIAP</a:t>
            </a:r>
            <a:r>
              <a:rPr lang="pt-BR" sz="2000" dirty="0">
                <a:latin typeface="Gotham HTF"/>
                <a:cs typeface="Gotham HTF Bold"/>
              </a:rPr>
              <a:t> são compostas: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Project Checkpoint e </a:t>
            </a:r>
            <a:r>
              <a:rPr lang="pt-BR" sz="1600" dirty="0" err="1">
                <a:latin typeface="Gotham HTF"/>
                <a:cs typeface="Roboto Light"/>
              </a:rPr>
              <a:t>Challenge&amp;Feedback</a:t>
            </a:r>
            <a:r>
              <a:rPr lang="pt-BR" sz="1600" dirty="0">
                <a:latin typeface="Gotham HTF"/>
                <a:cs typeface="Roboto Light"/>
              </a:rPr>
              <a:t> (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2 Challenge Sprints + 2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Gotham HTF Bold"/>
              </a:rPr>
              <a:t> Checkpoint</a:t>
            </a:r>
            <a:r>
              <a:rPr lang="pt-BR" sz="1600" dirty="0">
                <a:latin typeface="Gotham HTF"/>
                <a:cs typeface="Roboto Light"/>
              </a:rPr>
              <a:t>);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Global </a:t>
            </a:r>
            <a:r>
              <a:rPr lang="pt-BR" sz="1600" dirty="0" err="1">
                <a:latin typeface="Gotham HTF"/>
                <a:cs typeface="Roboto Light"/>
              </a:rPr>
              <a:t>Solution</a:t>
            </a:r>
            <a:r>
              <a:rPr lang="pt-BR" sz="1600" dirty="0">
                <a:latin typeface="Gotham HTF"/>
                <a:cs typeface="Roboto Light"/>
              </a:rPr>
              <a:t> (solução de tarefas de Cases reais);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(PCC&amp;F x 0.4 + GS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1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2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1 = 8;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2 = 9;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3 = 5 -&gt; </a:t>
            </a:r>
            <a:r>
              <a:rPr lang="pt-BR" sz="1400" b="1" dirty="0">
                <a:solidFill>
                  <a:srgbClr val="ED265B"/>
                </a:solidFill>
                <a:latin typeface="Gotham HTF"/>
                <a:cs typeface="Gotham HTF Bold"/>
              </a:rPr>
              <a:t>Descartada</a:t>
            </a:r>
            <a:r>
              <a:rPr lang="pt-BR" sz="1400" dirty="0">
                <a:latin typeface="Gotham HTF"/>
                <a:cs typeface="Gotham HTF Bold"/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Global </a:t>
            </a:r>
            <a:r>
              <a:rPr lang="pt-BR" sz="1400" dirty="0" err="1">
                <a:latin typeface="Gotham HTF"/>
                <a:cs typeface="Gotham HTF Bold"/>
              </a:rPr>
              <a:t>Solution</a:t>
            </a:r>
            <a:r>
              <a:rPr lang="pt-BR" sz="1400" dirty="0">
                <a:latin typeface="Gotham HTF"/>
                <a:cs typeface="Gotham HTF Bold"/>
              </a:rPr>
              <a:t> = 7;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PCC&amp;F = (10+10+8+9)/4 = 9.25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GS = 7.0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(9.25 x 0.4 + 7.0 x 0.6) = 3.7 + 4.2 = 7.9</a:t>
            </a:r>
          </a:p>
        </p:txBody>
      </p:sp>
    </p:spTree>
    <p:extLst>
      <p:ext uri="{BB962C8B-B14F-4D97-AF65-F5344CB8AC3E}">
        <p14:creationId xmlns:p14="http://schemas.microsoft.com/office/powerpoint/2010/main" val="2229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1045</Words>
  <Application>Microsoft Office PowerPoint</Application>
  <PresentationFormat>Apresentação na tela (4:3)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Yassushiko Coppini Toyofuku</cp:lastModifiedBy>
  <cp:revision>408</cp:revision>
  <dcterms:created xsi:type="dcterms:W3CDTF">2018-08-18T04:32:45Z</dcterms:created>
  <dcterms:modified xsi:type="dcterms:W3CDTF">2023-10-01T12:49:41Z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