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11"/>
  </p:notesMasterIdLst>
  <p:sldIdLst>
    <p:sldId id="398" r:id="rId3"/>
    <p:sldId id="399" r:id="rId4"/>
    <p:sldId id="400" r:id="rId5"/>
    <p:sldId id="833" r:id="rId6"/>
    <p:sldId id="826" r:id="rId7"/>
    <p:sldId id="830" r:id="rId8"/>
    <p:sldId id="834" r:id="rId9"/>
    <p:sldId id="812" r:id="rId1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265B"/>
    <a:srgbClr val="ED1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4" d="100"/>
          <a:sy n="114" d="100"/>
        </p:scale>
        <p:origin x="156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01/10/2023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01/10/2023</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01/10/2023</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01/10/2023</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01/10/2023</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beçalho da Seção">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BBCFB1-7055-FAC3-9389-5D3744D51AE9}"/>
              </a:ext>
            </a:extLst>
          </p:cNvPr>
          <p:cNvPicPr>
            <a:picLocks noChangeAspect="1"/>
          </p:cNvPicPr>
          <p:nvPr userDrawn="1"/>
        </p:nvPicPr>
        <p:blipFill>
          <a:blip r:embed="rId2"/>
          <a:stretch>
            <a:fillRect/>
          </a:stretch>
        </p:blipFill>
        <p:spPr>
          <a:xfrm>
            <a:off x="1" y="1975644"/>
            <a:ext cx="9143999" cy="2906713"/>
          </a:xfrm>
          <a:prstGeom prst="rect">
            <a:avLst/>
          </a:prstGeom>
        </p:spPr>
      </p:pic>
      <p:sp>
        <p:nvSpPr>
          <p:cNvPr id="2" name="Título 1">
            <a:extLst>
              <a:ext uri="{FF2B5EF4-FFF2-40B4-BE49-F238E27FC236}">
                <a16:creationId xmlns:a16="http://schemas.microsoft.com/office/drawing/2014/main" id="{F05CB39F-3DB8-E388-0EA0-7784F89937FC}"/>
              </a:ext>
            </a:extLst>
          </p:cNvPr>
          <p:cNvSpPr>
            <a:spLocks noGrp="1"/>
          </p:cNvSpPr>
          <p:nvPr>
            <p:ph type="title" hasCustomPrompt="1"/>
          </p:nvPr>
        </p:nvSpPr>
        <p:spPr>
          <a:xfrm>
            <a:off x="628650" y="2073528"/>
            <a:ext cx="8387603" cy="1234448"/>
          </a:xfrm>
        </p:spPr>
        <p:txBody>
          <a:bodyPr anchor="ctr">
            <a:normAutofit/>
          </a:bodyPr>
          <a:lstStyle>
            <a:lvl1pPr>
              <a:defRPr sz="3000">
                <a:solidFill>
                  <a:schemeClr val="bg1">
                    <a:lumMod val="85000"/>
                  </a:schemeClr>
                </a:solidFill>
                <a:latin typeface="Gotham HTF"/>
              </a:defRPr>
            </a:lvl1pPr>
          </a:lstStyle>
          <a:p>
            <a:r>
              <a:rPr lang="pt-BR" dirty="0">
                <a:effectLst/>
                <a:latin typeface="Arial" panose="020B0604020202020204" pitchFamily="34" charset="0"/>
              </a:rPr>
              <a:t>Copyright © 2023 Prof. Fulano de tal</a:t>
            </a:r>
            <a:endParaRPr lang="pt-BR" dirty="0"/>
          </a:p>
        </p:txBody>
      </p:sp>
      <p:pic>
        <p:nvPicPr>
          <p:cNvPr id="10" name="Imagem 9">
            <a:extLst>
              <a:ext uri="{FF2B5EF4-FFF2-40B4-BE49-F238E27FC236}">
                <a16:creationId xmlns:a16="http://schemas.microsoft.com/office/drawing/2014/main" id="{0B763F2B-2F27-786A-0992-2F196A37DED3}"/>
              </a:ext>
            </a:extLst>
          </p:cNvPr>
          <p:cNvPicPr>
            <a:picLocks noChangeAspect="1"/>
          </p:cNvPicPr>
          <p:nvPr userDrawn="1"/>
        </p:nvPicPr>
        <p:blipFill>
          <a:blip r:embed="rId3"/>
          <a:stretch>
            <a:fillRect/>
          </a:stretch>
        </p:blipFill>
        <p:spPr>
          <a:xfrm>
            <a:off x="420070" y="2039438"/>
            <a:ext cx="149369" cy="2592933"/>
          </a:xfrm>
          <a:prstGeom prst="rect">
            <a:avLst/>
          </a:prstGeom>
        </p:spPr>
      </p:pic>
      <p:sp>
        <p:nvSpPr>
          <p:cNvPr id="18" name="Título 1">
            <a:extLst>
              <a:ext uri="{FF2B5EF4-FFF2-40B4-BE49-F238E27FC236}">
                <a16:creationId xmlns:a16="http://schemas.microsoft.com/office/drawing/2014/main" id="{FE912F4A-A0EB-DE48-638D-F3D24238F7A8}"/>
              </a:ext>
            </a:extLst>
          </p:cNvPr>
          <p:cNvSpPr txBox="1">
            <a:spLocks/>
          </p:cNvSpPr>
          <p:nvPr userDrawn="1"/>
        </p:nvSpPr>
        <p:spPr>
          <a:xfrm>
            <a:off x="628649" y="3357951"/>
            <a:ext cx="8024534" cy="123444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bg1">
                    <a:lumMod val="85000"/>
                  </a:schemeClr>
                </a:solidFill>
                <a:latin typeface="Arial" panose="020B0604020202020204" pitchFamily="34" charset="0"/>
                <a:ea typeface="+mj-ea"/>
                <a:cs typeface="Arial" panose="020B0604020202020204" pitchFamily="34" charset="0"/>
              </a:defRPr>
            </a:lvl1pPr>
          </a:lstStyle>
          <a:p>
            <a:pPr algn="just"/>
            <a:r>
              <a:rPr lang="pt-BR" sz="1400" dirty="0">
                <a:effectLst/>
                <a:latin typeface="Gotham HTF"/>
              </a:rPr>
              <a:t>Todos direitos reservados. Reprodução ou divulgação total ou parcial deste documento é expressamente proibido sem o consentimento formal, por escrito, do Professor (autor).</a:t>
            </a:r>
            <a:endParaRPr lang="pt-BR" sz="2800" dirty="0">
              <a:latin typeface="Gotham HTF"/>
            </a:endParaRPr>
          </a:p>
        </p:txBody>
      </p:sp>
    </p:spTree>
    <p:extLst>
      <p:ext uri="{BB962C8B-B14F-4D97-AF65-F5344CB8AC3E}">
        <p14:creationId xmlns:p14="http://schemas.microsoft.com/office/powerpoint/2010/main" val="474914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01/10/2023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01/10/2023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01/10/2023</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01/10/2023</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01/10/2023</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01/10/2023</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01/10/2023</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01/10/2023</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01/10/2023</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01/10/2023</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01/10/2023</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01/10/2023</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01/10/2023</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01/10/2023</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01/10/2023</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Engenharia de Software</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Edge </a:t>
            </a:r>
            <a:r>
              <a:rPr lang="pt-BR" sz="2000" cap="all" dirty="0" err="1">
                <a:solidFill>
                  <a:srgbClr val="91A3AD"/>
                </a:solidFill>
                <a:latin typeface="Gotham HTF Light"/>
              </a:rPr>
              <a:t>computing</a:t>
            </a:r>
            <a:r>
              <a:rPr lang="pt-BR" sz="2000" cap="all" dirty="0">
                <a:solidFill>
                  <a:srgbClr val="91A3AD"/>
                </a:solidFill>
                <a:latin typeface="Gotham HTF Light"/>
              </a:rPr>
              <a:t> &amp; </a:t>
            </a:r>
            <a:r>
              <a:rPr lang="pt-BR" sz="2000" cap="all" dirty="0" err="1">
                <a:solidFill>
                  <a:srgbClr val="91A3AD"/>
                </a:solidFill>
                <a:latin typeface="Gotham HTF Light"/>
              </a:rPr>
              <a:t>computer</a:t>
            </a:r>
            <a:r>
              <a:rPr lang="pt-BR" sz="2000" cap="all" dirty="0">
                <a:solidFill>
                  <a:srgbClr val="91A3AD"/>
                </a:solidFill>
                <a:latin typeface="Gotham HTF Light"/>
              </a:rPr>
              <a:t> systems </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2"/>
          <a:stretch>
            <a:fillRect/>
          </a:stretch>
        </p:blipFill>
        <p:spPr>
          <a:xfrm>
            <a:off x="263471" y="1031740"/>
            <a:ext cx="2044892" cy="2397260"/>
          </a:xfrm>
          <a:prstGeom prst="rect">
            <a:avLst/>
          </a:prstGeom>
        </p:spPr>
      </p:pic>
      <p:pic>
        <p:nvPicPr>
          <p:cNvPr id="11" name="Picture 8"/>
          <p:cNvPicPr>
            <a:picLocks noChangeAspect="1"/>
          </p:cNvPicPr>
          <p:nvPr/>
        </p:nvPicPr>
        <p:blipFill>
          <a:blip r:embed="rId3"/>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1200329"/>
          </a:xfrm>
          <a:prstGeom prst="rect">
            <a:avLst/>
          </a:prstGeom>
          <a:noFill/>
        </p:spPr>
        <p:txBody>
          <a:bodyPr wrap="square">
            <a:spAutoFit/>
          </a:bodyPr>
          <a:lstStyle/>
          <a:p>
            <a:pPr algn="ctr"/>
            <a:r>
              <a:rPr lang="pt-BR" sz="3600" dirty="0">
                <a:solidFill>
                  <a:srgbClr val="ED265B"/>
                </a:solidFill>
                <a:latin typeface="Gotham HTF Medium"/>
              </a:rPr>
              <a:t>Checkpoint 05 – O Caso da </a:t>
            </a:r>
            <a:r>
              <a:rPr lang="pt-BR" sz="3600" dirty="0" err="1">
                <a:solidFill>
                  <a:srgbClr val="ED265B"/>
                </a:solidFill>
                <a:latin typeface="Gotham HTF Medium"/>
              </a:rPr>
              <a:t>Vinheria</a:t>
            </a:r>
            <a:r>
              <a:rPr lang="pt-BR" sz="3600" dirty="0">
                <a:solidFill>
                  <a:srgbClr val="ED265B"/>
                </a:solidFill>
                <a:latin typeface="Gotham HTF Medium"/>
              </a:rPr>
              <a:t> Agnello</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Apresentação</a:t>
            </a:r>
          </a:p>
        </p:txBody>
      </p:sp>
      <p:pic>
        <p:nvPicPr>
          <p:cNvPr id="2" name="Imagem 1" descr="Garrafa de vinho">
            <a:extLst>
              <a:ext uri="{FF2B5EF4-FFF2-40B4-BE49-F238E27FC236}">
                <a16:creationId xmlns:a16="http://schemas.microsoft.com/office/drawing/2014/main" id="{3B7BC6E4-90B7-2BD2-E953-4D30C68027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6016" y="1857894"/>
            <a:ext cx="4032448" cy="2677098"/>
          </a:xfrm>
          <a:prstGeom prst="rect">
            <a:avLst/>
          </a:prstGeom>
        </p:spPr>
      </p:pic>
      <p:sp>
        <p:nvSpPr>
          <p:cNvPr id="3" name="CaixaDeTexto 2">
            <a:extLst>
              <a:ext uri="{FF2B5EF4-FFF2-40B4-BE49-F238E27FC236}">
                <a16:creationId xmlns:a16="http://schemas.microsoft.com/office/drawing/2014/main" id="{D28884C8-A976-6ED6-9B46-8AAA9B0D85A4}"/>
              </a:ext>
            </a:extLst>
          </p:cNvPr>
          <p:cNvSpPr txBox="1"/>
          <p:nvPr/>
        </p:nvSpPr>
        <p:spPr>
          <a:xfrm>
            <a:off x="4788024" y="4636474"/>
            <a:ext cx="3888432" cy="415498"/>
          </a:xfrm>
          <a:prstGeom prst="rect">
            <a:avLst/>
          </a:prstGeom>
          <a:noFill/>
        </p:spPr>
        <p:txBody>
          <a:bodyPr wrap="square">
            <a:spAutoFit/>
          </a:bodyPr>
          <a:lstStyle/>
          <a:p>
            <a:pPr algn="ctr"/>
            <a:r>
              <a:rPr lang="pt-BR" sz="1050"/>
              <a:t>Fonte: https://www.vivaovinho.com.br/www-tbfoto-com-brvinheria-percussi-spsp-05062013foto-t/</a:t>
            </a:r>
            <a:endParaRPr lang="pt-BR" sz="1050" dirty="0"/>
          </a:p>
        </p:txBody>
      </p:sp>
      <p:sp>
        <p:nvSpPr>
          <p:cNvPr id="8" name="CaixaDeTexto 7">
            <a:extLst>
              <a:ext uri="{FF2B5EF4-FFF2-40B4-BE49-F238E27FC236}">
                <a16:creationId xmlns:a16="http://schemas.microsoft.com/office/drawing/2014/main" id="{AA7E6ED8-641F-BE2B-A6B8-49A16EE106E1}"/>
              </a:ext>
            </a:extLst>
          </p:cNvPr>
          <p:cNvSpPr txBox="1"/>
          <p:nvPr/>
        </p:nvSpPr>
        <p:spPr>
          <a:xfrm>
            <a:off x="539552" y="1891812"/>
            <a:ext cx="3672408" cy="3042821"/>
          </a:xfrm>
          <a:prstGeom prst="rect">
            <a:avLst/>
          </a:prstGeom>
          <a:noFill/>
        </p:spPr>
        <p:txBody>
          <a:bodyPr wrap="square">
            <a:spAutoFit/>
          </a:bodyPr>
          <a:lstStyle/>
          <a:p>
            <a:pPr algn="just">
              <a:lnSpc>
                <a:spcPct val="107000"/>
              </a:lnSpc>
              <a:spcAft>
                <a:spcPts val="800"/>
              </a:spcAft>
            </a:pPr>
            <a:r>
              <a:rPr lang="pt-BR" sz="1800" dirty="0">
                <a:effectLst/>
                <a:latin typeface="Gotham HTF"/>
                <a:ea typeface="Calibri" panose="020F0502020204030204" pitchFamily="34" charset="0"/>
                <a:cs typeface="Calibri" panose="020F0502020204030204" pitchFamily="34" charset="0"/>
              </a:rPr>
              <a:t>O caso apresenta uma </a:t>
            </a:r>
            <a:r>
              <a:rPr lang="pt-BR" sz="1800" dirty="0" err="1">
                <a:effectLst/>
                <a:latin typeface="Gotham HTF"/>
                <a:ea typeface="Calibri" panose="020F0502020204030204" pitchFamily="34" charset="0"/>
                <a:cs typeface="Calibri" panose="020F0502020204030204" pitchFamily="34" charset="0"/>
              </a:rPr>
              <a:t>vinheria</a:t>
            </a:r>
            <a:r>
              <a:rPr lang="pt-BR" sz="1800" dirty="0">
                <a:effectLst/>
                <a:latin typeface="Gotham HTF"/>
                <a:ea typeface="Calibri" panose="020F0502020204030204" pitchFamily="34" charset="0"/>
                <a:cs typeface="Calibri" panose="020F0502020204030204" pitchFamily="34" charset="0"/>
              </a:rPr>
              <a:t> tradicional, que opera como loja física, e que está demandando o desenvolvimento de um portal de e-commerce, para começar a vender também na Internet, mas com uma exigência básica: que a loja virtual consiga criar uma experiência do usuário similar à do atendimento presencial em sua loja física.</a:t>
            </a:r>
            <a:endParaRPr lang="pt-BR" sz="1600" dirty="0">
              <a:effectLst/>
              <a:latin typeface="Gotham HTF"/>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569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7799784"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Fatores que podem influenciar a qualidade do vinho</a:t>
            </a:r>
          </a:p>
        </p:txBody>
      </p:sp>
      <p:sp>
        <p:nvSpPr>
          <p:cNvPr id="4" name="Espaço Reservado para Conteúdo 6">
            <a:extLst>
              <a:ext uri="{FF2B5EF4-FFF2-40B4-BE49-F238E27FC236}">
                <a16:creationId xmlns:a16="http://schemas.microsoft.com/office/drawing/2014/main" id="{55FB9BCE-978B-9C4D-0F81-61B376DC67AA}"/>
              </a:ext>
            </a:extLst>
          </p:cNvPr>
          <p:cNvSpPr txBox="1">
            <a:spLocks/>
          </p:cNvSpPr>
          <p:nvPr/>
        </p:nvSpPr>
        <p:spPr>
          <a:xfrm>
            <a:off x="2339752" y="1484784"/>
            <a:ext cx="6768752" cy="49767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pt-BR" sz="2000" b="1" dirty="0">
                <a:latin typeface="Gotham HTF"/>
              </a:rPr>
              <a:t>Luminosidade:</a:t>
            </a:r>
          </a:p>
          <a:p>
            <a:pPr marL="0" indent="0">
              <a:lnSpc>
                <a:spcPct val="100000"/>
              </a:lnSpc>
              <a:spcBef>
                <a:spcPts val="0"/>
              </a:spcBef>
              <a:buFont typeface="Arial" panose="020B0604020202020204" pitchFamily="34" charset="0"/>
              <a:buNone/>
            </a:pPr>
            <a:r>
              <a:rPr lang="pt-BR" sz="1400" dirty="0">
                <a:latin typeface="Gotham HTF"/>
              </a:rPr>
              <a:t>A iluminação deve ser muito suave. Os vinhos agradecem lugares com penumbra, especialmente os brancos e espumantes, que sofrem mais com o contato com a luz.</a:t>
            </a:r>
          </a:p>
          <a:p>
            <a:pPr marL="0" indent="0">
              <a:lnSpc>
                <a:spcPct val="100000"/>
              </a:lnSpc>
              <a:spcBef>
                <a:spcPts val="0"/>
              </a:spcBef>
              <a:buFont typeface="Arial" panose="020B0604020202020204" pitchFamily="34" charset="0"/>
              <a:buNone/>
            </a:pPr>
            <a:r>
              <a:rPr lang="pt-BR" sz="1400" dirty="0">
                <a:latin typeface="Gotham HTF"/>
              </a:rPr>
              <a:t>Raios ultravioletas, por exemplo, causam alterações nos compostos orgânicos, iniciando reações químicas que podem gerar resultados desagradáveis.</a:t>
            </a:r>
          </a:p>
          <a:p>
            <a:pPr marL="0" indent="0">
              <a:lnSpc>
                <a:spcPct val="100000"/>
              </a:lnSpc>
              <a:spcBef>
                <a:spcPts val="0"/>
              </a:spcBef>
              <a:buFont typeface="Arial" panose="020B0604020202020204" pitchFamily="34" charset="0"/>
              <a:buNone/>
            </a:pPr>
            <a:endParaRPr lang="pt-BR" sz="2000" b="1" dirty="0">
              <a:latin typeface="Gotham HTF"/>
            </a:endParaRPr>
          </a:p>
          <a:p>
            <a:pPr marL="0" indent="0">
              <a:lnSpc>
                <a:spcPct val="100000"/>
              </a:lnSpc>
              <a:spcBef>
                <a:spcPts val="0"/>
              </a:spcBef>
              <a:buFont typeface="Arial" panose="020B0604020202020204" pitchFamily="34" charset="0"/>
              <a:buNone/>
            </a:pPr>
            <a:r>
              <a:rPr lang="pt-BR" sz="2000" b="1" dirty="0">
                <a:latin typeface="Gotham HTF"/>
              </a:rPr>
              <a:t>Temperatura:</a:t>
            </a:r>
          </a:p>
          <a:p>
            <a:pPr marL="0" indent="0">
              <a:lnSpc>
                <a:spcPct val="100000"/>
              </a:lnSpc>
              <a:spcBef>
                <a:spcPts val="0"/>
              </a:spcBef>
              <a:buFont typeface="Arial" panose="020B0604020202020204" pitchFamily="34" charset="0"/>
              <a:buNone/>
            </a:pPr>
            <a:r>
              <a:rPr lang="pt-BR" sz="1400" dirty="0">
                <a:latin typeface="Gotham HTF"/>
              </a:rPr>
              <a:t>O calor excessivo rapidamente termina com a vida do vinho e as flutuações térmicas de mais de 3°C podem causar o aparecimento de aromas indesejados.</a:t>
            </a:r>
          </a:p>
          <a:p>
            <a:pPr marL="0" indent="0">
              <a:lnSpc>
                <a:spcPct val="100000"/>
              </a:lnSpc>
              <a:spcBef>
                <a:spcPts val="0"/>
              </a:spcBef>
              <a:buFont typeface="Arial" panose="020B0604020202020204" pitchFamily="34" charset="0"/>
              <a:buNone/>
            </a:pPr>
            <a:r>
              <a:rPr lang="pt-BR" sz="1400" dirty="0">
                <a:latin typeface="Gotham HTF"/>
              </a:rPr>
              <a:t>A situação perfeita seria que ficassem constantemente sob uma temperatura de cerca de 13°C (segundo estudo de Alexander </a:t>
            </a:r>
            <a:r>
              <a:rPr lang="pt-BR" sz="1400" dirty="0" err="1">
                <a:latin typeface="Gotham HTF"/>
              </a:rPr>
              <a:t>Pandell</a:t>
            </a:r>
            <a:r>
              <a:rPr lang="pt-BR" sz="1400" dirty="0">
                <a:latin typeface="Gotham HTF"/>
              </a:rPr>
              <a:t>, PhD, Universidade da Califórnia).</a:t>
            </a:r>
          </a:p>
          <a:p>
            <a:pPr marL="0" indent="0">
              <a:lnSpc>
                <a:spcPct val="100000"/>
              </a:lnSpc>
              <a:spcBef>
                <a:spcPts val="0"/>
              </a:spcBef>
              <a:buFont typeface="Arial" panose="020B0604020202020204" pitchFamily="34" charset="0"/>
              <a:buNone/>
            </a:pPr>
            <a:endParaRPr lang="pt-BR" sz="1400" dirty="0">
              <a:latin typeface="Gotham HTF"/>
            </a:endParaRPr>
          </a:p>
          <a:p>
            <a:pPr marL="0" indent="0">
              <a:lnSpc>
                <a:spcPct val="100000"/>
              </a:lnSpc>
              <a:spcBef>
                <a:spcPts val="0"/>
              </a:spcBef>
              <a:buNone/>
            </a:pPr>
            <a:r>
              <a:rPr lang="pt-BR" sz="2000" b="1" dirty="0">
                <a:latin typeface="Gotham HTF"/>
              </a:rPr>
              <a:t>Umidade:</a:t>
            </a:r>
          </a:p>
          <a:p>
            <a:pPr marL="0" indent="0">
              <a:lnSpc>
                <a:spcPct val="100000"/>
              </a:lnSpc>
              <a:spcBef>
                <a:spcPts val="0"/>
              </a:spcBef>
              <a:buNone/>
            </a:pPr>
            <a:r>
              <a:rPr lang="pt-BR" sz="1400" dirty="0">
                <a:latin typeface="Gotham HTF"/>
              </a:rPr>
              <a:t>A falta de umidade pode levar, por exemplo, ao ressecamento do vedante, provocando uma má vedação da garrafa, com risco de oxidação do líquido.</a:t>
            </a:r>
          </a:p>
          <a:p>
            <a:pPr marL="0" indent="0">
              <a:lnSpc>
                <a:spcPct val="100000"/>
              </a:lnSpc>
              <a:spcBef>
                <a:spcPts val="0"/>
              </a:spcBef>
              <a:buNone/>
            </a:pPr>
            <a:r>
              <a:rPr lang="pt-BR" sz="1400" dirty="0">
                <a:latin typeface="Gotham HTF"/>
              </a:rPr>
              <a:t>Já o excesso de umidade pode danificar os rótulos, bem como promover a proliferação de fungos.</a:t>
            </a:r>
          </a:p>
          <a:p>
            <a:pPr marL="0" indent="0">
              <a:lnSpc>
                <a:spcPct val="100000"/>
              </a:lnSpc>
              <a:spcBef>
                <a:spcPts val="0"/>
              </a:spcBef>
              <a:buNone/>
            </a:pPr>
            <a:r>
              <a:rPr lang="pt-BR" sz="1400" dirty="0">
                <a:latin typeface="Gotham HTF"/>
              </a:rPr>
              <a:t>O ideal é que seja próxima a 70% (com variação em torno de 60% a 80%).</a:t>
            </a:r>
          </a:p>
          <a:p>
            <a:pPr marL="0" indent="0">
              <a:lnSpc>
                <a:spcPct val="100000"/>
              </a:lnSpc>
              <a:spcBef>
                <a:spcPts val="0"/>
              </a:spcBef>
              <a:buFont typeface="Arial" panose="020B0604020202020204" pitchFamily="34" charset="0"/>
              <a:buNone/>
            </a:pPr>
            <a:endParaRPr lang="pt-BR" sz="1400" dirty="0">
              <a:latin typeface="Gotham HTF"/>
            </a:endParaRPr>
          </a:p>
        </p:txBody>
      </p:sp>
      <p:pic>
        <p:nvPicPr>
          <p:cNvPr id="5" name="Imagem 4" descr="Ícone&#10;&#10;Descrição gerada automaticamente">
            <a:extLst>
              <a:ext uri="{FF2B5EF4-FFF2-40B4-BE49-F238E27FC236}">
                <a16:creationId xmlns:a16="http://schemas.microsoft.com/office/drawing/2014/main" id="{FD202710-1378-404B-9409-ED6EEE1EE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301" y="3131008"/>
            <a:ext cx="1148347" cy="1018072"/>
          </a:xfrm>
          <a:prstGeom prst="rect">
            <a:avLst/>
          </a:prstGeom>
        </p:spPr>
      </p:pic>
      <p:pic>
        <p:nvPicPr>
          <p:cNvPr id="6" name="Imagem 5">
            <a:extLst>
              <a:ext uri="{FF2B5EF4-FFF2-40B4-BE49-F238E27FC236}">
                <a16:creationId xmlns:a16="http://schemas.microsoft.com/office/drawing/2014/main" id="{01332A50-C1B7-579B-987A-C9D4C9E2D369}"/>
              </a:ext>
            </a:extLst>
          </p:cNvPr>
          <p:cNvPicPr>
            <a:picLocks noChangeAspect="1"/>
          </p:cNvPicPr>
          <p:nvPr/>
        </p:nvPicPr>
        <p:blipFill>
          <a:blip r:embed="rId3"/>
          <a:stretch>
            <a:fillRect/>
          </a:stretch>
        </p:blipFill>
        <p:spPr>
          <a:xfrm>
            <a:off x="1255066" y="4509120"/>
            <a:ext cx="862816" cy="1018072"/>
          </a:xfrm>
          <a:prstGeom prst="rect">
            <a:avLst/>
          </a:prstGeom>
        </p:spPr>
      </p:pic>
      <p:pic>
        <p:nvPicPr>
          <p:cNvPr id="7" name="Imagem 6">
            <a:extLst>
              <a:ext uri="{FF2B5EF4-FFF2-40B4-BE49-F238E27FC236}">
                <a16:creationId xmlns:a16="http://schemas.microsoft.com/office/drawing/2014/main" id="{1B2EA5B7-9156-9056-49CD-4D498C657F6C}"/>
              </a:ext>
            </a:extLst>
          </p:cNvPr>
          <p:cNvPicPr>
            <a:picLocks noChangeAspect="1"/>
          </p:cNvPicPr>
          <p:nvPr/>
        </p:nvPicPr>
        <p:blipFill>
          <a:blip r:embed="rId4"/>
          <a:stretch>
            <a:fillRect/>
          </a:stretch>
        </p:blipFill>
        <p:spPr>
          <a:xfrm>
            <a:off x="1112301" y="1593364"/>
            <a:ext cx="1227451" cy="1115556"/>
          </a:xfrm>
          <a:prstGeom prst="rect">
            <a:avLst/>
          </a:prstGeom>
        </p:spPr>
      </p:pic>
      <p:pic>
        <p:nvPicPr>
          <p:cNvPr id="2" name="Imagem 1">
            <a:extLst>
              <a:ext uri="{FF2B5EF4-FFF2-40B4-BE49-F238E27FC236}">
                <a16:creationId xmlns:a16="http://schemas.microsoft.com/office/drawing/2014/main" id="{3F4FCB6A-A4FB-38D2-304C-2B321F5E09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1598321"/>
            <a:ext cx="1018073" cy="1018073"/>
          </a:xfrm>
          <a:prstGeom prst="rect">
            <a:avLst/>
          </a:prstGeom>
        </p:spPr>
      </p:pic>
      <p:pic>
        <p:nvPicPr>
          <p:cNvPr id="3" name="Imagem 2">
            <a:extLst>
              <a:ext uri="{FF2B5EF4-FFF2-40B4-BE49-F238E27FC236}">
                <a16:creationId xmlns:a16="http://schemas.microsoft.com/office/drawing/2014/main" id="{CA77B447-BA5A-80B7-ADF2-617A0A196A9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223534"/>
            <a:ext cx="1018073" cy="1018073"/>
          </a:xfrm>
          <a:prstGeom prst="rect">
            <a:avLst/>
          </a:prstGeom>
        </p:spPr>
      </p:pic>
      <p:pic>
        <p:nvPicPr>
          <p:cNvPr id="8" name="Imagem 7">
            <a:extLst>
              <a:ext uri="{FF2B5EF4-FFF2-40B4-BE49-F238E27FC236}">
                <a16:creationId xmlns:a16="http://schemas.microsoft.com/office/drawing/2014/main" id="{F622ED59-ED0B-E055-E513-07CA8AD3AC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4509119"/>
            <a:ext cx="1018073" cy="1018073"/>
          </a:xfrm>
          <a:prstGeom prst="rect">
            <a:avLst/>
          </a:prstGeom>
        </p:spPr>
      </p:pic>
    </p:spTree>
    <p:extLst>
      <p:ext uri="{BB962C8B-B14F-4D97-AF65-F5344CB8AC3E}">
        <p14:creationId xmlns:p14="http://schemas.microsoft.com/office/powerpoint/2010/main" val="130245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0D41A67-6D24-3E91-D51F-A72C7A2BEB24}"/>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Descrição do Desafio</a:t>
            </a:r>
          </a:p>
        </p:txBody>
      </p:sp>
      <p:sp>
        <p:nvSpPr>
          <p:cNvPr id="3" name="Espaço Reservado para Conteúdo 6">
            <a:extLst>
              <a:ext uri="{FF2B5EF4-FFF2-40B4-BE49-F238E27FC236}">
                <a16:creationId xmlns:a16="http://schemas.microsoft.com/office/drawing/2014/main" id="{EA75D3A9-C1BC-8254-7ED7-38D17E562260}"/>
              </a:ext>
            </a:extLst>
          </p:cNvPr>
          <p:cNvSpPr txBox="1">
            <a:spLocks/>
          </p:cNvSpPr>
          <p:nvPr/>
        </p:nvSpPr>
        <p:spPr>
          <a:xfrm>
            <a:off x="323528" y="940635"/>
            <a:ext cx="8280920" cy="19843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pt-BR" sz="1600" dirty="0">
                <a:latin typeface="Gotham HTF"/>
              </a:rPr>
              <a:t>Vocês apresentaram a terceira parte do projeto para os proprietários da </a:t>
            </a:r>
            <a:r>
              <a:rPr lang="pt-BR" sz="1600" dirty="0" err="1">
                <a:latin typeface="Gotham HTF"/>
              </a:rPr>
              <a:t>Vinheria</a:t>
            </a:r>
            <a:r>
              <a:rPr lang="pt-BR" sz="1600" dirty="0">
                <a:latin typeface="Gotham HTF"/>
              </a:rPr>
              <a:t> e eles ficaram muito satisfeitos com o resultado, porém, eles fizeram novos questionamentos em relação a apresentação:</a:t>
            </a:r>
          </a:p>
          <a:p>
            <a:pPr marL="0" indent="0">
              <a:lnSpc>
                <a:spcPct val="100000"/>
              </a:lnSpc>
              <a:spcBef>
                <a:spcPts val="0"/>
              </a:spcBef>
              <a:buFont typeface="Arial" panose="020B0604020202020204" pitchFamily="34" charset="0"/>
              <a:buNone/>
            </a:pPr>
            <a:endParaRPr lang="pt-BR" sz="1600" dirty="0">
              <a:latin typeface="Gotham HTF"/>
            </a:endParaRPr>
          </a:p>
          <a:p>
            <a:pPr marL="0" indent="0">
              <a:lnSpc>
                <a:spcPct val="100000"/>
              </a:lnSpc>
              <a:spcBef>
                <a:spcPts val="0"/>
              </a:spcBef>
              <a:buFont typeface="Arial" panose="020B0604020202020204" pitchFamily="34" charset="0"/>
              <a:buNone/>
            </a:pPr>
            <a:r>
              <a:rPr lang="pt-BR" sz="1600" i="1" dirty="0">
                <a:latin typeface="Gotham HTF"/>
              </a:rPr>
              <a:t>“Agora eu consigo acompanhar tudo que está acontecendo na minha </a:t>
            </a:r>
            <a:r>
              <a:rPr lang="pt-BR" sz="1600" i="1" dirty="0" err="1">
                <a:latin typeface="Gotham HTF"/>
              </a:rPr>
              <a:t>vinheria</a:t>
            </a:r>
            <a:r>
              <a:rPr lang="pt-BR" sz="1600" i="1" dirty="0">
                <a:latin typeface="Gotham HTF"/>
              </a:rPr>
              <a:t> de dentro da minha casa! Mas eu não tenho tempo para ficar acompanhando esse monte de telinha não! Não tem como me mandar avisos se algo estiver errado?</a:t>
            </a:r>
          </a:p>
          <a:p>
            <a:pPr marL="0" indent="0">
              <a:lnSpc>
                <a:spcPct val="100000"/>
              </a:lnSpc>
              <a:spcBef>
                <a:spcPts val="0"/>
              </a:spcBef>
              <a:buFont typeface="Arial" panose="020B0604020202020204" pitchFamily="34" charset="0"/>
              <a:buNone/>
            </a:pPr>
            <a:endParaRPr lang="pt-BR" sz="1600" dirty="0">
              <a:latin typeface="Gotham HTF"/>
            </a:endParaRPr>
          </a:p>
          <a:p>
            <a:pPr marL="0" indent="0">
              <a:lnSpc>
                <a:spcPct val="100000"/>
              </a:lnSpc>
              <a:spcBef>
                <a:spcPts val="0"/>
              </a:spcBef>
              <a:buFont typeface="Arial" panose="020B0604020202020204" pitchFamily="34" charset="0"/>
              <a:buNone/>
            </a:pPr>
            <a:r>
              <a:rPr lang="pt-BR" sz="1600" dirty="0">
                <a:latin typeface="Gotham HTF"/>
              </a:rPr>
              <a:t>Diante dessa conversa, vocês precisam passar para a fase quatro do projeto para atender a esses novos requisitos:</a:t>
            </a:r>
          </a:p>
          <a:p>
            <a:pPr marL="0" indent="0">
              <a:lnSpc>
                <a:spcPct val="100000"/>
              </a:lnSpc>
              <a:spcBef>
                <a:spcPts val="0"/>
              </a:spcBef>
              <a:buFont typeface="Arial" panose="020B0604020202020204" pitchFamily="34" charset="0"/>
              <a:buNone/>
            </a:pPr>
            <a:endParaRPr lang="pt-BR" sz="1600" dirty="0">
              <a:latin typeface="Gotham HTF"/>
            </a:endParaRPr>
          </a:p>
        </p:txBody>
      </p:sp>
      <p:sp>
        <p:nvSpPr>
          <p:cNvPr id="4" name="CaixaDeTexto 3">
            <a:extLst>
              <a:ext uri="{FF2B5EF4-FFF2-40B4-BE49-F238E27FC236}">
                <a16:creationId xmlns:a16="http://schemas.microsoft.com/office/drawing/2014/main" id="{EE695B9D-246C-A55D-FD85-FDA16043E240}"/>
              </a:ext>
            </a:extLst>
          </p:cNvPr>
          <p:cNvSpPr txBox="1"/>
          <p:nvPr/>
        </p:nvSpPr>
        <p:spPr>
          <a:xfrm>
            <a:off x="304790" y="3559656"/>
            <a:ext cx="8371666" cy="2554545"/>
          </a:xfrm>
          <a:prstGeom prst="rect">
            <a:avLst/>
          </a:prstGeom>
          <a:noFill/>
        </p:spPr>
        <p:txBody>
          <a:bodyPr wrap="square">
            <a:spAutoFit/>
          </a:bodyPr>
          <a:lstStyle/>
          <a:p>
            <a:pPr marL="285750" indent="-285750">
              <a:lnSpc>
                <a:spcPct val="100000"/>
              </a:lnSpc>
              <a:spcBef>
                <a:spcPts val="0"/>
              </a:spcBef>
              <a:buFontTx/>
              <a:buChar char="-"/>
            </a:pPr>
            <a:r>
              <a:rPr lang="pt-BR" sz="1600" dirty="0">
                <a:latin typeface="Gotham HTF"/>
              </a:rPr>
              <a:t>Vocês devem pegar os dados dos sensores de Luminosidade, Temperatura e Umidade e envia-los a cada 5 segundos para um servidor;</a:t>
            </a:r>
          </a:p>
          <a:p>
            <a:pPr marL="285750" indent="-285750">
              <a:lnSpc>
                <a:spcPct val="100000"/>
              </a:lnSpc>
              <a:spcBef>
                <a:spcPts val="0"/>
              </a:spcBef>
              <a:buFontTx/>
              <a:buChar char="-"/>
            </a:pPr>
            <a:endParaRPr lang="pt-BR" sz="1600" dirty="0">
              <a:latin typeface="Gotham HTF"/>
            </a:endParaRPr>
          </a:p>
          <a:p>
            <a:pPr marL="285750" indent="-285750">
              <a:lnSpc>
                <a:spcPct val="100000"/>
              </a:lnSpc>
              <a:spcBef>
                <a:spcPts val="0"/>
              </a:spcBef>
              <a:buFontTx/>
              <a:buChar char="-"/>
            </a:pPr>
            <a:r>
              <a:rPr lang="pt-BR" sz="1600" dirty="0">
                <a:latin typeface="Gotham HTF"/>
              </a:rPr>
              <a:t>As variáveis continuarão sendo mostradas em um gráfico, mas vamos colocar um display para informar se está tudo Ok, de modo que vamos copiar as mensagens do CP2, mas agora mostrando na TAGO! (ver próximo slide)</a:t>
            </a:r>
          </a:p>
          <a:p>
            <a:pPr marL="285750" indent="-285750">
              <a:lnSpc>
                <a:spcPct val="100000"/>
              </a:lnSpc>
              <a:spcBef>
                <a:spcPts val="0"/>
              </a:spcBef>
              <a:buFontTx/>
              <a:buChar char="-"/>
            </a:pPr>
            <a:endParaRPr lang="pt-BR" sz="1600" i="1" dirty="0">
              <a:latin typeface="Gotham HTF"/>
            </a:endParaRPr>
          </a:p>
          <a:p>
            <a:pPr marL="285750" indent="-285750">
              <a:lnSpc>
                <a:spcPct val="100000"/>
              </a:lnSpc>
              <a:spcBef>
                <a:spcPts val="0"/>
              </a:spcBef>
              <a:buFontTx/>
              <a:buChar char="-"/>
            </a:pPr>
            <a:r>
              <a:rPr lang="pt-BR" sz="1600" dirty="0">
                <a:latin typeface="Gotham HTF"/>
              </a:rPr>
              <a:t>Para o caso de sinais de alerta, ou seja, quando uma das variáveis estiver fora do ideal, vamos mandar um e-mail para o dono da </a:t>
            </a:r>
            <a:r>
              <a:rPr lang="pt-BR" sz="1600" dirty="0" err="1">
                <a:latin typeface="Gotham HTF"/>
              </a:rPr>
              <a:t>vinheria</a:t>
            </a:r>
            <a:r>
              <a:rPr lang="pt-BR" sz="1600" dirty="0">
                <a:latin typeface="Gotham HTF"/>
              </a:rPr>
              <a:t>, informando qual grandeza está fora e o valor dela.</a:t>
            </a:r>
          </a:p>
          <a:p>
            <a:pPr>
              <a:lnSpc>
                <a:spcPct val="100000"/>
              </a:lnSpc>
              <a:spcBef>
                <a:spcPts val="0"/>
              </a:spcBef>
            </a:pPr>
            <a:endParaRPr lang="pt-BR" sz="1600" dirty="0">
              <a:latin typeface="Gotham HTF"/>
            </a:endParaRPr>
          </a:p>
        </p:txBody>
      </p:sp>
    </p:spTree>
    <p:extLst>
      <p:ext uri="{BB962C8B-B14F-4D97-AF65-F5344CB8AC3E}">
        <p14:creationId xmlns:p14="http://schemas.microsoft.com/office/powerpoint/2010/main" val="20177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0D41A67-6D24-3E91-D51F-A72C7A2BEB24}"/>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Exemplos de Mensagens</a:t>
            </a:r>
          </a:p>
        </p:txBody>
      </p:sp>
      <p:pic>
        <p:nvPicPr>
          <p:cNvPr id="7" name="Imagem 6">
            <a:extLst>
              <a:ext uri="{FF2B5EF4-FFF2-40B4-BE49-F238E27FC236}">
                <a16:creationId xmlns:a16="http://schemas.microsoft.com/office/drawing/2014/main" id="{A790AFC5-CCDB-EC51-D367-24C1984501E6}"/>
              </a:ext>
            </a:extLst>
          </p:cNvPr>
          <p:cNvPicPr>
            <a:picLocks noChangeAspect="1"/>
          </p:cNvPicPr>
          <p:nvPr/>
        </p:nvPicPr>
        <p:blipFill>
          <a:blip r:embed="rId2"/>
          <a:stretch>
            <a:fillRect/>
          </a:stretch>
        </p:blipFill>
        <p:spPr>
          <a:xfrm>
            <a:off x="1443862" y="2403186"/>
            <a:ext cx="2759224" cy="1284875"/>
          </a:xfrm>
          <a:prstGeom prst="rect">
            <a:avLst/>
          </a:prstGeom>
        </p:spPr>
      </p:pic>
      <p:pic>
        <p:nvPicPr>
          <p:cNvPr id="9" name="Imagem 8">
            <a:extLst>
              <a:ext uri="{FF2B5EF4-FFF2-40B4-BE49-F238E27FC236}">
                <a16:creationId xmlns:a16="http://schemas.microsoft.com/office/drawing/2014/main" id="{DB9B060B-40FB-8399-AA7B-A4B41894696C}"/>
              </a:ext>
            </a:extLst>
          </p:cNvPr>
          <p:cNvPicPr>
            <a:picLocks noChangeAspect="1"/>
          </p:cNvPicPr>
          <p:nvPr/>
        </p:nvPicPr>
        <p:blipFill>
          <a:blip r:embed="rId3"/>
          <a:stretch>
            <a:fillRect/>
          </a:stretch>
        </p:blipFill>
        <p:spPr>
          <a:xfrm>
            <a:off x="1443862" y="1011611"/>
            <a:ext cx="2759224" cy="1238715"/>
          </a:xfrm>
          <a:prstGeom prst="rect">
            <a:avLst/>
          </a:prstGeom>
        </p:spPr>
      </p:pic>
      <p:pic>
        <p:nvPicPr>
          <p:cNvPr id="11" name="Imagem 10">
            <a:extLst>
              <a:ext uri="{FF2B5EF4-FFF2-40B4-BE49-F238E27FC236}">
                <a16:creationId xmlns:a16="http://schemas.microsoft.com/office/drawing/2014/main" id="{96673E32-B77F-DD0F-D1C7-2DF4E2AE3DDD}"/>
              </a:ext>
            </a:extLst>
          </p:cNvPr>
          <p:cNvPicPr>
            <a:picLocks noChangeAspect="1"/>
          </p:cNvPicPr>
          <p:nvPr/>
        </p:nvPicPr>
        <p:blipFill>
          <a:blip r:embed="rId4"/>
          <a:stretch>
            <a:fillRect/>
          </a:stretch>
        </p:blipFill>
        <p:spPr>
          <a:xfrm>
            <a:off x="1434989" y="3840921"/>
            <a:ext cx="2776971" cy="1213466"/>
          </a:xfrm>
          <a:prstGeom prst="rect">
            <a:avLst/>
          </a:prstGeom>
        </p:spPr>
      </p:pic>
      <p:pic>
        <p:nvPicPr>
          <p:cNvPr id="13" name="Imagem 12">
            <a:extLst>
              <a:ext uri="{FF2B5EF4-FFF2-40B4-BE49-F238E27FC236}">
                <a16:creationId xmlns:a16="http://schemas.microsoft.com/office/drawing/2014/main" id="{16101A52-1D00-2D7D-3359-846F83415D57}"/>
              </a:ext>
            </a:extLst>
          </p:cNvPr>
          <p:cNvPicPr>
            <a:picLocks noChangeAspect="1"/>
          </p:cNvPicPr>
          <p:nvPr/>
        </p:nvPicPr>
        <p:blipFill>
          <a:blip r:embed="rId5"/>
          <a:stretch>
            <a:fillRect/>
          </a:stretch>
        </p:blipFill>
        <p:spPr>
          <a:xfrm>
            <a:off x="1434989" y="5207247"/>
            <a:ext cx="2776971" cy="1277172"/>
          </a:xfrm>
          <a:prstGeom prst="rect">
            <a:avLst/>
          </a:prstGeom>
        </p:spPr>
      </p:pic>
      <p:pic>
        <p:nvPicPr>
          <p:cNvPr id="15" name="Imagem 14">
            <a:extLst>
              <a:ext uri="{FF2B5EF4-FFF2-40B4-BE49-F238E27FC236}">
                <a16:creationId xmlns:a16="http://schemas.microsoft.com/office/drawing/2014/main" id="{724D8C50-9F05-6578-6BAE-1D5931539078}"/>
              </a:ext>
            </a:extLst>
          </p:cNvPr>
          <p:cNvPicPr>
            <a:picLocks noChangeAspect="1"/>
          </p:cNvPicPr>
          <p:nvPr/>
        </p:nvPicPr>
        <p:blipFill>
          <a:blip r:embed="rId6"/>
          <a:stretch>
            <a:fillRect/>
          </a:stretch>
        </p:blipFill>
        <p:spPr>
          <a:xfrm>
            <a:off x="5260150" y="1008161"/>
            <a:ext cx="2840242" cy="1245615"/>
          </a:xfrm>
          <a:prstGeom prst="rect">
            <a:avLst/>
          </a:prstGeom>
        </p:spPr>
      </p:pic>
      <p:pic>
        <p:nvPicPr>
          <p:cNvPr id="17" name="Imagem 16">
            <a:extLst>
              <a:ext uri="{FF2B5EF4-FFF2-40B4-BE49-F238E27FC236}">
                <a16:creationId xmlns:a16="http://schemas.microsoft.com/office/drawing/2014/main" id="{070A3744-08EC-B73E-C315-E4329ACDF803}"/>
              </a:ext>
            </a:extLst>
          </p:cNvPr>
          <p:cNvPicPr>
            <a:picLocks noChangeAspect="1"/>
          </p:cNvPicPr>
          <p:nvPr/>
        </p:nvPicPr>
        <p:blipFill>
          <a:blip r:embed="rId7"/>
          <a:stretch>
            <a:fillRect/>
          </a:stretch>
        </p:blipFill>
        <p:spPr>
          <a:xfrm>
            <a:off x="5260150" y="2390556"/>
            <a:ext cx="2840242" cy="1276916"/>
          </a:xfrm>
          <a:prstGeom prst="rect">
            <a:avLst/>
          </a:prstGeom>
        </p:spPr>
      </p:pic>
      <p:pic>
        <p:nvPicPr>
          <p:cNvPr id="19" name="Imagem 18">
            <a:extLst>
              <a:ext uri="{FF2B5EF4-FFF2-40B4-BE49-F238E27FC236}">
                <a16:creationId xmlns:a16="http://schemas.microsoft.com/office/drawing/2014/main" id="{7A544199-5E3B-EA19-7B2F-FAC9B254B78C}"/>
              </a:ext>
            </a:extLst>
          </p:cNvPr>
          <p:cNvPicPr>
            <a:picLocks noChangeAspect="1"/>
          </p:cNvPicPr>
          <p:nvPr/>
        </p:nvPicPr>
        <p:blipFill>
          <a:blip r:embed="rId8"/>
          <a:stretch>
            <a:fillRect/>
          </a:stretch>
        </p:blipFill>
        <p:spPr>
          <a:xfrm>
            <a:off x="5262125" y="3822173"/>
            <a:ext cx="2836293" cy="1251306"/>
          </a:xfrm>
          <a:prstGeom prst="rect">
            <a:avLst/>
          </a:prstGeom>
        </p:spPr>
      </p:pic>
      <p:pic>
        <p:nvPicPr>
          <p:cNvPr id="21" name="Imagem 20">
            <a:extLst>
              <a:ext uri="{FF2B5EF4-FFF2-40B4-BE49-F238E27FC236}">
                <a16:creationId xmlns:a16="http://schemas.microsoft.com/office/drawing/2014/main" id="{B5D9ADDD-3941-0C34-B1B4-65E14D356195}"/>
              </a:ext>
            </a:extLst>
          </p:cNvPr>
          <p:cNvPicPr>
            <a:picLocks noChangeAspect="1"/>
          </p:cNvPicPr>
          <p:nvPr/>
        </p:nvPicPr>
        <p:blipFill>
          <a:blip r:embed="rId9"/>
          <a:stretch>
            <a:fillRect/>
          </a:stretch>
        </p:blipFill>
        <p:spPr>
          <a:xfrm>
            <a:off x="5264538" y="5207247"/>
            <a:ext cx="2831466" cy="1277172"/>
          </a:xfrm>
          <a:prstGeom prst="rect">
            <a:avLst/>
          </a:prstGeom>
        </p:spPr>
      </p:pic>
    </p:spTree>
    <p:extLst>
      <p:ext uri="{BB962C8B-B14F-4D97-AF65-F5344CB8AC3E}">
        <p14:creationId xmlns:p14="http://schemas.microsoft.com/office/powerpoint/2010/main" val="160509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Avaliação</a:t>
            </a:r>
          </a:p>
        </p:txBody>
      </p:sp>
      <p:sp>
        <p:nvSpPr>
          <p:cNvPr id="2" name="CaixaDeTexto 1">
            <a:extLst>
              <a:ext uri="{FF2B5EF4-FFF2-40B4-BE49-F238E27FC236}">
                <a16:creationId xmlns:a16="http://schemas.microsoft.com/office/drawing/2014/main" id="{796C8AA8-C3FA-2B50-C01C-439554D2CA64}"/>
              </a:ext>
            </a:extLst>
          </p:cNvPr>
          <p:cNvSpPr txBox="1"/>
          <p:nvPr/>
        </p:nvSpPr>
        <p:spPr>
          <a:xfrm>
            <a:off x="611560" y="912958"/>
            <a:ext cx="8280920" cy="1808444"/>
          </a:xfrm>
          <a:prstGeom prst="rect">
            <a:avLst/>
          </a:prstGeom>
          <a:noFill/>
        </p:spPr>
        <p:txBody>
          <a:bodyPr wrap="square">
            <a:spAutoFit/>
          </a:bodyPr>
          <a:lstStyle/>
          <a:p>
            <a:pPr marL="457200" indent="-457200">
              <a:lnSpc>
                <a:spcPct val="150000"/>
              </a:lnSpc>
              <a:buFont typeface="Wingdings" panose="05000000000000000000" pitchFamily="2" charset="2"/>
              <a:buChar char="v"/>
            </a:pPr>
            <a:r>
              <a:rPr lang="en-US" sz="2400" dirty="0">
                <a:solidFill>
                  <a:srgbClr val="ED265B"/>
                </a:solidFill>
                <a:latin typeface="Gotham HTF Light"/>
                <a:cs typeface="Gotham HTF Light"/>
              </a:rPr>
              <a:t>Como é </a:t>
            </a:r>
            <a:r>
              <a:rPr lang="en-US" sz="2400" dirty="0" err="1">
                <a:solidFill>
                  <a:srgbClr val="ED265B"/>
                </a:solidFill>
                <a:latin typeface="Gotham HTF Light"/>
                <a:cs typeface="Gotham HTF Light"/>
              </a:rPr>
              <a:t>dividida</a:t>
            </a:r>
            <a:r>
              <a:rPr lang="en-US" sz="2400" dirty="0">
                <a:solidFill>
                  <a:srgbClr val="ED265B"/>
                </a:solidFill>
                <a:latin typeface="Gotham HTF Light"/>
                <a:cs typeface="Gotham HTF Light"/>
              </a:rPr>
              <a:t> a </a:t>
            </a:r>
            <a:r>
              <a:rPr lang="en-US" sz="2400" dirty="0" err="1">
                <a:solidFill>
                  <a:srgbClr val="ED265B"/>
                </a:solidFill>
                <a:latin typeface="Gotham HTF Light"/>
                <a:cs typeface="Gotham HTF Light"/>
              </a:rPr>
              <a:t>avaliação</a:t>
            </a:r>
            <a:r>
              <a:rPr lang="en-US" sz="2400" dirty="0">
                <a:solidFill>
                  <a:srgbClr val="ED265B"/>
                </a:solidFill>
                <a:latin typeface="Gotham HTF Light"/>
                <a:cs typeface="Gotham HTF Light"/>
              </a:rPr>
              <a:t> do checkpoint?</a:t>
            </a:r>
          </a:p>
          <a:p>
            <a:pPr marL="914400" lvl="1" indent="-457200">
              <a:lnSpc>
                <a:spcPct val="150000"/>
              </a:lnSpc>
              <a:buFont typeface="Wingdings" panose="05000000000000000000" pitchFamily="2" charset="2"/>
              <a:buChar char="v"/>
            </a:pPr>
            <a:r>
              <a:rPr lang="en-US" sz="2000" dirty="0" err="1">
                <a:solidFill>
                  <a:srgbClr val="ED265B"/>
                </a:solidFill>
                <a:latin typeface="Gotham HTF Light"/>
                <a:cs typeface="Gotham HTF Light"/>
              </a:rPr>
              <a:t>Serão</a:t>
            </a:r>
            <a:r>
              <a:rPr lang="en-US" sz="2000" dirty="0">
                <a:solidFill>
                  <a:srgbClr val="ED265B"/>
                </a:solidFill>
                <a:latin typeface="Gotham HTF Light"/>
                <a:cs typeface="Gotham HTF Light"/>
              </a:rPr>
              <a:t> 10 </a:t>
            </a:r>
            <a:r>
              <a:rPr lang="en-US" sz="2000" dirty="0" err="1">
                <a:solidFill>
                  <a:srgbClr val="ED265B"/>
                </a:solidFill>
                <a:latin typeface="Gotham HTF Light"/>
                <a:cs typeface="Gotham HTF Light"/>
              </a:rPr>
              <a:t>pontos</a:t>
            </a:r>
            <a:r>
              <a:rPr lang="en-US" sz="2000" dirty="0">
                <a:solidFill>
                  <a:srgbClr val="ED265B"/>
                </a:solidFill>
                <a:latin typeface="Gotham HTF Light"/>
                <a:cs typeface="Gotham HTF Light"/>
              </a:rPr>
              <a:t> </a:t>
            </a:r>
            <a:r>
              <a:rPr lang="en-US" sz="2000" dirty="0" err="1">
                <a:solidFill>
                  <a:srgbClr val="ED265B"/>
                </a:solidFill>
                <a:latin typeface="Gotham HTF Light"/>
                <a:cs typeface="Gotham HTF Light"/>
              </a:rPr>
              <a:t>pelo</a:t>
            </a:r>
            <a:r>
              <a:rPr lang="en-US" sz="2000" dirty="0">
                <a:solidFill>
                  <a:srgbClr val="ED265B"/>
                </a:solidFill>
                <a:latin typeface="Gotham HTF Light"/>
                <a:cs typeface="Gotham HTF Light"/>
              </a:rPr>
              <a:t> checkpoint:</a:t>
            </a:r>
          </a:p>
          <a:p>
            <a:pPr marL="1371600" lvl="2" indent="-457200">
              <a:lnSpc>
                <a:spcPct val="150000"/>
              </a:lnSpc>
              <a:buFont typeface="Wingdings" panose="05000000000000000000" pitchFamily="2" charset="2"/>
              <a:buChar char="Ø"/>
            </a:pPr>
            <a:r>
              <a:rPr lang="en-US" sz="1600" dirty="0">
                <a:solidFill>
                  <a:srgbClr val="ED265B"/>
                </a:solidFill>
                <a:latin typeface="Gotham HTF Light"/>
                <a:cs typeface="Gotham HTF Light"/>
              </a:rPr>
              <a:t>Video </a:t>
            </a:r>
            <a:r>
              <a:rPr lang="en-US" sz="1600" dirty="0" err="1">
                <a:solidFill>
                  <a:srgbClr val="ED265B"/>
                </a:solidFill>
                <a:latin typeface="Gotham HTF Light"/>
                <a:cs typeface="Gotham HTF Light"/>
              </a:rPr>
              <a:t>explicando</a:t>
            </a:r>
            <a:r>
              <a:rPr lang="en-US" sz="1600" dirty="0">
                <a:solidFill>
                  <a:srgbClr val="ED265B"/>
                </a:solidFill>
                <a:latin typeface="Gotham HTF Light"/>
                <a:cs typeface="Gotham HTF Light"/>
              </a:rPr>
              <a:t> </a:t>
            </a:r>
            <a:r>
              <a:rPr lang="en-US" sz="1600" dirty="0" err="1">
                <a:solidFill>
                  <a:srgbClr val="ED265B"/>
                </a:solidFill>
                <a:latin typeface="Gotham HTF Light"/>
                <a:cs typeface="Gotham HTF Light"/>
              </a:rPr>
              <a:t>como</a:t>
            </a:r>
            <a:r>
              <a:rPr lang="en-US" sz="1600" dirty="0">
                <a:solidFill>
                  <a:srgbClr val="ED265B"/>
                </a:solidFill>
                <a:latin typeface="Gotham HTF Light"/>
                <a:cs typeface="Gotham HTF Light"/>
              </a:rPr>
              <a:t> </a:t>
            </a:r>
            <a:r>
              <a:rPr lang="en-US" sz="1600" dirty="0" err="1">
                <a:solidFill>
                  <a:srgbClr val="ED265B"/>
                </a:solidFill>
                <a:latin typeface="Gotham HTF Light"/>
                <a:cs typeface="Gotham HTF Light"/>
              </a:rPr>
              <a:t>foi</a:t>
            </a:r>
            <a:r>
              <a:rPr lang="en-US" sz="1600" dirty="0">
                <a:solidFill>
                  <a:srgbClr val="ED265B"/>
                </a:solidFill>
                <a:latin typeface="Gotham HTF Light"/>
                <a:cs typeface="Gotham HTF Light"/>
              </a:rPr>
              <a:t> </a:t>
            </a:r>
            <a:r>
              <a:rPr lang="en-US" sz="1600" dirty="0" err="1">
                <a:solidFill>
                  <a:srgbClr val="ED265B"/>
                </a:solidFill>
                <a:latin typeface="Gotham HTF Light"/>
                <a:cs typeface="Gotham HTF Light"/>
              </a:rPr>
              <a:t>implementado</a:t>
            </a:r>
            <a:r>
              <a:rPr lang="en-US" sz="1600" dirty="0">
                <a:solidFill>
                  <a:srgbClr val="ED265B"/>
                </a:solidFill>
                <a:latin typeface="Gotham HTF Light"/>
                <a:cs typeface="Gotham HTF Light"/>
              </a:rPr>
              <a:t> e </a:t>
            </a:r>
            <a:r>
              <a:rPr lang="en-US" sz="1600" dirty="0" err="1">
                <a:solidFill>
                  <a:srgbClr val="ED265B"/>
                </a:solidFill>
                <a:latin typeface="Gotham HTF Light"/>
                <a:cs typeface="Gotham HTF Light"/>
              </a:rPr>
              <a:t>maiores</a:t>
            </a:r>
            <a:r>
              <a:rPr lang="en-US" sz="1600" dirty="0">
                <a:solidFill>
                  <a:srgbClr val="ED265B"/>
                </a:solidFill>
                <a:latin typeface="Gotham HTF Light"/>
                <a:cs typeface="Gotham HTF Light"/>
              </a:rPr>
              <a:t> </a:t>
            </a:r>
            <a:r>
              <a:rPr lang="en-US" sz="1600" dirty="0" err="1">
                <a:solidFill>
                  <a:srgbClr val="ED265B"/>
                </a:solidFill>
                <a:latin typeface="Gotham HTF Light"/>
                <a:cs typeface="Gotham HTF Light"/>
              </a:rPr>
              <a:t>dificuldades</a:t>
            </a:r>
            <a:r>
              <a:rPr lang="en-US" sz="1600" dirty="0">
                <a:solidFill>
                  <a:srgbClr val="ED265B"/>
                </a:solidFill>
                <a:latin typeface="Gotham HTF Light"/>
                <a:cs typeface="Gotham HTF Light"/>
              </a:rPr>
              <a:t>: 5 </a:t>
            </a:r>
            <a:r>
              <a:rPr lang="en-US" sz="1600" dirty="0" err="1">
                <a:solidFill>
                  <a:srgbClr val="ED265B"/>
                </a:solidFill>
                <a:latin typeface="Gotham HTF Light"/>
                <a:cs typeface="Gotham HTF Light"/>
              </a:rPr>
              <a:t>pontos</a:t>
            </a:r>
            <a:endParaRPr lang="en-US" sz="1600" dirty="0">
              <a:solidFill>
                <a:srgbClr val="ED265B"/>
              </a:solidFill>
              <a:latin typeface="Gotham HTF Light"/>
              <a:cs typeface="Gotham HTF Light"/>
            </a:endParaRPr>
          </a:p>
          <a:p>
            <a:pPr marL="1371600" lvl="2" indent="-457200">
              <a:lnSpc>
                <a:spcPct val="150000"/>
              </a:lnSpc>
              <a:buFont typeface="Wingdings" panose="05000000000000000000" pitchFamily="2" charset="2"/>
              <a:buChar char="Ø"/>
            </a:pPr>
            <a:r>
              <a:rPr lang="en-US" sz="1600" dirty="0" err="1">
                <a:solidFill>
                  <a:srgbClr val="ED145B"/>
                </a:solidFill>
                <a:latin typeface="Gotham HTF Light"/>
                <a:cs typeface="Gotham HTF Light"/>
              </a:rPr>
              <a:t>Apresentação</a:t>
            </a:r>
            <a:r>
              <a:rPr lang="en-US" sz="1600" dirty="0">
                <a:solidFill>
                  <a:srgbClr val="ED145B"/>
                </a:solidFill>
                <a:latin typeface="Gotham HTF Light"/>
                <a:cs typeface="Gotham HTF Light"/>
              </a:rPr>
              <a:t> </a:t>
            </a:r>
            <a:r>
              <a:rPr lang="en-US" sz="1600" dirty="0" err="1">
                <a:solidFill>
                  <a:srgbClr val="ED145B"/>
                </a:solidFill>
                <a:latin typeface="Gotham HTF Light"/>
                <a:cs typeface="Gotham HTF Light"/>
              </a:rPr>
              <a:t>em</a:t>
            </a:r>
            <a:r>
              <a:rPr lang="en-US" sz="1600" dirty="0">
                <a:solidFill>
                  <a:srgbClr val="ED145B"/>
                </a:solidFill>
                <a:latin typeface="Gotham HTF Light"/>
                <a:cs typeface="Gotham HTF Light"/>
              </a:rPr>
              <a:t> </a:t>
            </a:r>
            <a:r>
              <a:rPr lang="en-US" sz="1600" dirty="0" err="1">
                <a:solidFill>
                  <a:srgbClr val="ED145B"/>
                </a:solidFill>
                <a:latin typeface="Gotham HTF Light"/>
                <a:cs typeface="Gotham HTF Light"/>
              </a:rPr>
              <a:t>sala</a:t>
            </a:r>
            <a:r>
              <a:rPr lang="en-US" sz="1600" dirty="0">
                <a:solidFill>
                  <a:srgbClr val="ED145B"/>
                </a:solidFill>
                <a:latin typeface="Gotham HTF Light"/>
                <a:cs typeface="Gotham HTF Light"/>
              </a:rPr>
              <a:t> de aula com dados </a:t>
            </a:r>
            <a:r>
              <a:rPr lang="en-US" sz="1600" dirty="0" err="1">
                <a:solidFill>
                  <a:srgbClr val="ED145B"/>
                </a:solidFill>
                <a:latin typeface="Gotham HTF Light"/>
                <a:cs typeface="Gotham HTF Light"/>
              </a:rPr>
              <a:t>simulados</a:t>
            </a:r>
            <a:r>
              <a:rPr lang="en-US" sz="1600" dirty="0">
                <a:solidFill>
                  <a:srgbClr val="ED145B"/>
                </a:solidFill>
                <a:latin typeface="Gotham HTF Light"/>
                <a:cs typeface="Gotham HTF Light"/>
              </a:rPr>
              <a:t>: 5 </a:t>
            </a:r>
            <a:r>
              <a:rPr lang="en-US" sz="1600" dirty="0" err="1">
                <a:solidFill>
                  <a:srgbClr val="ED145B"/>
                </a:solidFill>
                <a:latin typeface="Gotham HTF Light"/>
                <a:cs typeface="Gotham HTF Light"/>
              </a:rPr>
              <a:t>pontos</a:t>
            </a:r>
            <a:endParaRPr lang="en-US" sz="1600" dirty="0">
              <a:solidFill>
                <a:srgbClr val="ED145B"/>
              </a:solidFill>
              <a:latin typeface="Gotham HTF Light"/>
              <a:cs typeface="Gotham HTF Light"/>
            </a:endParaRPr>
          </a:p>
        </p:txBody>
      </p:sp>
    </p:spTree>
    <p:extLst>
      <p:ext uri="{BB962C8B-B14F-4D97-AF65-F5344CB8AC3E}">
        <p14:creationId xmlns:p14="http://schemas.microsoft.com/office/powerpoint/2010/main" val="239015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188DB65-9498-C38F-6493-0EE38DB056B5}"/>
              </a:ext>
            </a:extLst>
          </p:cNvPr>
          <p:cNvSpPr>
            <a:spLocks noGrp="1"/>
          </p:cNvSpPr>
          <p:nvPr>
            <p:ph type="title"/>
          </p:nvPr>
        </p:nvSpPr>
        <p:spPr/>
        <p:txBody>
          <a:bodyPr>
            <a:normAutofit/>
          </a:bodyPr>
          <a:lstStyle/>
          <a:p>
            <a:r>
              <a:rPr lang="pt-BR" dirty="0">
                <a:effectLst/>
              </a:rPr>
              <a:t>Copyright © 2023 </a:t>
            </a:r>
            <a:r>
              <a:rPr lang="pt-BR" b="1" dirty="0">
                <a:effectLst/>
              </a:rPr>
              <a:t>Prof</a:t>
            </a:r>
            <a:r>
              <a:rPr lang="pt-BR" dirty="0">
                <a:effectLst/>
              </a:rPr>
              <a:t>. </a:t>
            </a:r>
            <a:r>
              <a:rPr lang="pt-BR" b="1" dirty="0"/>
              <a:t>Airton / Prof. Fabio / Prof. Lucas / Prof. Yan</a:t>
            </a:r>
          </a:p>
        </p:txBody>
      </p:sp>
      <p:sp>
        <p:nvSpPr>
          <p:cNvPr id="4" name="Espaço Reservado para Número de Slide 3">
            <a:extLst>
              <a:ext uri="{FF2B5EF4-FFF2-40B4-BE49-F238E27FC236}">
                <a16:creationId xmlns:a16="http://schemas.microsoft.com/office/drawing/2014/main" id="{961A5CC8-8B6C-915A-2707-2E93B7B749E3}"/>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pt-BR"/>
            </a:defPPr>
            <a:lvl1pPr marL="0" algn="r" defTabSz="914400" rtl="0" eaLnBrk="1" latinLnBrk="0" hangingPunct="1">
              <a:defRPr sz="1200" kern="1200">
                <a:solidFill>
                  <a:srgbClr val="1A1C1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951EF7-2A75-44A0-8045-6A6595E5FF16}" type="slidenum">
              <a:rPr lang="pt-BR" smtClean="0"/>
              <a:pPr/>
              <a:t>8</a:t>
            </a:fld>
            <a:endParaRPr lang="pt-BR" dirty="0"/>
          </a:p>
        </p:txBody>
      </p:sp>
    </p:spTree>
    <p:extLst>
      <p:ext uri="{BB962C8B-B14F-4D97-AF65-F5344CB8AC3E}">
        <p14:creationId xmlns:p14="http://schemas.microsoft.com/office/powerpoint/2010/main" val="4248311353"/>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4392</TotalTime>
  <Words>558</Words>
  <Application>Microsoft Office PowerPoint</Application>
  <PresentationFormat>Apresentação na tela (4:3)</PresentationFormat>
  <Paragraphs>40</Paragraphs>
  <Slides>8</Slides>
  <Notes>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8</vt:i4>
      </vt:variant>
    </vt:vector>
  </HeadingPairs>
  <TitlesOfParts>
    <vt:vector size="17" baseType="lpstr">
      <vt:lpstr>Arial</vt:lpstr>
      <vt:lpstr>Calibri</vt:lpstr>
      <vt:lpstr>Calibri Light</vt:lpstr>
      <vt:lpstr>Gotham HTF</vt:lpstr>
      <vt:lpstr>Gotham HTF Light</vt:lpstr>
      <vt:lpstr>Gotham HTF Medium</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Copyright © 2023 Prof. Airton / Prof. Fabio / Prof. Lucas / Prof. Yan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 Yassushiko Coppini Toyofuku</cp:lastModifiedBy>
  <cp:revision>406</cp:revision>
  <dcterms:created xsi:type="dcterms:W3CDTF">2018-08-18T04:32:45Z</dcterms:created>
  <dcterms:modified xsi:type="dcterms:W3CDTF">2023-10-01T12:52:53Z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