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4"/>
  </p:notesMasterIdLst>
  <p:sldIdLst>
    <p:sldId id="398" r:id="rId3"/>
    <p:sldId id="399" r:id="rId4"/>
    <p:sldId id="400" r:id="rId5"/>
    <p:sldId id="825" r:id="rId6"/>
    <p:sldId id="402" r:id="rId7"/>
    <p:sldId id="814" r:id="rId8"/>
    <p:sldId id="815" r:id="rId9"/>
    <p:sldId id="830" r:id="rId10"/>
    <p:sldId id="405" r:id="rId11"/>
    <p:sldId id="403" r:id="rId12"/>
    <p:sldId id="81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02/08/2023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02/08/2023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02/08/2023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02/08/2023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02/08/2023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02/08/2023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02/08/2023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Bibliográfia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BE0070-EA4B-7AC3-A077-DFC3A66F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572056"/>
            <a:ext cx="8532440" cy="40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computer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systems 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sp>
        <p:nvSpPr>
          <p:cNvPr id="4" name="Google Shape;73;p17">
            <a:extLst>
              <a:ext uri="{FF2B5EF4-FFF2-40B4-BE49-F238E27FC236}">
                <a16:creationId xmlns:a16="http://schemas.microsoft.com/office/drawing/2014/main" id="{3807D254-B9F5-DBB0-2E2C-76E6A9795D56}"/>
              </a:ext>
            </a:extLst>
          </p:cNvPr>
          <p:cNvSpPr txBox="1">
            <a:spLocks/>
          </p:cNvSpPr>
          <p:nvPr/>
        </p:nvSpPr>
        <p:spPr>
          <a:xfrm>
            <a:off x="311700" y="1321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Airton Toyofuku - Engenheiro, MBA, PMP®</a:t>
            </a:r>
          </a:p>
        </p:txBody>
      </p:sp>
      <p:sp>
        <p:nvSpPr>
          <p:cNvPr id="5" name="Google Shape;74;p17">
            <a:extLst>
              <a:ext uri="{FF2B5EF4-FFF2-40B4-BE49-F238E27FC236}">
                <a16:creationId xmlns:a16="http://schemas.microsoft.com/office/drawing/2014/main" id="{E084C21E-85A4-3F2E-4C50-B4363317EADA}"/>
              </a:ext>
            </a:extLst>
          </p:cNvPr>
          <p:cNvSpPr txBox="1">
            <a:spLocks/>
          </p:cNvSpPr>
          <p:nvPr/>
        </p:nvSpPr>
        <p:spPr>
          <a:xfrm>
            <a:off x="311700" y="231685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Gerente de Projetos, certificado pelo PMI®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Engenheiro Eletrônico 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de Controle e Automação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Digitais e Eletrônica Embarcada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SAE Brasil - Sociedade de Engenheiros Automotivos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MBA em Gestão de Projetos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Fundação Getúlio Vargas</a:t>
            </a:r>
          </a:p>
          <a:p>
            <a:pPr marL="457200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Mestrando em Ciência da Computação Aplicada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IPT – Instituto de Pesquisas Tecnológicas do Estado de São Paulo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Mais de 15 anos de experiencia com Sistemas Embarcados e IoT</a:t>
            </a:r>
          </a:p>
        </p:txBody>
      </p:sp>
      <p:pic>
        <p:nvPicPr>
          <p:cNvPr id="6" name="Google Shape;75;p17">
            <a:extLst>
              <a:ext uri="{FF2B5EF4-FFF2-40B4-BE49-F238E27FC236}">
                <a16:creationId xmlns:a16="http://schemas.microsoft.com/office/drawing/2014/main" id="{F129E931-9515-A95E-1198-8B48E94F099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8550" y="2112150"/>
            <a:ext cx="3117050" cy="311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664886"/>
            <a:ext cx="462534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0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Conteúdo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Datas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importantes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Calendário</a:t>
            </a:r>
            <a:r>
              <a:rPr lang="en-US" sz="2000" dirty="0">
                <a:latin typeface="Gotham HTF Light"/>
                <a:cs typeface="Gotham HTF Light"/>
              </a:rPr>
              <a:t> do 2º </a:t>
            </a:r>
            <a:r>
              <a:rPr lang="en-US" sz="2000" dirty="0" err="1">
                <a:latin typeface="Gotham HTF Light"/>
                <a:cs typeface="Gotham HTF Light"/>
              </a:rPr>
              <a:t>Semestre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Bibliográfia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Básica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8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A5B4F7-EF5F-175E-6A81-242788634D7C}"/>
              </a:ext>
            </a:extLst>
          </p:cNvPr>
          <p:cNvSpPr txBox="1"/>
          <p:nvPr/>
        </p:nvSpPr>
        <p:spPr>
          <a:xfrm>
            <a:off x="1098788" y="908720"/>
            <a:ext cx="7793692" cy="2875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1º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Hard!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Introdução</a:t>
            </a:r>
            <a:r>
              <a:rPr lang="en-US" sz="1400" strike="sngStrike" dirty="0">
                <a:latin typeface="Gotham HTF Light"/>
                <a:cs typeface="Gotham HTF Light"/>
              </a:rPr>
              <a:t> a </a:t>
            </a:r>
            <a:r>
              <a:rPr lang="en-US" sz="1400" strike="sngStrike" dirty="0" err="1">
                <a:latin typeface="Gotham HTF Light"/>
                <a:cs typeface="Gotham HTF Light"/>
              </a:rPr>
              <a:t>Computação</a:t>
            </a:r>
            <a:r>
              <a:rPr lang="en-US" sz="1400" strike="sngStrike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Diferença</a:t>
            </a:r>
            <a:r>
              <a:rPr lang="en-US" sz="1400" strike="sngStrike" dirty="0">
                <a:latin typeface="Gotham HTF Light"/>
                <a:cs typeface="Gotham HTF Light"/>
              </a:rPr>
              <a:t> entre </a:t>
            </a:r>
            <a:r>
              <a:rPr lang="en-US" sz="1400" strike="sngStrike" dirty="0" err="1">
                <a:latin typeface="Gotham HTF Light"/>
                <a:cs typeface="Gotham HTF Light"/>
              </a:rPr>
              <a:t>Microprocessadores</a:t>
            </a:r>
            <a:r>
              <a:rPr lang="en-US" sz="1400" strike="sngStrike" dirty="0">
                <a:latin typeface="Gotham HTF Light"/>
                <a:cs typeface="Gotham HTF Light"/>
              </a:rPr>
              <a:t>, </a:t>
            </a:r>
            <a:r>
              <a:rPr lang="en-US" sz="1400" strike="sngStrike" dirty="0" err="1">
                <a:latin typeface="Gotham HTF Light"/>
                <a:cs typeface="Gotham HTF Light"/>
              </a:rPr>
              <a:t>Microcontroladores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Processadores</a:t>
            </a:r>
            <a:r>
              <a:rPr lang="en-US" sz="1400" strike="sngStrike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Ecossistema</a:t>
            </a:r>
            <a:r>
              <a:rPr lang="en-US" sz="1400" strike="sngStrike" dirty="0">
                <a:latin typeface="Gotham HTF Light"/>
                <a:cs typeface="Gotham HTF Light"/>
              </a:rPr>
              <a:t> Arduino Uno R3;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Circuitos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Digitais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Analógicos</a:t>
            </a:r>
            <a:r>
              <a:rPr lang="en-US" sz="1400" strike="sngStrike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Uso</a:t>
            </a:r>
            <a:r>
              <a:rPr lang="en-US" sz="1400" strike="sngStrike" dirty="0">
                <a:latin typeface="Gotham HTF Light"/>
                <a:cs typeface="Gotham HTF Light"/>
              </a:rPr>
              <a:t> de </a:t>
            </a:r>
            <a:r>
              <a:rPr lang="en-US" sz="1400" strike="sngStrike" dirty="0" err="1">
                <a:latin typeface="Gotham HTF Light"/>
                <a:cs typeface="Gotham HTF Light"/>
              </a:rPr>
              <a:t>sensores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atuadores</a:t>
            </a:r>
            <a:r>
              <a:rPr lang="en-US" sz="1400" strike="sngStrike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Recursos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avançados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micrconcontroladores</a:t>
            </a:r>
            <a:r>
              <a:rPr lang="en-US" sz="1400" dirty="0">
                <a:latin typeface="Gotham HTF Light"/>
                <a:cs typeface="Gotham HTF Light"/>
              </a:rPr>
              <a:t> (</a:t>
            </a:r>
            <a:r>
              <a:rPr lang="en-US" sz="1400" dirty="0" err="1">
                <a:latin typeface="Gotham HTF Light"/>
                <a:cs typeface="Gotham HTF Light"/>
              </a:rPr>
              <a:t>Interrupções</a:t>
            </a:r>
            <a:r>
              <a:rPr lang="en-US" sz="1400" dirty="0">
                <a:latin typeface="Gotham HTF Light"/>
                <a:cs typeface="Gotham HTF Light"/>
              </a:rPr>
              <a:t>, Timers, Low Power, RTC , WDT);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Hardwares</a:t>
            </a:r>
            <a:r>
              <a:rPr lang="en-US" sz="1400" dirty="0">
                <a:latin typeface="Gotham HTF Light"/>
                <a:cs typeface="Gotham HTF Light"/>
              </a:rPr>
              <a:t> (USART, SPI, I2C);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E0EA3-2A6B-A3E2-9702-A9C8D885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85" y="3511185"/>
            <a:ext cx="2654119" cy="26541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1098788" y="3864544"/>
            <a:ext cx="5454412" cy="2228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2º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Soft!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O que é IoT?;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Wireless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Plataformas</a:t>
            </a:r>
            <a:r>
              <a:rPr lang="en-US" sz="1400" dirty="0">
                <a:latin typeface="Gotham HTF Light"/>
                <a:cs typeface="Gotham HTF Light"/>
              </a:rPr>
              <a:t> Back-End para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Integrações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níveis</a:t>
            </a:r>
            <a:r>
              <a:rPr lang="en-US" sz="1400" dirty="0">
                <a:latin typeface="Gotham HTF Light"/>
                <a:cs typeface="Gotham HTF Light"/>
              </a:rPr>
              <a:t> de edge, cloud e dashboards;</a:t>
            </a:r>
          </a:p>
        </p:txBody>
      </p:sp>
    </p:spTree>
    <p:extLst>
      <p:ext uri="{BB962C8B-B14F-4D97-AF65-F5344CB8AC3E}">
        <p14:creationId xmlns:p14="http://schemas.microsoft.com/office/powerpoint/2010/main" val="3065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764704"/>
            <a:ext cx="8280920" cy="570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São </a:t>
            </a:r>
            <a:r>
              <a:rPr lang="en-US" sz="1100" b="1" dirty="0">
                <a:latin typeface="Gotham HTF Light"/>
                <a:cs typeface="Gotham HTF Light"/>
              </a:rPr>
              <a:t>3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PROJETOS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baseados</a:t>
            </a:r>
            <a:r>
              <a:rPr lang="en-US" sz="1100" dirty="0">
                <a:latin typeface="Gotham HTF Light"/>
                <a:cs typeface="Gotham HTF Light"/>
              </a:rPr>
              <a:t> no </a:t>
            </a:r>
            <a:r>
              <a:rPr lang="en-US" sz="1100" dirty="0" err="1">
                <a:latin typeface="Gotham HTF Light"/>
                <a:cs typeface="Gotham HTF Light"/>
              </a:rPr>
              <a:t>conteúdo</a:t>
            </a:r>
            <a:r>
              <a:rPr lang="en-US" sz="1100" dirty="0">
                <a:latin typeface="Gotham HTF Light"/>
                <a:cs typeface="Gotham HTF Light"/>
              </a:rPr>
              <a:t> dado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A </a:t>
            </a:r>
            <a:r>
              <a:rPr lang="en-US" sz="1100" b="1" dirty="0">
                <a:latin typeface="Gotham HTF Light"/>
                <a:cs typeface="Gotham HTF Light"/>
              </a:rPr>
              <a:t>MENOR</a:t>
            </a:r>
            <a:r>
              <a:rPr lang="en-US" sz="1100" dirty="0">
                <a:latin typeface="Gotham HTF Light"/>
                <a:cs typeface="Gotham HTF Light"/>
              </a:rPr>
              <a:t> das 3 </a:t>
            </a:r>
            <a:r>
              <a:rPr lang="en-US" sz="1100" dirty="0" err="1">
                <a:latin typeface="Gotham HTF Light"/>
                <a:cs typeface="Gotham HTF Light"/>
              </a:rPr>
              <a:t>notas</a:t>
            </a:r>
            <a:r>
              <a:rPr lang="en-US" sz="1100" dirty="0">
                <a:latin typeface="Gotham HTF Light"/>
                <a:cs typeface="Gotham HTF Light"/>
              </a:rPr>
              <a:t> é </a:t>
            </a:r>
            <a:r>
              <a:rPr lang="en-US" sz="1100" b="1" dirty="0">
                <a:latin typeface="Gotham HTF Light"/>
                <a:cs typeface="Gotham HTF Light"/>
              </a:rPr>
              <a:t>DESCARTADA;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GRUPO</a:t>
            </a:r>
            <a:r>
              <a:rPr lang="en-US" sz="1100" dirty="0">
                <a:latin typeface="Gotham HTF Light"/>
                <a:cs typeface="Gotham HTF Light"/>
              </a:rPr>
              <a:t> e é divide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duas </a:t>
            </a:r>
            <a:r>
              <a:rPr lang="en-US" sz="1100" dirty="0" err="1">
                <a:latin typeface="Gotham HTF Light"/>
                <a:cs typeface="Gotham HTF Light"/>
              </a:rPr>
              <a:t>etapas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: 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ser </a:t>
            </a:r>
            <a:r>
              <a:rPr lang="en-US" sz="1000" dirty="0" err="1">
                <a:latin typeface="Gotham HTF Light"/>
                <a:cs typeface="Gotham HTF Light"/>
              </a:rPr>
              <a:t>commitado</a:t>
            </a:r>
            <a:r>
              <a:rPr lang="en-US" sz="1000" dirty="0">
                <a:latin typeface="Gotham HTF Light"/>
                <a:cs typeface="Gotham HTF Light"/>
              </a:rPr>
              <a:t> no GitHub;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um </a:t>
            </a:r>
            <a:r>
              <a:rPr lang="en-US" sz="1000" b="1" dirty="0">
                <a:latin typeface="Gotham HTF Light"/>
                <a:cs typeface="Gotham HTF Light"/>
              </a:rPr>
              <a:t>README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descrevendo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suas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dependências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reproduzi</a:t>
            </a:r>
            <a:r>
              <a:rPr lang="en-US" sz="1000" dirty="0">
                <a:latin typeface="Gotham HTF Light"/>
                <a:cs typeface="Gotham HTF Light"/>
              </a:rPr>
              <a:t>-lo, link para a </a:t>
            </a:r>
            <a:r>
              <a:rPr lang="en-US" sz="1000" dirty="0" err="1">
                <a:latin typeface="Gotham HTF Light"/>
                <a:cs typeface="Gotham HTF Light"/>
              </a:rPr>
              <a:t>simulação</a:t>
            </a:r>
            <a:r>
              <a:rPr lang="en-US" sz="1000" dirty="0">
                <a:latin typeface="Gotham HTF Light"/>
                <a:cs typeface="Gotham HTF Light"/>
              </a:rPr>
              <a:t>, link para o video, e </a:t>
            </a:r>
            <a:r>
              <a:rPr lang="en-US" sz="1000" dirty="0" err="1">
                <a:latin typeface="Gotham HTF Light"/>
                <a:cs typeface="Gotham HTF Light"/>
              </a:rPr>
              <a:t>licença</a:t>
            </a:r>
            <a:r>
              <a:rPr lang="en-US" sz="1000" dirty="0">
                <a:latin typeface="Gotham HTF Light"/>
                <a:cs typeface="Gotham HTF Light"/>
              </a:rPr>
              <a:t> de </a:t>
            </a:r>
            <a:r>
              <a:rPr lang="en-US" sz="1000" dirty="0" err="1">
                <a:latin typeface="Gotham HTF Light"/>
                <a:cs typeface="Gotham HTF Light"/>
              </a:rPr>
              <a:t>uso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uma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b="1" dirty="0">
                <a:latin typeface="Gotham HTF Light"/>
                <a:cs typeface="Gotham HTF Light"/>
              </a:rPr>
              <a:t>IMAGEM</a:t>
            </a:r>
            <a:r>
              <a:rPr lang="en-US" sz="1000" dirty="0">
                <a:latin typeface="Gotham HTF Light"/>
                <a:cs typeface="Gotham HTF Light"/>
              </a:rPr>
              <a:t> do </a:t>
            </a:r>
            <a:r>
              <a:rPr lang="en-US" sz="1000" dirty="0" err="1">
                <a:latin typeface="Gotham HTF Light"/>
                <a:cs typeface="Gotham HTF Light"/>
              </a:rPr>
              <a:t>circuito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montado</a:t>
            </a:r>
            <a:r>
              <a:rPr lang="en-US" sz="1000" dirty="0">
                <a:latin typeface="Gotham HTF Light"/>
                <a:cs typeface="Gotham HTF Light"/>
              </a:rPr>
              <a:t> no </a:t>
            </a:r>
            <a:r>
              <a:rPr lang="en-US" sz="1000" dirty="0" err="1">
                <a:latin typeface="Gotham HTF Light"/>
                <a:cs typeface="Gotham HTF Light"/>
              </a:rPr>
              <a:t>simulador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b="1" dirty="0">
                <a:latin typeface="Gotham HTF Light"/>
                <a:cs typeface="Gotham HTF Light"/>
              </a:rPr>
              <a:t>CÓDIGO FONTE </a:t>
            </a:r>
            <a:r>
              <a:rPr lang="en-US" sz="1000" dirty="0">
                <a:latin typeface="Gotham HTF Light"/>
                <a:cs typeface="Gotham HTF Light"/>
              </a:rPr>
              <a:t>do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O video </a:t>
            </a:r>
            <a:r>
              <a:rPr lang="en-US" sz="1000" dirty="0" err="1">
                <a:latin typeface="Gotham HTF Light"/>
                <a:cs typeface="Gotham HTF Light"/>
              </a:rPr>
              <a:t>deve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explicar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foi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implementado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quais</a:t>
            </a:r>
            <a:r>
              <a:rPr lang="en-US" sz="1000" dirty="0">
                <a:latin typeface="Gotham HTF Light"/>
                <a:cs typeface="Gotham HTF Light"/>
              </a:rPr>
              <a:t> as </a:t>
            </a:r>
            <a:r>
              <a:rPr lang="en-US" sz="1000" dirty="0" err="1">
                <a:latin typeface="Gotham HTF Light"/>
                <a:cs typeface="Gotham HTF Light"/>
              </a:rPr>
              <a:t>dificuldades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encontradas</a:t>
            </a:r>
            <a:r>
              <a:rPr lang="en-US" sz="1000" dirty="0">
                <a:latin typeface="Gotham HTF Light"/>
                <a:cs typeface="Gotham HTF Light"/>
              </a:rPr>
              <a:t> e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foram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solucionadas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>
                <a:latin typeface="Gotham HTF Light"/>
                <a:cs typeface="Gotham HTF Light"/>
              </a:rPr>
              <a:t>Hands-on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50" dirty="0">
                <a:latin typeface="Gotham HTF Light"/>
                <a:cs typeface="Gotham HTF Light"/>
              </a:rPr>
              <a:t>O </a:t>
            </a:r>
            <a:r>
              <a:rPr lang="en-US" sz="1050" dirty="0" err="1">
                <a:latin typeface="Gotham HTF Light"/>
                <a:cs typeface="Gotham HTF Light"/>
              </a:rPr>
              <a:t>grupo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irá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montar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projeto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em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sala</a:t>
            </a:r>
            <a:r>
              <a:rPr lang="en-US" sz="1050" dirty="0">
                <a:latin typeface="Gotham HTF Light"/>
                <a:cs typeface="Gotham HTF Light"/>
              </a:rPr>
              <a:t> de aula e </a:t>
            </a:r>
            <a:r>
              <a:rPr lang="en-US" sz="1050" dirty="0" err="1">
                <a:latin typeface="Gotham HTF Light"/>
                <a:cs typeface="Gotham HTF Light"/>
              </a:rPr>
              <a:t>demonstrar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funcionamento</a:t>
            </a:r>
            <a:r>
              <a:rPr lang="en-US" sz="1050" dirty="0">
                <a:latin typeface="Gotham HTF Light"/>
                <a:cs typeface="Gotham HTF Light"/>
              </a:rPr>
              <a:t> para o professor;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checkpoints </a:t>
            </a:r>
            <a:r>
              <a:rPr lang="en-US" sz="1100" dirty="0" err="1">
                <a:latin typeface="Gotham HTF Light"/>
                <a:cs typeface="Gotham HTF Light"/>
              </a:rPr>
              <a:t>serão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divulgados</a:t>
            </a:r>
            <a:r>
              <a:rPr lang="en-US" sz="1100" dirty="0">
                <a:latin typeface="Gotham HTF Light"/>
                <a:cs typeface="Gotham HTF Light"/>
              </a:rPr>
              <a:t> com </a:t>
            </a:r>
            <a:r>
              <a:rPr lang="en-US" sz="1100" dirty="0" err="1">
                <a:latin typeface="Gotham HTF Light"/>
                <a:cs typeface="Gotham HTF Light"/>
              </a:rPr>
              <a:t>antecendência</a:t>
            </a:r>
            <a:r>
              <a:rPr lang="en-US" sz="1100" dirty="0">
                <a:latin typeface="Gotham HTF Light"/>
                <a:cs typeface="Gotham HTF Light"/>
              </a:rPr>
              <a:t> e a </a:t>
            </a: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realizada</a:t>
            </a:r>
            <a:r>
              <a:rPr lang="en-US" sz="1100" dirty="0">
                <a:latin typeface="Gotham HTF Light"/>
                <a:cs typeface="Gotham HTF Light"/>
              </a:rPr>
              <a:t> fora do </a:t>
            </a:r>
            <a:r>
              <a:rPr lang="en-US" sz="1100" dirty="0" err="1">
                <a:latin typeface="Gotham HTF Light"/>
                <a:cs typeface="Gotham HTF Light"/>
              </a:rPr>
              <a:t>horário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b="1" dirty="0">
                <a:latin typeface="Gotham HTF Light"/>
                <a:cs typeface="Gotham HTF Light"/>
              </a:rPr>
              <a:t>Hands-On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realizado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aula,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data </a:t>
            </a:r>
            <a:r>
              <a:rPr lang="en-US" sz="1100" dirty="0" err="1">
                <a:latin typeface="Gotham HTF Light"/>
                <a:cs typeface="Gotham HTF Light"/>
              </a:rPr>
              <a:t>marcada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professor;</a:t>
            </a:r>
            <a:endParaRPr lang="en-US" sz="400" dirty="0">
              <a:solidFill>
                <a:srgbClr val="ED145B"/>
              </a:solidFill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avalido</a:t>
            </a:r>
            <a:r>
              <a:rPr lang="en-US" sz="1100" dirty="0">
                <a:latin typeface="Gotham HTF Light"/>
                <a:cs typeface="Gotham HTF Light"/>
              </a:rPr>
              <a:t> pela </a:t>
            </a:r>
            <a:r>
              <a:rPr lang="en-US" sz="1100" dirty="0" err="1">
                <a:latin typeface="Gotham HTF Light"/>
                <a:cs typeface="Gotham HTF Light"/>
              </a:rPr>
              <a:t>clareza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do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e pela </a:t>
            </a:r>
            <a:r>
              <a:rPr lang="en-US" sz="1100" dirty="0" err="1">
                <a:latin typeface="Gotham HTF Light"/>
                <a:cs typeface="Gotham HTF Light"/>
              </a:rPr>
              <a:t>implementação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correta</a:t>
            </a:r>
            <a:r>
              <a:rPr lang="en-US" sz="1100" dirty="0">
                <a:latin typeface="Gotham HTF Light"/>
                <a:cs typeface="Gotham HTF Light"/>
              </a:rPr>
              <a:t> no hands-on</a:t>
            </a:r>
            <a:r>
              <a:rPr lang="en-US" sz="1100" dirty="0">
                <a:solidFill>
                  <a:srgbClr val="ED265B"/>
                </a:solidFill>
                <a:latin typeface="Gotham HTF Light"/>
                <a:cs typeface="Gotham HTF Light"/>
              </a:rPr>
              <a:t>.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estudante</a:t>
            </a:r>
            <a:r>
              <a:rPr lang="en-US" sz="1100" dirty="0">
                <a:latin typeface="Gotham HTF Light"/>
                <a:cs typeface="Gotham HTF Light"/>
              </a:rPr>
              <a:t> é livre para </a:t>
            </a:r>
            <a:r>
              <a:rPr lang="en-US" sz="1100" dirty="0" err="1">
                <a:latin typeface="Gotham HTF Light"/>
                <a:cs typeface="Gotham HTF Light"/>
              </a:rPr>
              <a:t>consultar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exemplos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referencias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porém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qualquer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indicio</a:t>
            </a:r>
            <a:r>
              <a:rPr lang="en-US" sz="1100" dirty="0">
                <a:latin typeface="Gotham HTF Light"/>
                <a:cs typeface="Gotham HTF Light"/>
              </a:rPr>
              <a:t> de cola </a:t>
            </a:r>
            <a:r>
              <a:rPr lang="en-US" sz="1100" dirty="0" err="1">
                <a:latin typeface="Gotham HTF Light"/>
                <a:cs typeface="Gotham HTF Light"/>
              </a:rPr>
              <a:t>ou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plágio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resulta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uma</a:t>
            </a:r>
            <a:r>
              <a:rPr lang="en-US" sz="1100" dirty="0">
                <a:latin typeface="Gotham HTF Light"/>
                <a:cs typeface="Gotham HTF Light"/>
              </a:rPr>
              <a:t> nota </a:t>
            </a:r>
            <a:r>
              <a:rPr lang="en-US" sz="1100" b="1" dirty="0">
                <a:latin typeface="Gotham HTF Light"/>
                <a:cs typeface="Gotham HTF Light"/>
              </a:rPr>
              <a:t>ZERO</a:t>
            </a:r>
            <a:r>
              <a:rPr lang="en-US" sz="1100" dirty="0">
                <a:latin typeface="Gotham HTF Light"/>
                <a:cs typeface="Gotham HTF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528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912958"/>
            <a:ext cx="8280920" cy="453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 é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dividida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do checkpoint?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10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por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checkpoint: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Documentação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README;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b="1" dirty="0" err="1">
                <a:latin typeface="Gotham HTF Light"/>
                <a:cs typeface="Gotham HTF Light"/>
              </a:rPr>
              <a:t>Imagem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dirty="0" err="1">
                <a:latin typeface="Gotham HTF Light"/>
                <a:cs typeface="Gotham HTF Light"/>
              </a:rPr>
              <a:t>simulador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implementado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b="1" dirty="0" err="1">
                <a:latin typeface="Gotham HTF Light"/>
                <a:cs typeface="Gotham HTF Light"/>
              </a:rPr>
              <a:t>Simulador</a:t>
            </a:r>
            <a:r>
              <a:rPr lang="en-US" sz="1400" b="1" dirty="0">
                <a:latin typeface="Gotham HTF Light"/>
                <a:cs typeface="Gotham HTF Light"/>
              </a:rPr>
              <a:t>;</a:t>
            </a:r>
            <a:endParaRPr lang="en-US" sz="1400" dirty="0">
              <a:latin typeface="Gotham HTF Light"/>
              <a:cs typeface="Gotham HTF Light"/>
            </a:endParaRP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Código Fonte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Video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explicativo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organização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2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arguição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realizada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professor;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3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demonstração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funcionando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01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200834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Datas importantes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D6A5ED-2EC5-FFB6-A726-9EF478AD48FD}"/>
              </a:ext>
            </a:extLst>
          </p:cNvPr>
          <p:cNvSpPr txBox="1"/>
          <p:nvPr/>
        </p:nvSpPr>
        <p:spPr>
          <a:xfrm>
            <a:off x="611560" y="1242855"/>
            <a:ext cx="8280920" cy="413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28 de Outubro de 2023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NEXT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13 de Novembro de 2023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Kick Off da Global Solutions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	13 a 24 de Novembro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Global Solutions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23 a 24 de Novembro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Período de Solicitação das Substitutivas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27 de Novembro a 01 de Dezembro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Aplicação das Substitutívas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04 a 08 de Dezembro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Aplicação dos Exames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726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2º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6185336"/>
              </p:ext>
            </p:extLst>
          </p:nvPr>
        </p:nvGraphicFramePr>
        <p:xfrm>
          <a:off x="323528" y="1089371"/>
          <a:ext cx="8234893" cy="50360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3867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726895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160246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883885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33595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Aula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Data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Conteúdo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Observações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02/08; 07/08; 08/08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00 – Aula Magna e Orientações</a:t>
                      </a:r>
                    </a:p>
                    <a:p>
                      <a:r>
                        <a:rPr lang="pt-BR" sz="900" dirty="0">
                          <a:latin typeface="Gotham HTF"/>
                        </a:rPr>
                        <a:t>Aula 01 – Sistema de </a:t>
                      </a:r>
                      <a:r>
                        <a:rPr lang="pt-BR" sz="900" dirty="0" err="1">
                          <a:latin typeface="Gotham HTF"/>
                        </a:rPr>
                        <a:t>Clock</a:t>
                      </a:r>
                      <a:r>
                        <a:rPr lang="pt-BR" sz="900" dirty="0">
                          <a:latin typeface="Gotham HTF"/>
                        </a:rPr>
                        <a:t>, RTC e </a:t>
                      </a:r>
                      <a:r>
                        <a:rPr lang="pt-BR" sz="900" dirty="0" err="1">
                          <a:latin typeface="Gotham HTF"/>
                        </a:rPr>
                        <a:t>Watchdog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09/08; 14/08; 15/08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02 – Padrões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16/08; 21/08; 22/08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03 – </a:t>
                      </a:r>
                      <a:r>
                        <a:rPr lang="pt-BR" sz="900" dirty="0" err="1">
                          <a:latin typeface="Gotham HTF"/>
                        </a:rPr>
                        <a:t>Bootloader</a:t>
                      </a:r>
                      <a:r>
                        <a:rPr lang="pt-BR" sz="900" dirty="0">
                          <a:latin typeface="Gotham HTF"/>
                        </a:rPr>
                        <a:t> e Interrupções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23/08; 28/08; 29/08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04 – Introdução a Internet das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30/08; 04/09; 05/09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05 – WiFi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06/09;  11/09; 12/09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06 – Protocolo 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13/09; 18/09; 19/09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07 – Plataformas </a:t>
                      </a:r>
                      <a:r>
                        <a:rPr lang="pt-BR" sz="900" dirty="0" err="1">
                          <a:solidFill>
                            <a:schemeClr val="tx1"/>
                          </a:solidFill>
                          <a:latin typeface="Gotham HTF"/>
                        </a:rPr>
                        <a:t>IoT</a:t>
                      </a: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 – Conectores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20/09; 25/09; 26/09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08 – Plataformas IoT – Conectores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27/09; 02/10; 03/10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01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04/10; 09/10; 10/10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09 – Plataformas IoT –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11/10; 16/10; 17/10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10 – Plataformas IoT –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18/10; 23/10; 24/10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Preparativo </a:t>
                      </a:r>
                      <a:r>
                        <a:rPr lang="pt-BR" sz="900">
                          <a:solidFill>
                            <a:srgbClr val="FF0000"/>
                          </a:solidFill>
                          <a:latin typeface="Gotham HTF"/>
                        </a:rPr>
                        <a:t>pro Next ?</a:t>
                      </a: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25/10; 30/10; 31/10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01/11;  06/11; 07/11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6C6786A7_F80B_4018_BD2C_8375128C855D&quot;,&quot;SourceFullName&quot;:&quot;&quot;,&quot;LastUpdate&quot;:&quot;2023-07-21 4:08 PM&quot;,&quot;UpdatedBy&quot;:&quot;Airton&quot;,&quot;IsLinked&quot;:false,&quot;IsBrokenLink&quot;:false,&quot;Type&quot;:2}"/>
</p:tagLst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4630</TotalTime>
  <Words>792</Words>
  <Application>Microsoft Office PowerPoint</Application>
  <PresentationFormat>Apresentação na tela (4:3)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415</cp:revision>
  <dcterms:created xsi:type="dcterms:W3CDTF">2018-08-18T04:32:45Z</dcterms:created>
  <dcterms:modified xsi:type="dcterms:W3CDTF">2023-08-02T20:34:51Z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