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0"/>
  </p:notesMasterIdLst>
  <p:sldIdLst>
    <p:sldId id="398" r:id="rId3"/>
    <p:sldId id="399" r:id="rId4"/>
    <p:sldId id="400" r:id="rId5"/>
    <p:sldId id="833" r:id="rId6"/>
    <p:sldId id="826" r:id="rId7"/>
    <p:sldId id="834" r:id="rId8"/>
    <p:sldId id="81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29/08/2023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29/08/2023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29/08/2023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29/08/2023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29/08/2023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29/08/2023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29/08/2023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computer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systems 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Checkpoint 04 – O Caso da </a:t>
            </a:r>
            <a:r>
              <a:rPr lang="pt-BR" sz="3600" dirty="0" err="1">
                <a:solidFill>
                  <a:srgbClr val="ED265B"/>
                </a:solidFill>
                <a:latin typeface="Gotham HTF Medium"/>
              </a:rPr>
              <a:t>Vinheria</a:t>
            </a:r>
            <a:r>
              <a:rPr lang="pt-BR" sz="3600" dirty="0">
                <a:solidFill>
                  <a:srgbClr val="ED265B"/>
                </a:solidFill>
                <a:latin typeface="Gotham HTF Medium"/>
              </a:rPr>
              <a:t> Agnello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Apresentação</a:t>
            </a:r>
          </a:p>
        </p:txBody>
      </p:sp>
      <p:pic>
        <p:nvPicPr>
          <p:cNvPr id="2" name="Imagem 1" descr="Garrafa de vinho">
            <a:extLst>
              <a:ext uri="{FF2B5EF4-FFF2-40B4-BE49-F238E27FC236}">
                <a16:creationId xmlns:a16="http://schemas.microsoft.com/office/drawing/2014/main" id="{3B7BC6E4-90B7-2BD2-E953-4D30C68027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57894"/>
            <a:ext cx="4032448" cy="267709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28884C8-A976-6ED6-9B46-8AAA9B0D85A4}"/>
              </a:ext>
            </a:extLst>
          </p:cNvPr>
          <p:cNvSpPr txBox="1"/>
          <p:nvPr/>
        </p:nvSpPr>
        <p:spPr>
          <a:xfrm>
            <a:off x="4788024" y="4636474"/>
            <a:ext cx="388843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/>
              <a:t>Fonte: https://www.vivaovinho.com.br/www-tbfoto-com-brvinheria-percussi-spsp-05062013foto-t/</a:t>
            </a:r>
            <a:endParaRPr lang="pt-BR" sz="105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7E6ED8-641F-BE2B-A6B8-49A16EE106E1}"/>
              </a:ext>
            </a:extLst>
          </p:cNvPr>
          <p:cNvSpPr txBox="1"/>
          <p:nvPr/>
        </p:nvSpPr>
        <p:spPr>
          <a:xfrm>
            <a:off x="539552" y="1891812"/>
            <a:ext cx="3672408" cy="3042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O caso apresenta uma </a:t>
            </a:r>
            <a:r>
              <a:rPr lang="pt-BR" sz="1800" dirty="0" err="1">
                <a:effectLst/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vinheria</a:t>
            </a:r>
            <a:r>
              <a:rPr lang="pt-BR" sz="1800" dirty="0">
                <a:effectLst/>
                <a:latin typeface="Gotham HTF"/>
                <a:ea typeface="Calibri" panose="020F0502020204030204" pitchFamily="34" charset="0"/>
                <a:cs typeface="Calibri" panose="020F0502020204030204" pitchFamily="34" charset="0"/>
              </a:rPr>
              <a:t> tradicional, que opera como loja física, e que está demandando o desenvolvimento de um portal de e-commerce, para começar a vender também na Internet, mas com uma exigência básica: que a loja virtual consiga criar uma experiência do usuário similar à do atendimento presencial em sua loja física.</a:t>
            </a:r>
            <a:endParaRPr lang="pt-BR" sz="1600" dirty="0">
              <a:effectLst/>
              <a:latin typeface="Gotham HTF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7799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Fatores que podem influenciar a qualidade do vinho</a:t>
            </a:r>
          </a:p>
        </p:txBody>
      </p:sp>
      <p:sp>
        <p:nvSpPr>
          <p:cNvPr id="4" name="Espaço Reservado para Conteúdo 6">
            <a:extLst>
              <a:ext uri="{FF2B5EF4-FFF2-40B4-BE49-F238E27FC236}">
                <a16:creationId xmlns:a16="http://schemas.microsoft.com/office/drawing/2014/main" id="{55FB9BCE-978B-9C4D-0F81-61B376DC67AA}"/>
              </a:ext>
            </a:extLst>
          </p:cNvPr>
          <p:cNvSpPr txBox="1">
            <a:spLocks/>
          </p:cNvSpPr>
          <p:nvPr/>
        </p:nvSpPr>
        <p:spPr>
          <a:xfrm>
            <a:off x="2339752" y="1484784"/>
            <a:ext cx="6768752" cy="49767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b="1" dirty="0">
                <a:latin typeface="Gotham HTF"/>
              </a:rPr>
              <a:t>Luminosidade: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Gotham HTF"/>
              </a:rPr>
              <a:t>A iluminação deve ser muito suave. Os vinhos agradecem lugares com penumbra, especialmente os brancos e espumantes, que sofrem mais com o contato com a luz.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Gotham HTF"/>
              </a:rPr>
              <a:t>Raios ultravioletas, por exemplo, causam alterações nos compostos orgânicos, iniciando reações químicas que podem gerar resultados desagradáveis.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2000" b="1" dirty="0">
              <a:latin typeface="Gotham HTF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2000" b="1" dirty="0">
                <a:latin typeface="Gotham HTF"/>
              </a:rPr>
              <a:t>Temperatura: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Gotham HTF"/>
              </a:rPr>
              <a:t>O calor excessivo rapidamente termina com a vida do vinho e as flutuações térmicas de mais de 3°C podem causar o aparecimento de aromas indesejados.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Gotham HTF"/>
              </a:rPr>
              <a:t>A situação perfeita seria que ficassem constantemente sob uma temperatura de cerca de 13°C (segundo estudo de Alexander </a:t>
            </a:r>
            <a:r>
              <a:rPr lang="pt-BR" sz="1400" dirty="0" err="1">
                <a:latin typeface="Gotham HTF"/>
              </a:rPr>
              <a:t>Pandell</a:t>
            </a:r>
            <a:r>
              <a:rPr lang="pt-BR" sz="1400" dirty="0">
                <a:latin typeface="Gotham HTF"/>
              </a:rPr>
              <a:t>, PhD, Universidade da Califórnia).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400" dirty="0">
              <a:latin typeface="Gotham HTF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1" dirty="0">
                <a:latin typeface="Gotham HTF"/>
              </a:rPr>
              <a:t>Umidade: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>
                <a:latin typeface="Gotham HTF"/>
              </a:rPr>
              <a:t>A falta de umidade pode levar, por exemplo, ao ressecamento do vedante, provocando uma má vedação da garrafa, com risco de oxidação do líquido.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>
                <a:latin typeface="Gotham HTF"/>
              </a:rPr>
              <a:t>Já o excesso de umidade pode danificar os rótulos, bem como promover a proliferação de fungos.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400" dirty="0">
                <a:latin typeface="Gotham HTF"/>
              </a:rPr>
              <a:t>O ideal é que seja próxima a 70% (com variação em torno de 60% a 80%).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400" dirty="0">
              <a:latin typeface="Gotham HTF"/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FD202710-1378-404B-9409-ED6EEE1E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01" y="3131008"/>
            <a:ext cx="1148347" cy="10180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1332A50-C1B7-579B-987A-C9D4C9E2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66" y="4509120"/>
            <a:ext cx="862816" cy="10180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B2EA5B7-9156-9056-49CD-4D498C657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301" y="1593364"/>
            <a:ext cx="1227451" cy="111555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F4FCB6A-A4FB-38D2-304C-2B321F5E09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598321"/>
            <a:ext cx="1018073" cy="101807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A77B447-BA5A-80B7-ADF2-617A0A196A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223534"/>
            <a:ext cx="1018073" cy="101807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622ED59-ED0B-E055-E513-07CA8AD3AC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509119"/>
            <a:ext cx="1018073" cy="101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C0D41A67-6D24-3E91-D51F-A72C7A2BEB24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Descrição do Desafio</a:t>
            </a:r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EA75D3A9-C1BC-8254-7ED7-38D17E562260}"/>
              </a:ext>
            </a:extLst>
          </p:cNvPr>
          <p:cNvSpPr txBox="1">
            <a:spLocks/>
          </p:cNvSpPr>
          <p:nvPr/>
        </p:nvSpPr>
        <p:spPr>
          <a:xfrm>
            <a:off x="323528" y="940635"/>
            <a:ext cx="8280920" cy="198430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600" dirty="0">
                <a:latin typeface="Gotham HTF"/>
              </a:rPr>
              <a:t>Vocês apresentaram a segunda parte do projeto para os proprietários da </a:t>
            </a:r>
            <a:r>
              <a:rPr lang="pt-BR" sz="1600" dirty="0" err="1">
                <a:latin typeface="Gotham HTF"/>
              </a:rPr>
              <a:t>Vinheria</a:t>
            </a:r>
            <a:r>
              <a:rPr lang="pt-BR" sz="1600" dirty="0">
                <a:latin typeface="Gotham HTF"/>
              </a:rPr>
              <a:t> e eles ficaram muito satisfeitos com o resultado, porém, eles fizeram vários questionamentos em relação a apresentação: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600" dirty="0">
              <a:latin typeface="Gotham HTF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600" i="1" dirty="0">
                <a:latin typeface="Gotham HTF"/>
              </a:rPr>
              <a:t>“ Isso é mais legal que o anterior, porém eu preciso vir até aqui para ver o que está </a:t>
            </a:r>
            <a:r>
              <a:rPr lang="pt-BR" sz="1600" i="1" dirty="0" err="1">
                <a:latin typeface="Gotham HTF"/>
              </a:rPr>
              <a:t>acontencedo</a:t>
            </a:r>
            <a:r>
              <a:rPr lang="pt-BR" sz="1600" i="1" dirty="0">
                <a:latin typeface="Gotham HTF"/>
              </a:rPr>
              <a:t>... Seria melhor se vocês mandassem essas mensagens para o meu computador!”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600" dirty="0">
              <a:latin typeface="Gotham HTF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600" dirty="0">
                <a:latin typeface="Gotham HTF"/>
              </a:rPr>
              <a:t>Diante dessa conversa, vocês precisam passar para a fase três do projeto para atender a esses novos requisitos: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600" dirty="0">
              <a:latin typeface="Gotham HTF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E695B9D-246C-A55D-FD85-FDA16043E240}"/>
              </a:ext>
            </a:extLst>
          </p:cNvPr>
          <p:cNvSpPr txBox="1"/>
          <p:nvPr/>
        </p:nvSpPr>
        <p:spPr>
          <a:xfrm>
            <a:off x="304790" y="3559656"/>
            <a:ext cx="83716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pt-BR" sz="1600" dirty="0">
                <a:latin typeface="Gotham HTF"/>
              </a:rPr>
              <a:t>Vocês devem pegar os dados dos sensores de Luminosidade, Temperatura e Umidade e envia-los a cada 5 segundos para um servidor;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pt-BR" sz="1600" dirty="0">
              <a:latin typeface="Gotham HTF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pt-BR" sz="1600" i="1" dirty="0">
                <a:latin typeface="Gotham HTF"/>
              </a:rPr>
              <a:t>Inicialmente, devem mostras esses dados em um gráfico de linha para o proprietário ter uma ideia de histórico.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pt-BR" sz="1600" i="1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201774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Avaliação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912958"/>
            <a:ext cx="8280920" cy="3752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Como é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dividida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do checkpoint?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Serão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10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por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checkpoint: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Documentação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 no Git – 3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composição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README;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composição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Código Fonte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pelas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telas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b="1" dirty="0">
                <a:latin typeface="Gotham HTF Light"/>
                <a:cs typeface="Gotham HTF Light"/>
              </a:rPr>
              <a:t>Dashboard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Hands-ON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 – 7 </a:t>
            </a: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organização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na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montagem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3 </a:t>
            </a:r>
            <a:r>
              <a:rPr lang="en-US" sz="1400" dirty="0" err="1">
                <a:latin typeface="Gotham HTF Light"/>
                <a:cs typeface="Gotham HTF Light"/>
              </a:rPr>
              <a:t>pontos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apresentação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 de hardware </a:t>
            </a:r>
            <a:r>
              <a:rPr lang="en-US" sz="1400" dirty="0" err="1">
                <a:latin typeface="Gotham HTF Light"/>
                <a:cs typeface="Gotham HTF Light"/>
              </a:rPr>
              <a:t>funcionando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3 </a:t>
            </a:r>
            <a:r>
              <a:rPr lang="en-US" sz="1400" dirty="0" err="1">
                <a:latin typeface="Gotham HTF Light"/>
                <a:cs typeface="Gotham HTF Light"/>
              </a:rPr>
              <a:t>pontos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demonstração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 de cloud </a:t>
            </a:r>
            <a:r>
              <a:rPr lang="en-US" sz="1400" dirty="0" err="1">
                <a:latin typeface="Gotham HTF Light"/>
                <a:cs typeface="Gotham HTF Light"/>
              </a:rPr>
              <a:t>funcionando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9015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</a:rPr>
              <a:t>Copyright © 2023 </a:t>
            </a:r>
            <a:r>
              <a:rPr lang="pt-BR" b="1" dirty="0">
                <a:effectLst/>
              </a:rPr>
              <a:t>Prof</a:t>
            </a:r>
            <a:r>
              <a:rPr lang="pt-BR" dirty="0">
                <a:effectLst/>
              </a:rPr>
              <a:t>. </a:t>
            </a:r>
            <a:r>
              <a:rPr lang="pt-BR" b="1" dirty="0"/>
              <a:t>Airton / Prof. Fabio / Prof. Lucas / Prof. Yan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4376</TotalTime>
  <Words>529</Words>
  <Application>Microsoft Office PowerPoint</Application>
  <PresentationFormat>Apresentação na tela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Gotham HTF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/ Prof. Fabio / Prof. Lucas / Prof. Yan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402</cp:revision>
  <dcterms:created xsi:type="dcterms:W3CDTF">2018-08-18T04:32:45Z</dcterms:created>
  <dcterms:modified xsi:type="dcterms:W3CDTF">2023-08-30T00:20:39Z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