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398" r:id="rId3"/>
    <p:sldId id="399" r:id="rId4"/>
    <p:sldId id="831" r:id="rId5"/>
    <p:sldId id="421" r:id="rId6"/>
    <p:sldId id="837" r:id="rId7"/>
    <p:sldId id="838" r:id="rId8"/>
    <p:sldId id="839" r:id="rId9"/>
    <p:sldId id="840" r:id="rId10"/>
    <p:sldId id="836" r:id="rId11"/>
    <p:sldId id="81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Pokémon: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04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Interactive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Traffic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, Chase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Effect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,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Interactive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Chase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Effect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755576" y="2382256"/>
            <a:ext cx="462534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Gotham HTF Light"/>
                <a:cs typeface="Gotham HTF Light"/>
              </a:rPr>
              <a:t>Introdução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Gotham HTF Light"/>
                <a:cs typeface="Gotham HTF Light"/>
              </a:rPr>
              <a:t>Tipos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variáveis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Gotham HTF Light"/>
                <a:cs typeface="Gotham HTF Light"/>
              </a:rPr>
              <a:t>Operadores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Booleanos</a:t>
            </a:r>
            <a:endParaRPr lang="en-US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Arrays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O Hardware – </a:t>
            </a:r>
            <a:r>
              <a:rPr lang="en-US" dirty="0" err="1">
                <a:latin typeface="Gotham HTF Light"/>
                <a:cs typeface="Gotham HTF Light"/>
              </a:rPr>
              <a:t>Conversor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Analogico</a:t>
            </a:r>
            <a:r>
              <a:rPr lang="en-US" dirty="0">
                <a:latin typeface="Gotham HTF Light"/>
                <a:cs typeface="Gotham HTF Light"/>
              </a:rPr>
              <a:t> Digital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806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B450EC-BD9E-B3E9-F9A4-3EC2C310C761}"/>
              </a:ext>
            </a:extLst>
          </p:cNvPr>
          <p:cNvSpPr txBox="1"/>
          <p:nvPr/>
        </p:nvSpPr>
        <p:spPr>
          <a:xfrm>
            <a:off x="228600" y="1124744"/>
            <a:ext cx="808781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latin typeface="Gotham HTF Light"/>
                <a:cs typeface="Gotham HTF Light"/>
              </a:rPr>
              <a:t>Vamos</a:t>
            </a:r>
            <a:r>
              <a:rPr lang="en-US" sz="1800" dirty="0">
                <a:latin typeface="Gotham HTF Light"/>
                <a:cs typeface="Gotham HTF Light"/>
              </a:rPr>
              <a:t> </a:t>
            </a:r>
            <a:r>
              <a:rPr lang="en-US" sz="1800" dirty="0" err="1">
                <a:latin typeface="Gotham HTF Light"/>
                <a:cs typeface="Gotham HTF Light"/>
              </a:rPr>
              <a:t>aprender</a:t>
            </a:r>
            <a:r>
              <a:rPr lang="en-US" sz="1800" dirty="0">
                <a:latin typeface="Gotham HTF Light"/>
                <a:cs typeface="Gotham HTF Light"/>
              </a:rPr>
              <a:t> </a:t>
            </a:r>
            <a:r>
              <a:rPr lang="en-US" sz="1800" dirty="0" err="1">
                <a:latin typeface="Gotham HTF Light"/>
                <a:cs typeface="Gotham HTF Light"/>
              </a:rPr>
              <a:t>os</a:t>
            </a:r>
            <a:r>
              <a:rPr lang="en-US" sz="1800" dirty="0">
                <a:latin typeface="Gotham HTF Light"/>
                <a:cs typeface="Gotham HTF Light"/>
              </a:rPr>
              <a:t> </a:t>
            </a:r>
            <a:r>
              <a:rPr lang="en-US" sz="1800" dirty="0" err="1">
                <a:latin typeface="Gotham HTF Light"/>
                <a:cs typeface="Gotham HTF Light"/>
              </a:rPr>
              <a:t>tipos</a:t>
            </a:r>
            <a:r>
              <a:rPr lang="en-US" sz="1800" dirty="0">
                <a:latin typeface="Gotham HTF Light"/>
                <a:cs typeface="Gotham HTF Light"/>
              </a:rPr>
              <a:t> de </a:t>
            </a:r>
            <a:r>
              <a:rPr lang="en-US" sz="1800" dirty="0" err="1">
                <a:latin typeface="Gotham HTF Light"/>
                <a:cs typeface="Gotham HTF Light"/>
              </a:rPr>
              <a:t>variáveis</a:t>
            </a:r>
            <a:r>
              <a:rPr lang="en-US" sz="1800" dirty="0">
                <a:latin typeface="Gotham HTF Light"/>
                <a:cs typeface="Gotham HTF Light"/>
              </a:rPr>
              <a:t> </a:t>
            </a:r>
            <a:r>
              <a:rPr lang="en-US" sz="1800" dirty="0" err="1">
                <a:latin typeface="Gotham HTF Light"/>
                <a:cs typeface="Gotham HTF Light"/>
              </a:rPr>
              <a:t>existentes</a:t>
            </a:r>
            <a:r>
              <a:rPr lang="en-US" sz="18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latin typeface="Gotham HTF Light"/>
                <a:cs typeface="Gotham HTF Light"/>
              </a:rPr>
              <a:t>Vamos</a:t>
            </a:r>
            <a:r>
              <a:rPr lang="en-US" sz="1800" dirty="0">
                <a:latin typeface="Gotham HTF Light"/>
                <a:cs typeface="Gotham HTF Light"/>
              </a:rPr>
              <a:t> </a:t>
            </a:r>
            <a:r>
              <a:rPr lang="en-US" sz="1800" dirty="0" err="1">
                <a:latin typeface="Gotham HTF Light"/>
                <a:cs typeface="Gotham HTF Light"/>
              </a:rPr>
              <a:t>aprender</a:t>
            </a:r>
            <a:r>
              <a:rPr lang="en-US" sz="1800" dirty="0">
                <a:latin typeface="Gotham HTF Light"/>
                <a:cs typeface="Gotham HTF Light"/>
              </a:rPr>
              <a:t> o que é um </a:t>
            </a:r>
            <a:r>
              <a:rPr lang="en-US" sz="1800" dirty="0" err="1">
                <a:latin typeface="Gotham HTF Light"/>
                <a:cs typeface="Gotham HTF Light"/>
              </a:rPr>
              <a:t>operador</a:t>
            </a:r>
            <a:r>
              <a:rPr lang="en-US" sz="1800" dirty="0">
                <a:latin typeface="Gotham HTF Light"/>
                <a:cs typeface="Gotham HTF Light"/>
              </a:rPr>
              <a:t> </a:t>
            </a:r>
            <a:r>
              <a:rPr lang="en-US" sz="1800" dirty="0" err="1">
                <a:latin typeface="Gotham HTF Light"/>
                <a:cs typeface="Gotham HTF Light"/>
              </a:rPr>
              <a:t>booleano</a:t>
            </a:r>
            <a:r>
              <a:rPr lang="en-US" sz="1800" dirty="0">
                <a:latin typeface="Gotham HTF Light"/>
                <a:cs typeface="Gotham HTF Light"/>
              </a:rPr>
              <a:t> e as </a:t>
            </a:r>
            <a:r>
              <a:rPr lang="en-US" sz="1800" dirty="0" err="1">
                <a:latin typeface="Gotham HTF Light"/>
                <a:cs typeface="Gotham HTF Light"/>
              </a:rPr>
              <a:t>lógicas</a:t>
            </a:r>
            <a:r>
              <a:rPr lang="en-US" sz="1800" dirty="0">
                <a:latin typeface="Gotham HTF Light"/>
                <a:cs typeface="Gotham HTF Light"/>
              </a:rPr>
              <a:t> </a:t>
            </a:r>
            <a:r>
              <a:rPr lang="en-US" sz="1800" dirty="0" err="1">
                <a:latin typeface="Gotham HTF Light"/>
                <a:cs typeface="Gotham HTF Light"/>
              </a:rPr>
              <a:t>aplicadas</a:t>
            </a:r>
            <a:r>
              <a:rPr lang="en-US" sz="18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dirty="0" err="1">
                <a:latin typeface="Gotham HTF Light"/>
                <a:cs typeface="Gotham HTF Light"/>
              </a:rPr>
              <a:t>Vamos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conhecer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nova </a:t>
            </a:r>
            <a:r>
              <a:rPr lang="en-US" dirty="0" err="1">
                <a:latin typeface="Gotham HTF Light"/>
                <a:cs typeface="Gotham HTF Light"/>
              </a:rPr>
              <a:t>estrutura</a:t>
            </a:r>
            <a:r>
              <a:rPr lang="en-US" dirty="0">
                <a:latin typeface="Gotham HTF Light"/>
                <a:cs typeface="Gotham HTF Light"/>
              </a:rPr>
              <a:t> de dados, o Array;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dirty="0" err="1">
                <a:latin typeface="Gotham HTF Light"/>
                <a:cs typeface="Gotham HTF Light"/>
              </a:rPr>
              <a:t>Vamos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mão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massa</a:t>
            </a:r>
            <a:r>
              <a:rPr lang="en-US" dirty="0">
                <a:latin typeface="Gotham HTF Light"/>
                <a:cs typeface="Gotham HTF Light"/>
              </a:rPr>
              <a:t> e </a:t>
            </a:r>
            <a:r>
              <a:rPr lang="en-US" dirty="0" err="1">
                <a:latin typeface="Gotham HTF Light"/>
                <a:cs typeface="Gotham HTF Light"/>
              </a:rPr>
              <a:t>entender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como</a:t>
            </a:r>
            <a:r>
              <a:rPr lang="en-US" dirty="0">
                <a:latin typeface="Gotham HTF Light"/>
                <a:cs typeface="Gotham HTF Light"/>
              </a:rPr>
              <a:t> converter um </a:t>
            </a:r>
            <a:r>
              <a:rPr lang="en-US" dirty="0" err="1">
                <a:latin typeface="Gotham HTF Light"/>
                <a:cs typeface="Gotham HTF Light"/>
              </a:rPr>
              <a:t>sinal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analógico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em</a:t>
            </a:r>
            <a:r>
              <a:rPr lang="en-US" dirty="0">
                <a:latin typeface="Gotham HTF Light"/>
                <a:cs typeface="Gotham HTF Light"/>
              </a:rPr>
              <a:t> digital;</a:t>
            </a:r>
            <a:endParaRPr lang="en-US" sz="18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1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43C5FA-21B3-5892-F75B-581A021B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0" y="980728"/>
            <a:ext cx="4532270" cy="5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Operadores Booleanos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3530458-8B3E-66B0-9DF7-5B4FAEC9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84381"/>
              </p:ext>
            </p:extLst>
          </p:nvPr>
        </p:nvGraphicFramePr>
        <p:xfrm>
          <a:off x="467545" y="836712"/>
          <a:ext cx="8208911" cy="5481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109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4330498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398434328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Sintaxe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1558007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not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“nega” ou “inverte” a situação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59424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and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Usado para verificar se duas ou mais condições são verdadeiras</a:t>
                      </a:r>
                    </a:p>
                    <a:p>
                      <a:pPr algn="ctr"/>
                      <a:r>
                        <a:rPr lang="pt-BR" dirty="0"/>
                        <a:t>Só mostra “</a:t>
                      </a:r>
                      <a:r>
                        <a:rPr lang="pt-BR" dirty="0" err="1"/>
                        <a:t>true</a:t>
                      </a:r>
                      <a:r>
                        <a:rPr lang="pt-BR" dirty="0"/>
                        <a:t>” se todas as situações forem “verdadeiras”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5009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or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Usado para verificar se pelo menos uma condição é verdadeira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Mostra “</a:t>
                      </a:r>
                      <a:r>
                        <a:rPr lang="pt-BR" dirty="0" err="1"/>
                        <a:t>true</a:t>
                      </a:r>
                      <a:r>
                        <a:rPr lang="pt-BR" dirty="0"/>
                        <a:t>” se uma ou mais condições forem “verdadeiras”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07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Arrays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617C3D6-0F61-42D8-1600-2F994D0AEB8F}"/>
              </a:ext>
            </a:extLst>
          </p:cNvPr>
          <p:cNvGrpSpPr/>
          <p:nvPr/>
        </p:nvGrpSpPr>
        <p:grpSpPr>
          <a:xfrm>
            <a:off x="395536" y="980728"/>
            <a:ext cx="5544616" cy="427632"/>
            <a:chOff x="1083720" y="21381"/>
            <a:chExt cx="3956839" cy="42763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5F545AF-834E-F0A2-E8D8-6D284D05CD3D}"/>
                </a:ext>
              </a:extLst>
            </p:cNvPr>
            <p:cNvSpPr/>
            <p:nvPr/>
          </p:nvSpPr>
          <p:spPr>
            <a:xfrm>
              <a:off x="1083720" y="21381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409CC69-75BE-3350-B9AD-C3DCF6BCCD12}"/>
                </a:ext>
              </a:extLst>
            </p:cNvPr>
            <p:cNvSpPr txBox="1"/>
            <p:nvPr/>
          </p:nvSpPr>
          <p:spPr>
            <a:xfrm>
              <a:off x="1083720" y="21381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São estruturas de dados;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45FD76-1854-557F-BAF8-347A1D9363E3}"/>
              </a:ext>
            </a:extLst>
          </p:cNvPr>
          <p:cNvGrpSpPr/>
          <p:nvPr/>
        </p:nvGrpSpPr>
        <p:grpSpPr>
          <a:xfrm>
            <a:off x="395536" y="1619144"/>
            <a:ext cx="5544616" cy="427632"/>
            <a:chOff x="1083720" y="470396"/>
            <a:chExt cx="3956839" cy="42763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1120A17-DADB-3A03-8C05-7530462CEDCF}"/>
                </a:ext>
              </a:extLst>
            </p:cNvPr>
            <p:cNvSpPr/>
            <p:nvPr/>
          </p:nvSpPr>
          <p:spPr>
            <a:xfrm>
              <a:off x="1083720" y="470396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E02CCAC-C3EE-4560-55A7-0F87ECF61F68}"/>
                </a:ext>
              </a:extLst>
            </p:cNvPr>
            <p:cNvSpPr txBox="1"/>
            <p:nvPr/>
          </p:nvSpPr>
          <p:spPr>
            <a:xfrm>
              <a:off x="1083720" y="470396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Permitem armazenar </a:t>
              </a:r>
              <a:r>
                <a:rPr lang="pt-BR" sz="1600" dirty="0"/>
                <a:t>uma coleção de valores, mas sempre do mesmo tipo</a:t>
              </a:r>
              <a:r>
                <a:rPr lang="pt-BR" sz="1600" kern="1200" dirty="0"/>
                <a:t>;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FE14CF-67D7-A6AF-683E-C8BEF13F3874}"/>
              </a:ext>
            </a:extLst>
          </p:cNvPr>
          <p:cNvGrpSpPr/>
          <p:nvPr/>
        </p:nvGrpSpPr>
        <p:grpSpPr>
          <a:xfrm>
            <a:off x="395536" y="2257560"/>
            <a:ext cx="5544616" cy="427632"/>
            <a:chOff x="1083720" y="919410"/>
            <a:chExt cx="3956839" cy="427632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1174626-57A7-E734-1A98-36216B1B6714}"/>
                </a:ext>
              </a:extLst>
            </p:cNvPr>
            <p:cNvSpPr/>
            <p:nvPr/>
          </p:nvSpPr>
          <p:spPr>
            <a:xfrm>
              <a:off x="1083720" y="919410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8FFACBD-374D-72B4-79AC-643E5A3C8AF6}"/>
                </a:ext>
              </a:extLst>
            </p:cNvPr>
            <p:cNvSpPr txBox="1"/>
            <p:nvPr/>
          </p:nvSpPr>
          <p:spPr>
            <a:xfrm>
              <a:off x="1083720" y="919410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A declaração de uma lista é feita entre colchetes [];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737784-9FA2-727E-47E1-9A3F2C02C1F5}"/>
              </a:ext>
            </a:extLst>
          </p:cNvPr>
          <p:cNvGrpSpPr/>
          <p:nvPr/>
        </p:nvGrpSpPr>
        <p:grpSpPr>
          <a:xfrm>
            <a:off x="395536" y="2895976"/>
            <a:ext cx="5544616" cy="427632"/>
            <a:chOff x="1083720" y="1368424"/>
            <a:chExt cx="3956839" cy="42763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D2D0D44-6A2B-B763-6B4A-332E674F4B6C}"/>
                </a:ext>
              </a:extLst>
            </p:cNvPr>
            <p:cNvSpPr/>
            <p:nvPr/>
          </p:nvSpPr>
          <p:spPr>
            <a:xfrm>
              <a:off x="1083720" y="1368424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599233B-6724-44DB-A8AA-14207F138E7E}"/>
                </a:ext>
              </a:extLst>
            </p:cNvPr>
            <p:cNvSpPr txBox="1"/>
            <p:nvPr/>
          </p:nvSpPr>
          <p:spPr>
            <a:xfrm>
              <a:off x="1083720" y="1368424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O acesso aos elementos da lista é feito através de seu índice;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F3DA729-1651-4A64-88C6-CA6F9F547139}"/>
              </a:ext>
            </a:extLst>
          </p:cNvPr>
          <p:cNvGrpSpPr/>
          <p:nvPr/>
        </p:nvGrpSpPr>
        <p:grpSpPr>
          <a:xfrm>
            <a:off x="395536" y="3534392"/>
            <a:ext cx="5544616" cy="427632"/>
            <a:chOff x="1083720" y="1817439"/>
            <a:chExt cx="3956839" cy="427632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F3E7F7-F87D-4E60-5893-E377A70D0B29}"/>
                </a:ext>
              </a:extLst>
            </p:cNvPr>
            <p:cNvSpPr/>
            <p:nvPr/>
          </p:nvSpPr>
          <p:spPr>
            <a:xfrm>
              <a:off x="1083720" y="1817439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9F2CE9-722A-CF20-1C48-6BB1E1A96928}"/>
                </a:ext>
              </a:extLst>
            </p:cNvPr>
            <p:cNvSpPr txBox="1"/>
            <p:nvPr/>
          </p:nvSpPr>
          <p:spPr>
            <a:xfrm>
              <a:off x="1083720" y="1817439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O primeiro elemento tem índice 0, o segundo tem índice 1 e assim por diante, até n-1;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DADB5B0-C34D-30E1-2DEA-FF14E4B6A5D8}"/>
              </a:ext>
            </a:extLst>
          </p:cNvPr>
          <p:cNvGrpSpPr/>
          <p:nvPr/>
        </p:nvGrpSpPr>
        <p:grpSpPr>
          <a:xfrm>
            <a:off x="395536" y="4172808"/>
            <a:ext cx="5544616" cy="427632"/>
            <a:chOff x="1083720" y="2266453"/>
            <a:chExt cx="3956839" cy="42763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3C8621C-C08B-49A6-AA38-3DE44AC9A7EE}"/>
                </a:ext>
              </a:extLst>
            </p:cNvPr>
            <p:cNvSpPr/>
            <p:nvPr/>
          </p:nvSpPr>
          <p:spPr>
            <a:xfrm>
              <a:off x="1083720" y="2266453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6D4604B-B2CE-1847-504C-6D4849B1A2C7}"/>
                </a:ext>
              </a:extLst>
            </p:cNvPr>
            <p:cNvSpPr txBox="1"/>
            <p:nvPr/>
          </p:nvSpPr>
          <p:spPr>
            <a:xfrm>
              <a:off x="1083720" y="2266453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Pode se alterar o valor de um elemento de uma lista, acessando seu índice e atribuindo um novo valor;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80B4577-B28A-F8BB-B7FE-5B58E8E62B9E}"/>
              </a:ext>
            </a:extLst>
          </p:cNvPr>
          <p:cNvGrpSpPr/>
          <p:nvPr/>
        </p:nvGrpSpPr>
        <p:grpSpPr>
          <a:xfrm>
            <a:off x="395536" y="5449640"/>
            <a:ext cx="5544616" cy="427632"/>
            <a:chOff x="1083720" y="2715468"/>
            <a:chExt cx="3956839" cy="42763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BA2D53C-8724-D580-1F0C-92490102F7C9}"/>
                </a:ext>
              </a:extLst>
            </p:cNvPr>
            <p:cNvSpPr/>
            <p:nvPr/>
          </p:nvSpPr>
          <p:spPr>
            <a:xfrm>
              <a:off x="1083720" y="2715468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D3CA0BA-D95B-9287-FBD7-F9EC93C5CB24}"/>
                </a:ext>
              </a:extLst>
            </p:cNvPr>
            <p:cNvSpPr txBox="1"/>
            <p:nvPr/>
          </p:nvSpPr>
          <p:spPr>
            <a:xfrm>
              <a:off x="1083720" y="2715468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Não é possível incluir mais itens além da quantidade declarada;</a:t>
              </a: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E90F93D1-BF0E-BA89-57A0-32FF5485841E}"/>
              </a:ext>
            </a:extLst>
          </p:cNvPr>
          <p:cNvSpPr/>
          <p:nvPr/>
        </p:nvSpPr>
        <p:spPr>
          <a:xfrm>
            <a:off x="395536" y="4811224"/>
            <a:ext cx="3956839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2015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Arrays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617C3D6-0F61-42D8-1600-2F994D0AEB8F}"/>
              </a:ext>
            </a:extLst>
          </p:cNvPr>
          <p:cNvGrpSpPr/>
          <p:nvPr/>
        </p:nvGrpSpPr>
        <p:grpSpPr>
          <a:xfrm>
            <a:off x="395536" y="980728"/>
            <a:ext cx="5544616" cy="427632"/>
            <a:chOff x="1083720" y="21381"/>
            <a:chExt cx="3956839" cy="42763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5F545AF-834E-F0A2-E8D8-6D284D05CD3D}"/>
                </a:ext>
              </a:extLst>
            </p:cNvPr>
            <p:cNvSpPr/>
            <p:nvPr/>
          </p:nvSpPr>
          <p:spPr>
            <a:xfrm>
              <a:off x="1083720" y="21381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409CC69-75BE-3350-B9AD-C3DCF6BCCD12}"/>
                </a:ext>
              </a:extLst>
            </p:cNvPr>
            <p:cNvSpPr txBox="1"/>
            <p:nvPr/>
          </p:nvSpPr>
          <p:spPr>
            <a:xfrm>
              <a:off x="1083720" y="21381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São estruturas de dados;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45FD76-1854-557F-BAF8-347A1D9363E3}"/>
              </a:ext>
            </a:extLst>
          </p:cNvPr>
          <p:cNvGrpSpPr/>
          <p:nvPr/>
        </p:nvGrpSpPr>
        <p:grpSpPr>
          <a:xfrm>
            <a:off x="395536" y="1835168"/>
            <a:ext cx="5544616" cy="427632"/>
            <a:chOff x="1083720" y="470396"/>
            <a:chExt cx="3956839" cy="42763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1120A17-DADB-3A03-8C05-7530462CEDCF}"/>
                </a:ext>
              </a:extLst>
            </p:cNvPr>
            <p:cNvSpPr/>
            <p:nvPr/>
          </p:nvSpPr>
          <p:spPr>
            <a:xfrm>
              <a:off x="1083720" y="470396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E02CCAC-C3EE-4560-55A7-0F87ECF61F68}"/>
                </a:ext>
              </a:extLst>
            </p:cNvPr>
            <p:cNvSpPr txBox="1"/>
            <p:nvPr/>
          </p:nvSpPr>
          <p:spPr>
            <a:xfrm>
              <a:off x="1083720" y="470396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Permitem armazenar </a:t>
              </a:r>
              <a:r>
                <a:rPr lang="pt-BR" sz="1600" dirty="0"/>
                <a:t>uma coleção de valores, mas sempre do mesmo tipo</a:t>
              </a:r>
              <a:r>
                <a:rPr lang="pt-BR" sz="1600" kern="1200" dirty="0"/>
                <a:t>;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FE14CF-67D7-A6AF-683E-C8BEF13F3874}"/>
              </a:ext>
            </a:extLst>
          </p:cNvPr>
          <p:cNvGrpSpPr/>
          <p:nvPr/>
        </p:nvGrpSpPr>
        <p:grpSpPr>
          <a:xfrm>
            <a:off x="395536" y="2473584"/>
            <a:ext cx="5544616" cy="427632"/>
            <a:chOff x="1083720" y="919410"/>
            <a:chExt cx="3956839" cy="427632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1174626-57A7-E734-1A98-36216B1B6714}"/>
                </a:ext>
              </a:extLst>
            </p:cNvPr>
            <p:cNvSpPr/>
            <p:nvPr/>
          </p:nvSpPr>
          <p:spPr>
            <a:xfrm>
              <a:off x="1083720" y="919410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8FFACBD-374D-72B4-79AC-643E5A3C8AF6}"/>
                </a:ext>
              </a:extLst>
            </p:cNvPr>
            <p:cNvSpPr txBox="1"/>
            <p:nvPr/>
          </p:nvSpPr>
          <p:spPr>
            <a:xfrm>
              <a:off x="1083720" y="919410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A declaração de uma lista é feita entre colchetes [];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737784-9FA2-727E-47E1-9A3F2C02C1F5}"/>
              </a:ext>
            </a:extLst>
          </p:cNvPr>
          <p:cNvGrpSpPr/>
          <p:nvPr/>
        </p:nvGrpSpPr>
        <p:grpSpPr>
          <a:xfrm>
            <a:off x="395536" y="3271604"/>
            <a:ext cx="5544616" cy="427632"/>
            <a:chOff x="1083720" y="1368424"/>
            <a:chExt cx="3956839" cy="42763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D2D0D44-6A2B-B763-6B4A-332E674F4B6C}"/>
                </a:ext>
              </a:extLst>
            </p:cNvPr>
            <p:cNvSpPr/>
            <p:nvPr/>
          </p:nvSpPr>
          <p:spPr>
            <a:xfrm>
              <a:off x="1083720" y="1368424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599233B-6724-44DB-A8AA-14207F138E7E}"/>
                </a:ext>
              </a:extLst>
            </p:cNvPr>
            <p:cNvSpPr txBox="1"/>
            <p:nvPr/>
          </p:nvSpPr>
          <p:spPr>
            <a:xfrm>
              <a:off x="1083720" y="1368424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O acesso aos elementos da lista é feito através de seu índice;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F3DA729-1651-4A64-88C6-CA6F9F547139}"/>
              </a:ext>
            </a:extLst>
          </p:cNvPr>
          <p:cNvGrpSpPr/>
          <p:nvPr/>
        </p:nvGrpSpPr>
        <p:grpSpPr>
          <a:xfrm>
            <a:off x="395536" y="4069624"/>
            <a:ext cx="5544616" cy="427632"/>
            <a:chOff x="1083720" y="1817439"/>
            <a:chExt cx="3956839" cy="427632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F3E7F7-F87D-4E60-5893-E377A70D0B29}"/>
                </a:ext>
              </a:extLst>
            </p:cNvPr>
            <p:cNvSpPr/>
            <p:nvPr/>
          </p:nvSpPr>
          <p:spPr>
            <a:xfrm>
              <a:off x="1083720" y="1817439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9F2CE9-722A-CF20-1C48-6BB1E1A96928}"/>
                </a:ext>
              </a:extLst>
            </p:cNvPr>
            <p:cNvSpPr txBox="1"/>
            <p:nvPr/>
          </p:nvSpPr>
          <p:spPr>
            <a:xfrm>
              <a:off x="1083720" y="1817439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O primeiro elemento tem índice 0, o segundo tem índice 1 e assim por diante, até n-1;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DADB5B0-C34D-30E1-2DEA-FF14E4B6A5D8}"/>
              </a:ext>
            </a:extLst>
          </p:cNvPr>
          <p:cNvGrpSpPr/>
          <p:nvPr/>
        </p:nvGrpSpPr>
        <p:grpSpPr>
          <a:xfrm>
            <a:off x="395536" y="4867644"/>
            <a:ext cx="5544616" cy="427632"/>
            <a:chOff x="1083720" y="2266453"/>
            <a:chExt cx="3956839" cy="42763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3C8621C-C08B-49A6-AA38-3DE44AC9A7EE}"/>
                </a:ext>
              </a:extLst>
            </p:cNvPr>
            <p:cNvSpPr/>
            <p:nvPr/>
          </p:nvSpPr>
          <p:spPr>
            <a:xfrm>
              <a:off x="1083720" y="2266453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6D4604B-B2CE-1847-504C-6D4849B1A2C7}"/>
                </a:ext>
              </a:extLst>
            </p:cNvPr>
            <p:cNvSpPr txBox="1"/>
            <p:nvPr/>
          </p:nvSpPr>
          <p:spPr>
            <a:xfrm>
              <a:off x="1083720" y="2266453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Pode se alterar o valor de um elemento de uma lista, acessando seu índice e atribuindo um novo valor;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80B4577-B28A-F8BB-B7FE-5B58E8E62B9E}"/>
              </a:ext>
            </a:extLst>
          </p:cNvPr>
          <p:cNvGrpSpPr/>
          <p:nvPr/>
        </p:nvGrpSpPr>
        <p:grpSpPr>
          <a:xfrm>
            <a:off x="395536" y="5665664"/>
            <a:ext cx="5544616" cy="427632"/>
            <a:chOff x="1083720" y="2715468"/>
            <a:chExt cx="3956839" cy="42763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BA2D53C-8724-D580-1F0C-92490102F7C9}"/>
                </a:ext>
              </a:extLst>
            </p:cNvPr>
            <p:cNvSpPr/>
            <p:nvPr/>
          </p:nvSpPr>
          <p:spPr>
            <a:xfrm>
              <a:off x="1083720" y="2715468"/>
              <a:ext cx="3956839" cy="427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D3CA0BA-D95B-9287-FBD7-F9EC93C5CB24}"/>
                </a:ext>
              </a:extLst>
            </p:cNvPr>
            <p:cNvSpPr txBox="1"/>
            <p:nvPr/>
          </p:nvSpPr>
          <p:spPr>
            <a:xfrm>
              <a:off x="1083720" y="2715468"/>
              <a:ext cx="3956839" cy="427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171450" lvl="0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ED145B"/>
                </a:buClr>
                <a:buFont typeface="Wingdings" panose="05000000000000000000" pitchFamily="2" charset="2"/>
                <a:buChar char="v"/>
              </a:pPr>
              <a:r>
                <a:rPr lang="pt-BR" sz="1600" kern="1200" dirty="0"/>
                <a:t>Não é possível incluir mais itens além da quantidade declarada;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96D6417D-6D62-7B83-B0D0-F20550B8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63" y="916872"/>
            <a:ext cx="5829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2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HANDS ON!!!</a:t>
            </a:r>
          </a:p>
        </p:txBody>
      </p:sp>
      <p:pic>
        <p:nvPicPr>
          <p:cNvPr id="3" name="Picture 4" descr="Resultado de imagem para nerd vector gif">
            <a:extLst>
              <a:ext uri="{FF2B5EF4-FFF2-40B4-BE49-F238E27FC236}">
                <a16:creationId xmlns:a16="http://schemas.microsoft.com/office/drawing/2014/main" id="{3163F6B6-0D0A-3BC8-952A-8EB824EE42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421403" cy="40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7151</TotalTime>
  <Words>391</Words>
  <Application>Microsoft Office PowerPoint</Application>
  <PresentationFormat>Apresentação na tela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420</cp:revision>
  <dcterms:created xsi:type="dcterms:W3CDTF">2018-08-18T04:32:45Z</dcterms:created>
  <dcterms:modified xsi:type="dcterms:W3CDTF">2023-02-27T18:28:15Z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