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7"/>
  </p:notesMasterIdLst>
  <p:sldIdLst>
    <p:sldId id="398" r:id="rId3"/>
    <p:sldId id="399" r:id="rId4"/>
    <p:sldId id="400" r:id="rId5"/>
    <p:sldId id="825" r:id="rId6"/>
    <p:sldId id="401" r:id="rId7"/>
    <p:sldId id="402" r:id="rId8"/>
    <p:sldId id="814" r:id="rId9"/>
    <p:sldId id="815" r:id="rId10"/>
    <p:sldId id="826" r:id="rId11"/>
    <p:sldId id="827" r:id="rId12"/>
    <p:sldId id="828" r:id="rId13"/>
    <p:sldId id="405" r:id="rId14"/>
    <p:sldId id="403" r:id="rId15"/>
    <p:sldId id="81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26/07/2023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26/07/2023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26/07/2023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26/07/2023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26/07/2023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26/07/2023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26/07/2023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26/07/2023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26/07/2023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26/07/2023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26/07/2023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Cálculo de média anual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56FD07-7DC9-E0EA-1602-9C1BF4666472}"/>
              </a:ext>
            </a:extLst>
          </p:cNvPr>
          <p:cNvSpPr txBox="1"/>
          <p:nvPr/>
        </p:nvSpPr>
        <p:spPr>
          <a:xfrm>
            <a:off x="611560" y="846466"/>
            <a:ext cx="8280920" cy="222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dirty="0">
                <a:latin typeface="Gotham HTF"/>
                <a:cs typeface="Gotham HTF Light"/>
              </a:rPr>
              <a:t>A média anual é </a:t>
            </a:r>
            <a:r>
              <a:rPr lang="pt-BR" sz="2000" b="1" dirty="0">
                <a:solidFill>
                  <a:srgbClr val="ED145B"/>
                </a:solidFill>
                <a:latin typeface="Gotham HTF"/>
                <a:cs typeface="Gotham HTF Light"/>
              </a:rPr>
              <a:t>ponderada</a:t>
            </a:r>
            <a:r>
              <a:rPr lang="pt-BR" sz="2000" dirty="0">
                <a:latin typeface="Gotham HTF"/>
                <a:cs typeface="Gotham HTF Light"/>
              </a:rPr>
              <a:t>, ou seja, os semestres possuem pesos diferentes</a:t>
            </a:r>
            <a:r>
              <a:rPr lang="pt-BR" sz="2000" dirty="0">
                <a:latin typeface="Gotham HTF"/>
                <a:cs typeface="Gotham HTF Bold"/>
              </a:rPr>
              <a:t>:</a:t>
            </a:r>
          </a:p>
          <a:p>
            <a:pPr>
              <a:lnSpc>
                <a:spcPct val="120000"/>
              </a:lnSpc>
            </a:pPr>
            <a:endParaRPr lang="pt-BR" sz="2000" dirty="0">
              <a:latin typeface="Gotham HTF"/>
              <a:cs typeface="Gotham HTF Bold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145B"/>
                </a:solidFill>
                <a:latin typeface="Gotham HTF"/>
                <a:cs typeface="Roboto Light"/>
              </a:rPr>
              <a:t>40% </a:t>
            </a:r>
            <a:r>
              <a:rPr lang="pt-BR" sz="1600" dirty="0">
                <a:latin typeface="Gotham HTF"/>
                <a:cs typeface="Roboto Light"/>
              </a:rPr>
              <a:t>da média do 1º Semestre;</a:t>
            </a:r>
            <a:endParaRPr lang="pt-BR" sz="1600" b="1" dirty="0">
              <a:solidFill>
                <a:srgbClr val="ED145B"/>
              </a:solidFill>
              <a:latin typeface="Gotham HTF"/>
              <a:cs typeface="Roboto Light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265B"/>
                </a:solidFill>
                <a:latin typeface="Gotham HTF"/>
                <a:cs typeface="Roboto Light"/>
              </a:rPr>
              <a:t>60% </a:t>
            </a:r>
            <a:r>
              <a:rPr lang="pt-BR" sz="1600" dirty="0">
                <a:latin typeface="Gotham HTF"/>
                <a:cs typeface="Roboto Light"/>
              </a:rPr>
              <a:t>da média do 2º Semestre;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MA = (MS1 x 0.4 + MS2 x 0.6)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95440-78BE-70B9-FC73-76A9ABD4349F}"/>
              </a:ext>
            </a:extLst>
          </p:cNvPr>
          <p:cNvSpPr txBox="1"/>
          <p:nvPr/>
        </p:nvSpPr>
        <p:spPr>
          <a:xfrm>
            <a:off x="611560" y="3367093"/>
            <a:ext cx="82809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b="1" dirty="0">
                <a:solidFill>
                  <a:srgbClr val="ED265B"/>
                </a:solidFill>
                <a:latin typeface="Gotham HTF"/>
                <a:cs typeface="Gotham HTF Light"/>
              </a:rPr>
              <a:t>EXEMPLO: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MS1 = 8.0;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MS2 = 7.0;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MA = (8.0 x 0.4 + 7.0 x 0.6) = 3.2 + 4.2 = 7.4</a:t>
            </a:r>
          </a:p>
        </p:txBody>
      </p:sp>
    </p:spTree>
    <p:extLst>
      <p:ext uri="{BB962C8B-B14F-4D97-AF65-F5344CB8AC3E}">
        <p14:creationId xmlns:p14="http://schemas.microsoft.com/office/powerpoint/2010/main" val="239353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Critérios de aprovação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64B6B21-A66D-D503-4600-915A9C3ED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84494"/>
              </p:ext>
            </p:extLst>
          </p:nvPr>
        </p:nvGraphicFramePr>
        <p:xfrm>
          <a:off x="2802759" y="1443242"/>
          <a:ext cx="3538483" cy="1625718"/>
        </p:xfrm>
        <a:graphic>
          <a:graphicData uri="http://schemas.openxmlformats.org/drawingml/2006/table">
            <a:tbl>
              <a:tblPr firstRow="1" firstCol="1" bandRow="1"/>
              <a:tblGrid>
                <a:gridCol w="179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Média</a:t>
                      </a:r>
                      <a:r>
                        <a:rPr lang="en-US" sz="1600" b="0" i="0" u="none" strike="noStrike" baseline="0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 Anual</a:t>
                      </a:r>
                      <a:endParaRPr lang="en-US" sz="1600" b="0" i="0" u="none" strike="noStrike" dirty="0">
                        <a:solidFill>
                          <a:srgbClr val="ED145B"/>
                        </a:solidFill>
                        <a:effectLst/>
                        <a:latin typeface="Gotham HTF Medium"/>
                        <a:cs typeface="Gotham HTF Medium"/>
                      </a:endParaRP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Situação 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0 a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 3.9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Gotham HTF Book"/>
                        <a:cs typeface="Gotham HTF Book"/>
                      </a:endParaRP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Reprovado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4.0 a 5.9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Exame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6.0 a 10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Aprovado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6">
            <a:extLst>
              <a:ext uri="{FF2B5EF4-FFF2-40B4-BE49-F238E27FC236}">
                <a16:creationId xmlns:a16="http://schemas.microsoft.com/office/drawing/2014/main" id="{625DD634-CF12-ED58-5232-9FA00DEC71CA}"/>
              </a:ext>
            </a:extLst>
          </p:cNvPr>
          <p:cNvSpPr txBox="1"/>
          <p:nvPr/>
        </p:nvSpPr>
        <p:spPr>
          <a:xfrm>
            <a:off x="2615792" y="3297761"/>
            <a:ext cx="3912416" cy="10673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dirty="0">
                <a:solidFill>
                  <a:srgbClr val="ED145B"/>
                </a:solidFill>
                <a:latin typeface="Gotham HTF Light"/>
                <a:cs typeface="Gotham HTF Light"/>
              </a:rPr>
              <a:t>CASO O ALUNO FIQUE DE EXAME:</a:t>
            </a:r>
          </a:p>
          <a:p>
            <a:pPr algn="ctr">
              <a:lnSpc>
                <a:spcPct val="120000"/>
              </a:lnSpc>
            </a:pPr>
            <a:r>
              <a:rPr lang="pt-BR" dirty="0">
                <a:latin typeface="Gotham HTF Light"/>
                <a:cs typeface="Gotham HTF Bold"/>
              </a:rPr>
              <a:t>Nota para aprovação = (12 – Média Anual)</a:t>
            </a:r>
            <a:endParaRPr lang="pt-BR" dirty="0">
              <a:latin typeface="Gotham HTF" pitchFamily="50" charset="0"/>
              <a:cs typeface="Gotham HTF Bold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54D68A-204E-E3FA-DFCD-D18EE9BC5C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81" y="4355728"/>
            <a:ext cx="2001438" cy="8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1º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87994"/>
              </p:ext>
            </p:extLst>
          </p:nvPr>
        </p:nvGraphicFramePr>
        <p:xfrm>
          <a:off x="323528" y="1089371"/>
          <a:ext cx="8234893" cy="50360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3867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726895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4160246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883885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33595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Aula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Data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Conteúdo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Observações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00 – Aula Magna e Orientações</a:t>
                      </a:r>
                    </a:p>
                    <a:p>
                      <a:r>
                        <a:rPr lang="pt-BR" sz="900" dirty="0">
                          <a:latin typeface="Gotham HTF"/>
                        </a:rPr>
                        <a:t>Aula 01 – Introdução a Computação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02 – Sistemas de Numeração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Divulgação do CP1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03 – Lógica de 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04 – Tipos de Variáveis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05 – Sinais Analógicos e Digitais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06 – Funções e Sensores de Ambiente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Entrega CP1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07 – Atuadores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Divulgação do CP2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Semana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08 - Sistema de </a:t>
                      </a:r>
                      <a:r>
                        <a:rPr lang="pt-BR" sz="900" dirty="0" err="1">
                          <a:solidFill>
                            <a:schemeClr val="tx1"/>
                          </a:solidFill>
                          <a:latin typeface="Gotham HTF"/>
                        </a:rPr>
                        <a:t>Clock</a:t>
                      </a: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, RTC e </a:t>
                      </a:r>
                      <a:r>
                        <a:rPr lang="pt-BR" sz="900" dirty="0" err="1">
                          <a:solidFill>
                            <a:schemeClr val="tx1"/>
                          </a:solidFill>
                          <a:latin typeface="Gotham HTF"/>
                        </a:rPr>
                        <a:t>Watchdog</a:t>
                      </a:r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09 - Padrões de 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Semana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b="0" dirty="0">
                          <a:solidFill>
                            <a:schemeClr val="tx1"/>
                          </a:solidFill>
                          <a:latin typeface="Gotham HTF"/>
                        </a:rPr>
                        <a:t>Aula 10 – </a:t>
                      </a: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Tipos de Memória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11 - </a:t>
                      </a:r>
                      <a:r>
                        <a:rPr lang="pt-BR" sz="900" dirty="0" err="1">
                          <a:solidFill>
                            <a:schemeClr val="tx1"/>
                          </a:solidFill>
                          <a:latin typeface="Gotham HTF"/>
                        </a:rPr>
                        <a:t>Bootloader</a:t>
                      </a: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 e Interrupções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Entrega CP2</a:t>
                      </a:r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Divulgação do CP3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12 –  Dúvidas sobre </a:t>
                      </a:r>
                      <a:r>
                        <a:rPr lang="pt-BR" sz="900" dirty="0" err="1">
                          <a:solidFill>
                            <a:schemeClr val="tx1"/>
                          </a:solidFill>
                          <a:latin typeface="Gotham HTF"/>
                        </a:rPr>
                        <a:t>Challenge</a:t>
                      </a: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Entrega CP3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Bibliográfia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BE0070-EA4B-7AC3-A077-DFC3A66F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1572056"/>
            <a:ext cx="8532440" cy="40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computer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systems 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Apresentação</a:t>
            </a:r>
          </a:p>
        </p:txBody>
      </p:sp>
      <p:sp>
        <p:nvSpPr>
          <p:cNvPr id="4" name="Google Shape;73;p17">
            <a:extLst>
              <a:ext uri="{FF2B5EF4-FFF2-40B4-BE49-F238E27FC236}">
                <a16:creationId xmlns:a16="http://schemas.microsoft.com/office/drawing/2014/main" id="{3807D254-B9F5-DBB0-2E2C-76E6A9795D56}"/>
              </a:ext>
            </a:extLst>
          </p:cNvPr>
          <p:cNvSpPr txBox="1">
            <a:spLocks/>
          </p:cNvSpPr>
          <p:nvPr/>
        </p:nvSpPr>
        <p:spPr>
          <a:xfrm>
            <a:off x="311700" y="1321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Airton Toyofuku - Engenheiro, MBA, PMP®</a:t>
            </a:r>
          </a:p>
        </p:txBody>
      </p:sp>
      <p:sp>
        <p:nvSpPr>
          <p:cNvPr id="5" name="Google Shape;74;p17">
            <a:extLst>
              <a:ext uri="{FF2B5EF4-FFF2-40B4-BE49-F238E27FC236}">
                <a16:creationId xmlns:a16="http://schemas.microsoft.com/office/drawing/2014/main" id="{E084C21E-85A4-3F2E-4C50-B4363317EADA}"/>
              </a:ext>
            </a:extLst>
          </p:cNvPr>
          <p:cNvSpPr txBox="1">
            <a:spLocks/>
          </p:cNvSpPr>
          <p:nvPr/>
        </p:nvSpPr>
        <p:spPr>
          <a:xfrm>
            <a:off x="311700" y="231685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Gerente de Projetos, certificado pelo PMI®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Engenheiro Eletrônico 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Especialização em Sistemas de Controle e Automação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Especialização em Sistemas Digitais e Eletrônica Embarcada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SAE Brasil - Sociedade de Engenheiros Automotivos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MBA em Gestão de Projetos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Fundação Getúlio Vargas</a:t>
            </a:r>
          </a:p>
          <a:p>
            <a:pPr marL="457200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Mestrando em Ciência da Computação Aplicada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IPT – Instituto de Pesquisas Tecnológicas do Estado de São Paulo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Mais de 15 anos de experiencia com Sistemas Embarcados e IoT</a:t>
            </a:r>
          </a:p>
        </p:txBody>
      </p:sp>
      <p:pic>
        <p:nvPicPr>
          <p:cNvPr id="6" name="Google Shape;75;p17">
            <a:extLst>
              <a:ext uri="{FF2B5EF4-FFF2-40B4-BE49-F238E27FC236}">
                <a16:creationId xmlns:a16="http://schemas.microsoft.com/office/drawing/2014/main" id="{F129E931-9515-A95E-1198-8B48E94F099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8550" y="2112150"/>
            <a:ext cx="3117050" cy="311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042363"/>
            <a:ext cx="4625340" cy="512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0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Objetivo</a:t>
            </a:r>
            <a:r>
              <a:rPr lang="en-US" sz="2000" dirty="0">
                <a:latin typeface="Gotham HTF Light"/>
                <a:cs typeface="Gotham HTF Light"/>
              </a:rPr>
              <a:t> do </a:t>
            </a:r>
            <a:r>
              <a:rPr lang="en-US" sz="2000" dirty="0" err="1">
                <a:latin typeface="Gotham HTF Light"/>
                <a:cs typeface="Gotham HTF Light"/>
              </a:rPr>
              <a:t>Curso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Conteúdo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Checkpoints;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Avaliação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Cálculo</a:t>
            </a:r>
            <a:r>
              <a:rPr lang="en-US" sz="2000" dirty="0">
                <a:latin typeface="Gotham HTF Light"/>
                <a:cs typeface="Gotham HTF Light"/>
              </a:rPr>
              <a:t> de media </a:t>
            </a:r>
            <a:r>
              <a:rPr lang="en-US" sz="2000" dirty="0" err="1">
                <a:latin typeface="Gotham HTF Light"/>
                <a:cs typeface="Gotham HTF Light"/>
              </a:rPr>
              <a:t>anual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Critério</a:t>
            </a:r>
            <a:r>
              <a:rPr lang="en-US" sz="2000" dirty="0">
                <a:latin typeface="Gotham HTF Light"/>
                <a:cs typeface="Gotham HTF Light"/>
              </a:rPr>
              <a:t> de </a:t>
            </a:r>
            <a:r>
              <a:rPr lang="en-US" sz="2000" dirty="0" err="1">
                <a:latin typeface="Gotham HTF Light"/>
                <a:cs typeface="Gotham HTF Light"/>
              </a:rPr>
              <a:t>aprovação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Calendário</a:t>
            </a:r>
            <a:r>
              <a:rPr lang="en-US" sz="2000" dirty="0">
                <a:latin typeface="Gotham HTF Light"/>
                <a:cs typeface="Gotham HTF Light"/>
              </a:rPr>
              <a:t> do 1º </a:t>
            </a:r>
            <a:r>
              <a:rPr lang="en-US" sz="2000" dirty="0" err="1">
                <a:latin typeface="Gotham HTF Light"/>
                <a:cs typeface="Gotham HTF Light"/>
              </a:rPr>
              <a:t>Semestre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Bibliográfia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Básica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81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Objetivo do Curso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257C7B-92F1-B068-9A16-E410CF979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40" y="3933296"/>
            <a:ext cx="2160000" cy="216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97DBEC-4F7F-6D60-0472-69B5D9090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52" y="1124744"/>
            <a:ext cx="1874566" cy="187456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9514DF4-9910-87A8-43D0-5B81ADEC7798}"/>
              </a:ext>
            </a:extLst>
          </p:cNvPr>
          <p:cNvSpPr txBox="1"/>
          <p:nvPr/>
        </p:nvSpPr>
        <p:spPr>
          <a:xfrm>
            <a:off x="467544" y="1185950"/>
            <a:ext cx="5508104" cy="448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Identificar</a:t>
            </a:r>
            <a:r>
              <a:rPr lang="en-US" sz="1600" dirty="0">
                <a:latin typeface="Gotham HTF Light"/>
              </a:rPr>
              <a:t> e </a:t>
            </a:r>
            <a:r>
              <a:rPr lang="en-US" sz="1600" dirty="0" err="1">
                <a:latin typeface="Gotham HTF Light"/>
              </a:rPr>
              <a:t>entender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elementos</a:t>
            </a:r>
            <a:r>
              <a:rPr lang="en-US" sz="1600" dirty="0">
                <a:latin typeface="Gotham HTF Light"/>
              </a:rPr>
              <a:t> de </a:t>
            </a:r>
            <a:r>
              <a:rPr lang="en-US" sz="1600" dirty="0" err="1">
                <a:latin typeface="Gotham HTF Light"/>
              </a:rPr>
              <a:t>Sistemas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Computacionais</a:t>
            </a:r>
            <a:r>
              <a:rPr lang="en-US" sz="1600" dirty="0">
                <a:latin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Entender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como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os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elementos</a:t>
            </a:r>
            <a:r>
              <a:rPr lang="en-US" sz="1600" dirty="0">
                <a:latin typeface="Gotham HTF Light"/>
              </a:rPr>
              <a:t> de hardware e software </a:t>
            </a:r>
            <a:r>
              <a:rPr lang="en-US" sz="1600" dirty="0" err="1">
                <a:latin typeface="Gotham HTF Light"/>
              </a:rPr>
              <a:t>interagem</a:t>
            </a:r>
            <a:r>
              <a:rPr lang="en-US" sz="1600" dirty="0">
                <a:latin typeface="Gotham HTF Light"/>
              </a:rPr>
              <a:t> entre </a:t>
            </a:r>
            <a:r>
              <a:rPr lang="en-US" sz="1600" dirty="0" err="1">
                <a:latin typeface="Gotham HTF Light"/>
              </a:rPr>
              <a:t>si</a:t>
            </a:r>
            <a:r>
              <a:rPr lang="en-US" sz="1600" dirty="0">
                <a:latin typeface="Gotham HTF Light"/>
              </a:rPr>
              <a:t>;</a:t>
            </a:r>
          </a:p>
          <a:p>
            <a:pPr>
              <a:lnSpc>
                <a:spcPct val="150000"/>
              </a:lnSpc>
              <a:buClr>
                <a:srgbClr val="ED265B"/>
              </a:buClr>
            </a:pPr>
            <a:endParaRPr lang="en-US" sz="1600" dirty="0">
              <a:latin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Aprender</a:t>
            </a:r>
            <a:r>
              <a:rPr lang="en-US" sz="1600" dirty="0">
                <a:latin typeface="Gotham HTF Light"/>
              </a:rPr>
              <a:t> a </a:t>
            </a:r>
            <a:r>
              <a:rPr lang="en-US" sz="1600" dirty="0" err="1">
                <a:latin typeface="Gotham HTF Light"/>
              </a:rPr>
              <a:t>aplicar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microcontroladores</a:t>
            </a:r>
            <a:r>
              <a:rPr lang="en-US" sz="1600" dirty="0">
                <a:latin typeface="Gotham HTF Light"/>
              </a:rPr>
              <a:t>, </a:t>
            </a:r>
            <a:r>
              <a:rPr lang="en-US" sz="1600" dirty="0" err="1">
                <a:latin typeface="Gotham HTF Light"/>
              </a:rPr>
              <a:t>sensores</a:t>
            </a:r>
            <a:r>
              <a:rPr lang="en-US" sz="1600" dirty="0">
                <a:latin typeface="Gotham HTF Light"/>
              </a:rPr>
              <a:t> e </a:t>
            </a:r>
            <a:r>
              <a:rPr lang="en-US" sz="1600" dirty="0" err="1">
                <a:latin typeface="Gotham HTF Light"/>
              </a:rPr>
              <a:t>atuadores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em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soluções</a:t>
            </a:r>
            <a:r>
              <a:rPr lang="en-US" sz="1600" dirty="0">
                <a:latin typeface="Gotham HTF Light"/>
              </a:rPr>
              <a:t> que </a:t>
            </a:r>
            <a:r>
              <a:rPr lang="en-US" sz="1600" dirty="0" err="1">
                <a:latin typeface="Gotham HTF Light"/>
              </a:rPr>
              <a:t>necessitem</a:t>
            </a:r>
            <a:r>
              <a:rPr lang="en-US" sz="1600" dirty="0">
                <a:latin typeface="Gotham HTF Light"/>
              </a:rPr>
              <a:t> da </a:t>
            </a:r>
            <a:r>
              <a:rPr lang="en-US" sz="1600" dirty="0" err="1">
                <a:latin typeface="Gotham HTF Light"/>
              </a:rPr>
              <a:t>aplicação</a:t>
            </a:r>
            <a:r>
              <a:rPr lang="en-US" sz="1600" dirty="0">
                <a:latin typeface="Gotham HTF Light"/>
              </a:rPr>
              <a:t> de Edge Computing para coleta de dados, </a:t>
            </a:r>
            <a:r>
              <a:rPr lang="en-US" sz="1600" dirty="0" err="1">
                <a:latin typeface="Gotham HTF Light"/>
              </a:rPr>
              <a:t>processamento</a:t>
            </a:r>
            <a:r>
              <a:rPr lang="en-US" sz="1600" dirty="0">
                <a:latin typeface="Gotham HTF Light"/>
              </a:rPr>
              <a:t> e </a:t>
            </a:r>
            <a:r>
              <a:rPr lang="en-US" sz="1600" dirty="0" err="1">
                <a:latin typeface="Gotham HTF Light"/>
              </a:rPr>
              <a:t>sensoriamento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remoto</a:t>
            </a:r>
            <a:r>
              <a:rPr lang="en-US" sz="1600" dirty="0">
                <a:latin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Compreender</a:t>
            </a:r>
            <a:r>
              <a:rPr lang="en-US" sz="1600" dirty="0">
                <a:latin typeface="Gotham HTF Light"/>
              </a:rPr>
              <a:t> o </a:t>
            </a:r>
            <a:r>
              <a:rPr lang="en-US" sz="1600" dirty="0" err="1">
                <a:latin typeface="Gotham HTF Light"/>
              </a:rPr>
              <a:t>conceito</a:t>
            </a:r>
            <a:r>
              <a:rPr lang="en-US" sz="1600" dirty="0">
                <a:latin typeface="Gotham HTF Light"/>
              </a:rPr>
              <a:t> de Internet das </a:t>
            </a:r>
            <a:r>
              <a:rPr lang="en-US" sz="1600" dirty="0" err="1">
                <a:latin typeface="Gotham HTF Light"/>
              </a:rPr>
              <a:t>Coisas</a:t>
            </a:r>
            <a:r>
              <a:rPr lang="en-US" sz="1600" dirty="0">
                <a:latin typeface="Gotham HTF Light"/>
              </a:rPr>
              <a:t> (IoT);</a:t>
            </a:r>
          </a:p>
        </p:txBody>
      </p:sp>
    </p:spTree>
    <p:extLst>
      <p:ext uri="{BB962C8B-B14F-4D97-AF65-F5344CB8AC3E}">
        <p14:creationId xmlns:p14="http://schemas.microsoft.com/office/powerpoint/2010/main" val="1845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A5B4F7-EF5F-175E-6A81-242788634D7C}"/>
              </a:ext>
            </a:extLst>
          </p:cNvPr>
          <p:cNvSpPr txBox="1"/>
          <p:nvPr/>
        </p:nvSpPr>
        <p:spPr>
          <a:xfrm>
            <a:off x="1098788" y="908720"/>
            <a:ext cx="7793692" cy="2875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1º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–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parte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Hard!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Introdução</a:t>
            </a:r>
            <a:r>
              <a:rPr lang="en-US" sz="1400" dirty="0">
                <a:latin typeface="Gotham HTF Light"/>
                <a:cs typeface="Gotham HTF Light"/>
              </a:rPr>
              <a:t> a </a:t>
            </a:r>
            <a:r>
              <a:rPr lang="en-US" sz="1400" dirty="0" err="1">
                <a:latin typeface="Gotham HTF Light"/>
                <a:cs typeface="Gotham HTF Light"/>
              </a:rPr>
              <a:t>Computação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Diferença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Microprocessadores</a:t>
            </a:r>
            <a:r>
              <a:rPr lang="en-US" sz="1400" dirty="0">
                <a:latin typeface="Gotham HTF Light"/>
                <a:cs typeface="Gotham HTF Light"/>
              </a:rPr>
              <a:t>, </a:t>
            </a:r>
            <a:r>
              <a:rPr lang="en-US" sz="1400" dirty="0" err="1">
                <a:latin typeface="Gotham HTF Light"/>
                <a:cs typeface="Gotham HTF Light"/>
              </a:rPr>
              <a:t>Microcontroladores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Processadores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Ecossistema</a:t>
            </a:r>
            <a:r>
              <a:rPr lang="en-US" sz="1400" dirty="0">
                <a:latin typeface="Gotham HTF Light"/>
                <a:cs typeface="Gotham HTF Light"/>
              </a:rPr>
              <a:t> Arduino Uno R3;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Circuitos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Digitais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Analógicos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Uso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sensores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atuadores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Recursos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avançados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micrconcontroladores</a:t>
            </a:r>
            <a:r>
              <a:rPr lang="en-US" sz="1400" dirty="0">
                <a:latin typeface="Gotham HTF Light"/>
                <a:cs typeface="Gotham HTF Light"/>
              </a:rPr>
              <a:t> (</a:t>
            </a:r>
            <a:r>
              <a:rPr lang="en-US" sz="1400" dirty="0" err="1">
                <a:latin typeface="Gotham HTF Light"/>
                <a:cs typeface="Gotham HTF Light"/>
              </a:rPr>
              <a:t>Interrupções</a:t>
            </a:r>
            <a:r>
              <a:rPr lang="en-US" sz="1400" dirty="0">
                <a:latin typeface="Gotham HTF Light"/>
                <a:cs typeface="Gotham HTF Light"/>
              </a:rPr>
              <a:t>, Timers, Low Power, RTC , WDT);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Hardwares</a:t>
            </a:r>
            <a:r>
              <a:rPr lang="en-US" sz="1400" dirty="0">
                <a:latin typeface="Gotham HTF Light"/>
                <a:cs typeface="Gotham HTF Light"/>
              </a:rPr>
              <a:t> (USART, SPI, I2C);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8E0EA3-2A6B-A3E2-9702-A9C8D885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85" y="3511185"/>
            <a:ext cx="2654119" cy="26541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1098788" y="3864544"/>
            <a:ext cx="5454412" cy="2228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2º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–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parte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Soft!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Cloud Vs. Edge;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Plataformas</a:t>
            </a:r>
            <a:r>
              <a:rPr lang="en-US" sz="1400" dirty="0">
                <a:latin typeface="Gotham HTF Light"/>
                <a:cs typeface="Gotham HTF Light"/>
              </a:rPr>
              <a:t> Back-End para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Cabeada</a:t>
            </a:r>
            <a:r>
              <a:rPr lang="en-US" sz="1400" dirty="0">
                <a:latin typeface="Gotham HTF Light"/>
                <a:cs typeface="Gotham HTF Light"/>
              </a:rPr>
              <a:t> e Wireless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Protocolos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Integrações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níveis</a:t>
            </a:r>
            <a:r>
              <a:rPr lang="en-US" sz="1400" dirty="0">
                <a:latin typeface="Gotham HTF Light"/>
                <a:cs typeface="Gotham HTF Light"/>
              </a:rPr>
              <a:t> de edge, cloud e dashboards;</a:t>
            </a:r>
          </a:p>
        </p:txBody>
      </p:sp>
    </p:spTree>
    <p:extLst>
      <p:ext uri="{BB962C8B-B14F-4D97-AF65-F5344CB8AC3E}">
        <p14:creationId xmlns:p14="http://schemas.microsoft.com/office/powerpoint/2010/main" val="30659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764704"/>
            <a:ext cx="8280920" cy="570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São </a:t>
            </a:r>
            <a:r>
              <a:rPr lang="en-US" sz="1100" b="1" dirty="0">
                <a:latin typeface="Gotham HTF Light"/>
                <a:cs typeface="Gotham HTF Light"/>
              </a:rPr>
              <a:t>3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PROJETOS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baseados</a:t>
            </a:r>
            <a:r>
              <a:rPr lang="en-US" sz="1100" dirty="0">
                <a:latin typeface="Gotham HTF Light"/>
                <a:cs typeface="Gotham HTF Light"/>
              </a:rPr>
              <a:t> no </a:t>
            </a:r>
            <a:r>
              <a:rPr lang="en-US" sz="1100" dirty="0" err="1">
                <a:latin typeface="Gotham HTF Light"/>
                <a:cs typeface="Gotham HTF Light"/>
              </a:rPr>
              <a:t>conteúdo</a:t>
            </a:r>
            <a:r>
              <a:rPr lang="en-US" sz="1100" dirty="0">
                <a:latin typeface="Gotham HTF Light"/>
                <a:cs typeface="Gotham HTF Light"/>
              </a:rPr>
              <a:t> dado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A </a:t>
            </a:r>
            <a:r>
              <a:rPr lang="en-US" sz="1100" b="1" dirty="0">
                <a:latin typeface="Gotham HTF Light"/>
                <a:cs typeface="Gotham HTF Light"/>
              </a:rPr>
              <a:t>MENOR</a:t>
            </a:r>
            <a:r>
              <a:rPr lang="en-US" sz="1100" dirty="0">
                <a:latin typeface="Gotham HTF Light"/>
                <a:cs typeface="Gotham HTF Light"/>
              </a:rPr>
              <a:t> das 3 </a:t>
            </a:r>
            <a:r>
              <a:rPr lang="en-US" sz="1100" dirty="0" err="1">
                <a:latin typeface="Gotham HTF Light"/>
                <a:cs typeface="Gotham HTF Light"/>
              </a:rPr>
              <a:t>notas</a:t>
            </a:r>
            <a:r>
              <a:rPr lang="en-US" sz="1100" dirty="0">
                <a:latin typeface="Gotham HTF Light"/>
                <a:cs typeface="Gotham HTF Light"/>
              </a:rPr>
              <a:t> é </a:t>
            </a:r>
            <a:r>
              <a:rPr lang="en-US" sz="1100" b="1" dirty="0">
                <a:latin typeface="Gotham HTF Light"/>
                <a:cs typeface="Gotham HTF Light"/>
              </a:rPr>
              <a:t>DESCARTADA;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GRUPO</a:t>
            </a:r>
            <a:r>
              <a:rPr lang="en-US" sz="1100" dirty="0">
                <a:latin typeface="Gotham HTF Light"/>
                <a:cs typeface="Gotham HTF Light"/>
              </a:rPr>
              <a:t> e é divide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duas </a:t>
            </a:r>
            <a:r>
              <a:rPr lang="en-US" sz="1100" dirty="0" err="1">
                <a:latin typeface="Gotham HTF Light"/>
                <a:cs typeface="Gotham HTF Light"/>
              </a:rPr>
              <a:t>etapas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1100" b="1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: 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ser </a:t>
            </a:r>
            <a:r>
              <a:rPr lang="en-US" sz="1000" dirty="0" err="1">
                <a:latin typeface="Gotham HTF Light"/>
                <a:cs typeface="Gotham HTF Light"/>
              </a:rPr>
              <a:t>commitado</a:t>
            </a:r>
            <a:r>
              <a:rPr lang="en-US" sz="1000" dirty="0">
                <a:latin typeface="Gotham HTF Light"/>
                <a:cs typeface="Gotham HTF Light"/>
              </a:rPr>
              <a:t> no GitHub;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um </a:t>
            </a:r>
            <a:r>
              <a:rPr lang="en-US" sz="1000" b="1" dirty="0">
                <a:latin typeface="Gotham HTF Light"/>
                <a:cs typeface="Gotham HTF Light"/>
              </a:rPr>
              <a:t>README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descrevendo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suas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dependências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reproduzi</a:t>
            </a:r>
            <a:r>
              <a:rPr lang="en-US" sz="1000" dirty="0">
                <a:latin typeface="Gotham HTF Light"/>
                <a:cs typeface="Gotham HTF Light"/>
              </a:rPr>
              <a:t>-lo, link para a </a:t>
            </a:r>
            <a:r>
              <a:rPr lang="en-US" sz="1000" dirty="0" err="1">
                <a:latin typeface="Gotham HTF Light"/>
                <a:cs typeface="Gotham HTF Light"/>
              </a:rPr>
              <a:t>simulação</a:t>
            </a:r>
            <a:r>
              <a:rPr lang="en-US" sz="1000" dirty="0">
                <a:latin typeface="Gotham HTF Light"/>
                <a:cs typeface="Gotham HTF Light"/>
              </a:rPr>
              <a:t>, link para o video, e </a:t>
            </a:r>
            <a:r>
              <a:rPr lang="en-US" sz="1000" dirty="0" err="1">
                <a:latin typeface="Gotham HTF Light"/>
                <a:cs typeface="Gotham HTF Light"/>
              </a:rPr>
              <a:t>licença</a:t>
            </a:r>
            <a:r>
              <a:rPr lang="en-US" sz="1000" dirty="0">
                <a:latin typeface="Gotham HTF Light"/>
                <a:cs typeface="Gotham HTF Light"/>
              </a:rPr>
              <a:t> de </a:t>
            </a:r>
            <a:r>
              <a:rPr lang="en-US" sz="1000" dirty="0" err="1">
                <a:latin typeface="Gotham HTF Light"/>
                <a:cs typeface="Gotham HTF Light"/>
              </a:rPr>
              <a:t>uso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uma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b="1" dirty="0">
                <a:latin typeface="Gotham HTF Light"/>
                <a:cs typeface="Gotham HTF Light"/>
              </a:rPr>
              <a:t>IMAGEM</a:t>
            </a:r>
            <a:r>
              <a:rPr lang="en-US" sz="1000" dirty="0">
                <a:latin typeface="Gotham HTF Light"/>
                <a:cs typeface="Gotham HTF Light"/>
              </a:rPr>
              <a:t> do </a:t>
            </a:r>
            <a:r>
              <a:rPr lang="en-US" sz="1000" dirty="0" err="1">
                <a:latin typeface="Gotham HTF Light"/>
                <a:cs typeface="Gotham HTF Light"/>
              </a:rPr>
              <a:t>circuito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montado</a:t>
            </a:r>
            <a:r>
              <a:rPr lang="en-US" sz="1000" dirty="0">
                <a:latin typeface="Gotham HTF Light"/>
                <a:cs typeface="Gotham HTF Light"/>
              </a:rPr>
              <a:t> no </a:t>
            </a:r>
            <a:r>
              <a:rPr lang="en-US" sz="1000" dirty="0" err="1">
                <a:latin typeface="Gotham HTF Light"/>
                <a:cs typeface="Gotham HTF Light"/>
              </a:rPr>
              <a:t>simulador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b="1" dirty="0">
                <a:latin typeface="Gotham HTF Light"/>
                <a:cs typeface="Gotham HTF Light"/>
              </a:rPr>
              <a:t>CÓDIGO FONTE </a:t>
            </a:r>
            <a:r>
              <a:rPr lang="en-US" sz="1000" dirty="0">
                <a:latin typeface="Gotham HTF Light"/>
                <a:cs typeface="Gotham HTF Light"/>
              </a:rPr>
              <a:t>do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O video </a:t>
            </a:r>
            <a:r>
              <a:rPr lang="en-US" sz="1000" dirty="0" err="1">
                <a:latin typeface="Gotham HTF Light"/>
                <a:cs typeface="Gotham HTF Light"/>
              </a:rPr>
              <a:t>deve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explicar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foi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implementado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quais</a:t>
            </a:r>
            <a:r>
              <a:rPr lang="en-US" sz="1000" dirty="0">
                <a:latin typeface="Gotham HTF Light"/>
                <a:cs typeface="Gotham HTF Light"/>
              </a:rPr>
              <a:t> as </a:t>
            </a:r>
            <a:r>
              <a:rPr lang="en-US" sz="1000" dirty="0" err="1">
                <a:latin typeface="Gotham HTF Light"/>
                <a:cs typeface="Gotham HTF Light"/>
              </a:rPr>
              <a:t>dificuldades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encontradas</a:t>
            </a:r>
            <a:r>
              <a:rPr lang="en-US" sz="1000" dirty="0">
                <a:latin typeface="Gotham HTF Light"/>
                <a:cs typeface="Gotham HTF Light"/>
              </a:rPr>
              <a:t> e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foram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solucionadas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1100" b="1" dirty="0">
                <a:latin typeface="Gotham HTF Light"/>
                <a:cs typeface="Gotham HTF Light"/>
              </a:rPr>
              <a:t>Hands-on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50" dirty="0">
                <a:latin typeface="Gotham HTF Light"/>
                <a:cs typeface="Gotham HTF Light"/>
              </a:rPr>
              <a:t>O </a:t>
            </a:r>
            <a:r>
              <a:rPr lang="en-US" sz="1050" dirty="0" err="1">
                <a:latin typeface="Gotham HTF Light"/>
                <a:cs typeface="Gotham HTF Light"/>
              </a:rPr>
              <a:t>grupo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irá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montar</a:t>
            </a:r>
            <a:r>
              <a:rPr lang="en-US" sz="1050" dirty="0">
                <a:latin typeface="Gotham HTF Light"/>
                <a:cs typeface="Gotham HTF Light"/>
              </a:rPr>
              <a:t> o </a:t>
            </a:r>
            <a:r>
              <a:rPr lang="en-US" sz="1050" dirty="0" err="1">
                <a:latin typeface="Gotham HTF Light"/>
                <a:cs typeface="Gotham HTF Light"/>
              </a:rPr>
              <a:t>projeto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em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sala</a:t>
            </a:r>
            <a:r>
              <a:rPr lang="en-US" sz="1050" dirty="0">
                <a:latin typeface="Gotham HTF Light"/>
                <a:cs typeface="Gotham HTF Light"/>
              </a:rPr>
              <a:t> de aula e </a:t>
            </a:r>
            <a:r>
              <a:rPr lang="en-US" sz="1050" dirty="0" err="1">
                <a:latin typeface="Gotham HTF Light"/>
                <a:cs typeface="Gotham HTF Light"/>
              </a:rPr>
              <a:t>demonstrar</a:t>
            </a:r>
            <a:r>
              <a:rPr lang="en-US" sz="1050" dirty="0">
                <a:latin typeface="Gotham HTF Light"/>
                <a:cs typeface="Gotham HTF Light"/>
              </a:rPr>
              <a:t> o </a:t>
            </a:r>
            <a:r>
              <a:rPr lang="en-US" sz="1050" dirty="0" err="1">
                <a:latin typeface="Gotham HTF Light"/>
                <a:cs typeface="Gotham HTF Light"/>
              </a:rPr>
              <a:t>funcionamento</a:t>
            </a:r>
            <a:r>
              <a:rPr lang="en-US" sz="1050" dirty="0">
                <a:latin typeface="Gotham HTF Light"/>
                <a:cs typeface="Gotham HTF Light"/>
              </a:rPr>
              <a:t> para o professor;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Os</a:t>
            </a:r>
            <a:r>
              <a:rPr lang="en-US" sz="1100" dirty="0">
                <a:latin typeface="Gotham HTF Light"/>
                <a:cs typeface="Gotham HTF Light"/>
              </a:rPr>
              <a:t> checkpoints </a:t>
            </a:r>
            <a:r>
              <a:rPr lang="en-US" sz="1100" dirty="0" err="1">
                <a:latin typeface="Gotham HTF Light"/>
                <a:cs typeface="Gotham HTF Light"/>
              </a:rPr>
              <a:t>serão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divulgados</a:t>
            </a:r>
            <a:r>
              <a:rPr lang="en-US" sz="1100" dirty="0">
                <a:latin typeface="Gotham HTF Light"/>
                <a:cs typeface="Gotham HTF Light"/>
              </a:rPr>
              <a:t> com </a:t>
            </a:r>
            <a:r>
              <a:rPr lang="en-US" sz="1100" dirty="0" err="1">
                <a:latin typeface="Gotham HTF Light"/>
                <a:cs typeface="Gotham HTF Light"/>
              </a:rPr>
              <a:t>antecendência</a:t>
            </a:r>
            <a:r>
              <a:rPr lang="en-US" sz="1100" dirty="0">
                <a:latin typeface="Gotham HTF Light"/>
                <a:cs typeface="Gotham HTF Light"/>
              </a:rPr>
              <a:t> e a </a:t>
            </a:r>
            <a:r>
              <a:rPr lang="en-US" sz="1100" b="1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</a:t>
            </a:r>
            <a:r>
              <a:rPr lang="en-US" sz="1100" dirty="0">
                <a:latin typeface="Gotham HTF Light"/>
                <a:cs typeface="Gotham HTF Light"/>
              </a:rPr>
              <a:t> ser </a:t>
            </a:r>
            <a:r>
              <a:rPr lang="en-US" sz="1100" dirty="0" err="1">
                <a:latin typeface="Gotham HTF Light"/>
                <a:cs typeface="Gotham HTF Light"/>
              </a:rPr>
              <a:t>realizada</a:t>
            </a:r>
            <a:r>
              <a:rPr lang="en-US" sz="1100" dirty="0">
                <a:latin typeface="Gotham HTF Light"/>
                <a:cs typeface="Gotham HTF Light"/>
              </a:rPr>
              <a:t> fora do </a:t>
            </a:r>
            <a:r>
              <a:rPr lang="en-US" sz="1100" dirty="0" err="1">
                <a:latin typeface="Gotham HTF Light"/>
                <a:cs typeface="Gotham HTF Light"/>
              </a:rPr>
              <a:t>horário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b="1" dirty="0">
                <a:latin typeface="Gotham HTF Light"/>
                <a:cs typeface="Gotham HTF Light"/>
              </a:rPr>
              <a:t>Hands-On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realizado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aula,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data </a:t>
            </a:r>
            <a:r>
              <a:rPr lang="en-US" sz="1100" dirty="0" err="1">
                <a:latin typeface="Gotham HTF Light"/>
                <a:cs typeface="Gotham HTF Light"/>
              </a:rPr>
              <a:t>marcada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pelo</a:t>
            </a:r>
            <a:r>
              <a:rPr lang="en-US" sz="1100" dirty="0">
                <a:latin typeface="Gotham HTF Light"/>
                <a:cs typeface="Gotham HTF Light"/>
              </a:rPr>
              <a:t> professor;</a:t>
            </a:r>
            <a:endParaRPr lang="en-US" sz="400" dirty="0">
              <a:solidFill>
                <a:srgbClr val="ED145B"/>
              </a:solidFill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avalido</a:t>
            </a:r>
            <a:r>
              <a:rPr lang="en-US" sz="1100" dirty="0">
                <a:latin typeface="Gotham HTF Light"/>
                <a:cs typeface="Gotham HTF Light"/>
              </a:rPr>
              <a:t> pela </a:t>
            </a:r>
            <a:r>
              <a:rPr lang="en-US" sz="1100" dirty="0" err="1">
                <a:latin typeface="Gotham HTF Light"/>
                <a:cs typeface="Gotham HTF Light"/>
              </a:rPr>
              <a:t>clareza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 do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e pela </a:t>
            </a:r>
            <a:r>
              <a:rPr lang="en-US" sz="1100" dirty="0" err="1">
                <a:latin typeface="Gotham HTF Light"/>
                <a:cs typeface="Gotham HTF Light"/>
              </a:rPr>
              <a:t>implementação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correta</a:t>
            </a:r>
            <a:r>
              <a:rPr lang="en-US" sz="1100" dirty="0">
                <a:latin typeface="Gotham HTF Light"/>
                <a:cs typeface="Gotham HTF Light"/>
              </a:rPr>
              <a:t> no hands-on</a:t>
            </a:r>
            <a:r>
              <a:rPr lang="en-US" sz="1100" dirty="0">
                <a:solidFill>
                  <a:srgbClr val="ED265B"/>
                </a:solidFill>
                <a:latin typeface="Gotham HTF Light"/>
                <a:cs typeface="Gotham HTF Light"/>
              </a:rPr>
              <a:t>.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estudante</a:t>
            </a:r>
            <a:r>
              <a:rPr lang="en-US" sz="1100" dirty="0">
                <a:latin typeface="Gotham HTF Light"/>
                <a:cs typeface="Gotham HTF Light"/>
              </a:rPr>
              <a:t> é livre para </a:t>
            </a:r>
            <a:r>
              <a:rPr lang="en-US" sz="1100" dirty="0" err="1">
                <a:latin typeface="Gotham HTF Light"/>
                <a:cs typeface="Gotham HTF Light"/>
              </a:rPr>
              <a:t>consultar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exemplos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referencias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porém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qualquer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indicio</a:t>
            </a:r>
            <a:r>
              <a:rPr lang="en-US" sz="1100" dirty="0">
                <a:latin typeface="Gotham HTF Light"/>
                <a:cs typeface="Gotham HTF Light"/>
              </a:rPr>
              <a:t> de cola </a:t>
            </a:r>
            <a:r>
              <a:rPr lang="en-US" sz="1100" dirty="0" err="1">
                <a:latin typeface="Gotham HTF Light"/>
                <a:cs typeface="Gotham HTF Light"/>
              </a:rPr>
              <a:t>ou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plágio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resulta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uma</a:t>
            </a:r>
            <a:r>
              <a:rPr lang="en-US" sz="1100" dirty="0">
                <a:latin typeface="Gotham HTF Light"/>
                <a:cs typeface="Gotham HTF Light"/>
              </a:rPr>
              <a:t> nota </a:t>
            </a:r>
            <a:r>
              <a:rPr lang="en-US" sz="1100" b="1" dirty="0">
                <a:latin typeface="Gotham HTF Light"/>
                <a:cs typeface="Gotham HTF Light"/>
              </a:rPr>
              <a:t>ZERO</a:t>
            </a:r>
            <a:r>
              <a:rPr lang="en-US" sz="1100" dirty="0">
                <a:latin typeface="Gotham HTF Light"/>
                <a:cs typeface="Gotham HTF Ligh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528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912958"/>
            <a:ext cx="8280920" cy="4532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Como é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dividida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do checkpoint?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Serão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10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por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checkpoint: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Documentação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README;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b="1" dirty="0" err="1">
                <a:latin typeface="Gotham HTF Light"/>
                <a:cs typeface="Gotham HTF Light"/>
              </a:rPr>
              <a:t>Imagem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dirty="0" err="1">
                <a:latin typeface="Gotham HTF Light"/>
                <a:cs typeface="Gotham HTF Light"/>
              </a:rPr>
              <a:t>simulador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implementado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b="1" dirty="0" err="1">
                <a:latin typeface="Gotham HTF Light"/>
                <a:cs typeface="Gotham HTF Light"/>
              </a:rPr>
              <a:t>Simulador</a:t>
            </a:r>
            <a:r>
              <a:rPr lang="en-US" sz="1400" b="1" dirty="0">
                <a:latin typeface="Gotham HTF Light"/>
                <a:cs typeface="Gotham HTF Light"/>
              </a:rPr>
              <a:t>;</a:t>
            </a:r>
            <a:endParaRPr lang="en-US" sz="1400" dirty="0">
              <a:latin typeface="Gotham HTF Light"/>
              <a:cs typeface="Gotham HTF Light"/>
            </a:endParaRP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Código Fonte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Video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explicativo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Hands-ON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organização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2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arguição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realizada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professor;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3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demonstração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funcionando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01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Avaliação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56FD07-7DC9-E0EA-1602-9C1BF4666472}"/>
              </a:ext>
            </a:extLst>
          </p:cNvPr>
          <p:cNvSpPr txBox="1"/>
          <p:nvPr/>
        </p:nvSpPr>
        <p:spPr>
          <a:xfrm>
            <a:off x="611560" y="846466"/>
            <a:ext cx="8280920" cy="222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dirty="0">
                <a:latin typeface="Gotham HTF"/>
                <a:cs typeface="Gotham HTF Light"/>
              </a:rPr>
              <a:t>As notas semestrais na </a:t>
            </a:r>
            <a:r>
              <a:rPr lang="pt-BR" sz="2000" dirty="0">
                <a:solidFill>
                  <a:srgbClr val="ED265B"/>
                </a:solidFill>
                <a:latin typeface="Gotham HTF"/>
                <a:cs typeface="Gotham HTF Bold"/>
              </a:rPr>
              <a:t>FIAP</a:t>
            </a:r>
            <a:r>
              <a:rPr lang="pt-BR" sz="2000" dirty="0">
                <a:latin typeface="Gotham HTF"/>
                <a:cs typeface="Gotham HTF Bold"/>
              </a:rPr>
              <a:t> são compostas:</a:t>
            </a:r>
          </a:p>
          <a:p>
            <a:pPr>
              <a:lnSpc>
                <a:spcPct val="120000"/>
              </a:lnSpc>
            </a:pPr>
            <a:endParaRPr lang="pt-BR" sz="2000" dirty="0">
              <a:latin typeface="Gotham HTF"/>
              <a:cs typeface="Gotham HTF Bold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145B"/>
                </a:solidFill>
                <a:latin typeface="Gotham HTF"/>
                <a:cs typeface="Roboto Light"/>
              </a:rPr>
              <a:t>40% </a:t>
            </a:r>
            <a:r>
              <a:rPr lang="pt-BR" sz="1600" dirty="0">
                <a:latin typeface="Gotham HTF"/>
                <a:cs typeface="Roboto Light"/>
              </a:rPr>
              <a:t>Project Checkpoint e </a:t>
            </a:r>
            <a:r>
              <a:rPr lang="pt-BR" sz="1600" dirty="0" err="1">
                <a:latin typeface="Gotham HTF"/>
                <a:cs typeface="Roboto Light"/>
              </a:rPr>
              <a:t>Challenge&amp;Feedback</a:t>
            </a:r>
            <a:r>
              <a:rPr lang="pt-BR" sz="1600" dirty="0">
                <a:latin typeface="Gotham HTF"/>
                <a:cs typeface="Roboto Light"/>
              </a:rPr>
              <a:t> (</a:t>
            </a:r>
            <a:r>
              <a:rPr lang="pt-BR" sz="1600" dirty="0">
                <a:solidFill>
                  <a:srgbClr val="ED145B"/>
                </a:solidFill>
                <a:latin typeface="Gotham HTF"/>
                <a:cs typeface="Roboto Light"/>
              </a:rPr>
              <a:t>2 Challenge Sprints + 2</a:t>
            </a:r>
            <a:r>
              <a:rPr lang="pt-BR" sz="1600" dirty="0">
                <a:solidFill>
                  <a:srgbClr val="ED145B"/>
                </a:solidFill>
                <a:latin typeface="Gotham HTF"/>
                <a:cs typeface="Gotham HTF Bold"/>
              </a:rPr>
              <a:t> Checkpoint</a:t>
            </a:r>
            <a:r>
              <a:rPr lang="pt-BR" sz="1600" dirty="0">
                <a:latin typeface="Gotham HTF"/>
                <a:cs typeface="Roboto Light"/>
              </a:rPr>
              <a:t>);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265B"/>
                </a:solidFill>
                <a:latin typeface="Gotham HTF"/>
                <a:cs typeface="Roboto Light"/>
              </a:rPr>
              <a:t>60% </a:t>
            </a:r>
            <a:r>
              <a:rPr lang="pt-BR" sz="1600" dirty="0">
                <a:latin typeface="Gotham HTF"/>
                <a:cs typeface="Roboto Light"/>
              </a:rPr>
              <a:t>Global </a:t>
            </a:r>
            <a:r>
              <a:rPr lang="pt-BR" sz="1600" dirty="0" err="1">
                <a:latin typeface="Gotham HTF"/>
                <a:cs typeface="Roboto Light"/>
              </a:rPr>
              <a:t>Solution</a:t>
            </a:r>
            <a:r>
              <a:rPr lang="pt-BR" sz="1600" dirty="0">
                <a:latin typeface="Gotham HTF"/>
                <a:cs typeface="Roboto Light"/>
              </a:rPr>
              <a:t> (solução de tarefas de Cases reais);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MS = (PCC&amp;F x 0.4 + GS x 0.6)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95440-78BE-70B9-FC73-76A9ABD4349F}"/>
              </a:ext>
            </a:extLst>
          </p:cNvPr>
          <p:cNvSpPr txBox="1"/>
          <p:nvPr/>
        </p:nvSpPr>
        <p:spPr>
          <a:xfrm>
            <a:off x="611560" y="3367093"/>
            <a:ext cx="82809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b="1" dirty="0">
                <a:solidFill>
                  <a:srgbClr val="ED265B"/>
                </a:solidFill>
                <a:latin typeface="Gotham HTF"/>
                <a:cs typeface="Gotham HTF Light"/>
              </a:rPr>
              <a:t>EXEMPLO: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Challenge Sprint 1 = 10;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Challenge Sprint 2 = 10;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Checkpoint 1 = 8;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Checkpoint 2 = 9;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Checkpoint 3 = 5 -&gt; </a:t>
            </a:r>
            <a:r>
              <a:rPr lang="pt-BR" sz="1400" b="1" dirty="0">
                <a:solidFill>
                  <a:srgbClr val="ED265B"/>
                </a:solidFill>
                <a:latin typeface="Gotham HTF"/>
                <a:cs typeface="Gotham HTF Bold"/>
              </a:rPr>
              <a:t>Descartada</a:t>
            </a:r>
            <a:r>
              <a:rPr lang="pt-BR" sz="1400" dirty="0">
                <a:latin typeface="Gotham HTF"/>
                <a:cs typeface="Gotham HTF Bold"/>
              </a:rPr>
              <a:t>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Global </a:t>
            </a:r>
            <a:r>
              <a:rPr lang="pt-BR" sz="1400" dirty="0" err="1">
                <a:latin typeface="Gotham HTF"/>
                <a:cs typeface="Gotham HTF Bold"/>
              </a:rPr>
              <a:t>Solution</a:t>
            </a:r>
            <a:r>
              <a:rPr lang="pt-BR" sz="1400" dirty="0">
                <a:latin typeface="Gotham HTF"/>
                <a:cs typeface="Gotham HTF Bold"/>
              </a:rPr>
              <a:t> = 7;</a:t>
            </a:r>
          </a:p>
          <a:p>
            <a:pPr algn="ctr">
              <a:lnSpc>
                <a:spcPct val="120000"/>
              </a:lnSpc>
              <a:buClr>
                <a:srgbClr val="ED145B"/>
              </a:buClr>
            </a:pPr>
            <a:r>
              <a:rPr lang="pt-BR" sz="1200" dirty="0">
                <a:latin typeface="Gotham HTF"/>
                <a:cs typeface="Gotham HTF Bold"/>
              </a:rPr>
              <a:t>PCC&amp;F = (10+10+8+9)/4 = 9.25</a:t>
            </a:r>
          </a:p>
          <a:p>
            <a:pPr algn="ctr">
              <a:lnSpc>
                <a:spcPct val="120000"/>
              </a:lnSpc>
              <a:buClr>
                <a:srgbClr val="ED145B"/>
              </a:buClr>
            </a:pPr>
            <a:r>
              <a:rPr lang="pt-BR" sz="1200" dirty="0">
                <a:latin typeface="Gotham HTF"/>
                <a:cs typeface="Gotham HTF Bold"/>
              </a:rPr>
              <a:t>GS = 7.0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MS = (9.25 x 0.4 + 7.0 x 0.6) = 3.7 + 4.2 = 7.9</a:t>
            </a:r>
          </a:p>
        </p:txBody>
      </p:sp>
    </p:spTree>
    <p:extLst>
      <p:ext uri="{BB962C8B-B14F-4D97-AF65-F5344CB8AC3E}">
        <p14:creationId xmlns:p14="http://schemas.microsoft.com/office/powerpoint/2010/main" val="22298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4530</TotalTime>
  <Words>997</Words>
  <Application>Microsoft Office PowerPoint</Application>
  <PresentationFormat>Apresentação na tela (4:3)</PresentationFormat>
  <Paragraphs>177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Gotham HTF</vt:lpstr>
      <vt:lpstr>Gotham HTF Book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 Toyofuku</cp:lastModifiedBy>
  <cp:revision>401</cp:revision>
  <dcterms:created xsi:type="dcterms:W3CDTF">2018-08-18T04:32:45Z</dcterms:created>
  <dcterms:modified xsi:type="dcterms:W3CDTF">2023-07-27T02:24:04Z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