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9"/>
  </p:notesMasterIdLst>
  <p:sldIdLst>
    <p:sldId id="398" r:id="rId3"/>
    <p:sldId id="399" r:id="rId4"/>
    <p:sldId id="837" r:id="rId5"/>
    <p:sldId id="836" r:id="rId6"/>
    <p:sldId id="834" r:id="rId7"/>
    <p:sldId id="812"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ED2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05" autoAdjust="0"/>
  </p:normalViewPr>
  <p:slideViewPr>
    <p:cSldViewPr>
      <p:cViewPr varScale="1">
        <p:scale>
          <a:sx n="82" d="100"/>
          <a:sy n="82" d="100"/>
        </p:scale>
        <p:origin x="150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03/05/2023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2</a:t>
            </a:fld>
            <a:endParaRPr lang="pt-BR"/>
          </a:p>
        </p:txBody>
      </p:sp>
    </p:spTree>
    <p:extLst>
      <p:ext uri="{BB962C8B-B14F-4D97-AF65-F5344CB8AC3E}">
        <p14:creationId xmlns:p14="http://schemas.microsoft.com/office/powerpoint/2010/main" val="234120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3</a:t>
            </a:fld>
            <a:endParaRPr lang="pt-BR"/>
          </a:p>
        </p:txBody>
      </p:sp>
    </p:spTree>
    <p:extLst>
      <p:ext uri="{BB962C8B-B14F-4D97-AF65-F5344CB8AC3E}">
        <p14:creationId xmlns:p14="http://schemas.microsoft.com/office/powerpoint/2010/main" val="315378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4</a:t>
            </a:fld>
            <a:endParaRPr lang="pt-BR"/>
          </a:p>
        </p:txBody>
      </p:sp>
    </p:spTree>
    <p:extLst>
      <p:ext uri="{BB962C8B-B14F-4D97-AF65-F5344CB8AC3E}">
        <p14:creationId xmlns:p14="http://schemas.microsoft.com/office/powerpoint/2010/main" val="329424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03/05/2023</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03/05/2023</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03/05/2023</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03/05/2023</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beçalho da Seção">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BBCFB1-7055-FAC3-9389-5D3744D51AE9}"/>
              </a:ext>
            </a:extLst>
          </p:cNvPr>
          <p:cNvPicPr>
            <a:picLocks noChangeAspect="1"/>
          </p:cNvPicPr>
          <p:nvPr userDrawn="1"/>
        </p:nvPicPr>
        <p:blipFill>
          <a:blip r:embed="rId2"/>
          <a:stretch>
            <a:fillRect/>
          </a:stretch>
        </p:blipFill>
        <p:spPr>
          <a:xfrm>
            <a:off x="1" y="1975644"/>
            <a:ext cx="9143999" cy="2906713"/>
          </a:xfrm>
          <a:prstGeom prst="rect">
            <a:avLst/>
          </a:prstGeom>
        </p:spPr>
      </p:pic>
      <p:sp>
        <p:nvSpPr>
          <p:cNvPr id="2" name="Título 1">
            <a:extLst>
              <a:ext uri="{FF2B5EF4-FFF2-40B4-BE49-F238E27FC236}">
                <a16:creationId xmlns:a16="http://schemas.microsoft.com/office/drawing/2014/main" id="{F05CB39F-3DB8-E388-0EA0-7784F89937FC}"/>
              </a:ext>
            </a:extLst>
          </p:cNvPr>
          <p:cNvSpPr>
            <a:spLocks noGrp="1"/>
          </p:cNvSpPr>
          <p:nvPr>
            <p:ph type="title" hasCustomPrompt="1"/>
          </p:nvPr>
        </p:nvSpPr>
        <p:spPr>
          <a:xfrm>
            <a:off x="628650" y="2073528"/>
            <a:ext cx="8387603" cy="1234448"/>
          </a:xfrm>
        </p:spPr>
        <p:txBody>
          <a:bodyPr anchor="ctr">
            <a:normAutofit/>
          </a:bodyPr>
          <a:lstStyle>
            <a:lvl1pPr>
              <a:defRPr sz="3000">
                <a:solidFill>
                  <a:schemeClr val="bg1">
                    <a:lumMod val="85000"/>
                  </a:schemeClr>
                </a:solidFill>
                <a:latin typeface="Gotham HTF"/>
              </a:defRPr>
            </a:lvl1pPr>
          </a:lstStyle>
          <a:p>
            <a:r>
              <a:rPr lang="pt-BR" dirty="0">
                <a:effectLst/>
                <a:latin typeface="Arial" panose="020B0604020202020204" pitchFamily="34" charset="0"/>
              </a:rPr>
              <a:t>Copyright © 2023 Prof. Fulano de tal</a:t>
            </a:r>
            <a:endParaRPr lang="pt-BR" dirty="0"/>
          </a:p>
        </p:txBody>
      </p:sp>
      <p:pic>
        <p:nvPicPr>
          <p:cNvPr id="10" name="Imagem 9">
            <a:extLst>
              <a:ext uri="{FF2B5EF4-FFF2-40B4-BE49-F238E27FC236}">
                <a16:creationId xmlns:a16="http://schemas.microsoft.com/office/drawing/2014/main" id="{0B763F2B-2F27-786A-0992-2F196A37DED3}"/>
              </a:ext>
            </a:extLst>
          </p:cNvPr>
          <p:cNvPicPr>
            <a:picLocks noChangeAspect="1"/>
          </p:cNvPicPr>
          <p:nvPr userDrawn="1"/>
        </p:nvPicPr>
        <p:blipFill>
          <a:blip r:embed="rId3"/>
          <a:stretch>
            <a:fillRect/>
          </a:stretch>
        </p:blipFill>
        <p:spPr>
          <a:xfrm>
            <a:off x="420070" y="2039438"/>
            <a:ext cx="149369" cy="2592933"/>
          </a:xfrm>
          <a:prstGeom prst="rect">
            <a:avLst/>
          </a:prstGeom>
        </p:spPr>
      </p:pic>
      <p:sp>
        <p:nvSpPr>
          <p:cNvPr id="18" name="Título 1">
            <a:extLst>
              <a:ext uri="{FF2B5EF4-FFF2-40B4-BE49-F238E27FC236}">
                <a16:creationId xmlns:a16="http://schemas.microsoft.com/office/drawing/2014/main" id="{FE912F4A-A0EB-DE48-638D-F3D24238F7A8}"/>
              </a:ext>
            </a:extLst>
          </p:cNvPr>
          <p:cNvSpPr txBox="1">
            <a:spLocks/>
          </p:cNvSpPr>
          <p:nvPr userDrawn="1"/>
        </p:nvSpPr>
        <p:spPr>
          <a:xfrm>
            <a:off x="628649" y="3357951"/>
            <a:ext cx="8024534" cy="123444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bg1">
                    <a:lumMod val="85000"/>
                  </a:schemeClr>
                </a:solidFill>
                <a:latin typeface="Arial" panose="020B0604020202020204" pitchFamily="34" charset="0"/>
                <a:ea typeface="+mj-ea"/>
                <a:cs typeface="Arial" panose="020B0604020202020204" pitchFamily="34" charset="0"/>
              </a:defRPr>
            </a:lvl1pPr>
          </a:lstStyle>
          <a:p>
            <a:pPr algn="just"/>
            <a:r>
              <a:rPr lang="pt-BR" sz="1400" dirty="0">
                <a:effectLst/>
                <a:latin typeface="Gotham HTF"/>
              </a:rPr>
              <a:t>Todos direitos reservados. Reprodução ou divulgação total ou parcial deste documento é expressamente proibido sem o consentimento formal, por escrito, do Professor (autor).</a:t>
            </a:r>
            <a:endParaRPr lang="pt-BR" sz="2800" dirty="0">
              <a:latin typeface="Gotham HTF"/>
            </a:endParaRPr>
          </a:p>
        </p:txBody>
      </p:sp>
    </p:spTree>
    <p:extLst>
      <p:ext uri="{BB962C8B-B14F-4D97-AF65-F5344CB8AC3E}">
        <p14:creationId xmlns:p14="http://schemas.microsoft.com/office/powerpoint/2010/main" val="3982175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03/05/2023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03/05/2023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03/05/2023</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03/05/2023</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03/05/2023</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03/05/2023</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03/05/2023</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03/05/2023</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03/05/2023</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03/05/2023</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03/05/2023</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03/05/2023</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03/05/2023</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03/05/2023</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03/05/2023</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s://dewesoft.com/pt/blog/que-e-data-logger"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hyperlink" Target="https://www.prosensor.com/fiche.asp?ID=81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Engenharia de Software</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Edge </a:t>
            </a:r>
            <a:r>
              <a:rPr lang="pt-BR" sz="2000" cap="all" dirty="0" err="1">
                <a:solidFill>
                  <a:srgbClr val="91A3AD"/>
                </a:solidFill>
                <a:latin typeface="Gotham HTF Light"/>
              </a:rPr>
              <a:t>Computing</a:t>
            </a:r>
            <a:r>
              <a:rPr lang="pt-BR" sz="2000" cap="all" dirty="0">
                <a:solidFill>
                  <a:srgbClr val="91A3AD"/>
                </a:solidFill>
                <a:latin typeface="Gotham HTF Light"/>
              </a:rPr>
              <a:t> &amp; Computer Systems</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3"/>
          <a:stretch>
            <a:fillRect/>
          </a:stretch>
        </p:blipFill>
        <p:spPr>
          <a:xfrm>
            <a:off x="263471" y="1031740"/>
            <a:ext cx="2044892" cy="2397260"/>
          </a:xfrm>
          <a:prstGeom prst="rect">
            <a:avLst/>
          </a:prstGeom>
        </p:spPr>
      </p:pic>
      <p:pic>
        <p:nvPicPr>
          <p:cNvPr id="11" name="Picture 8"/>
          <p:cNvPicPr>
            <a:picLocks noChangeAspect="1"/>
          </p:cNvPicPr>
          <p:nvPr/>
        </p:nvPicPr>
        <p:blipFill>
          <a:blip r:embed="rId4"/>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1200329"/>
          </a:xfrm>
          <a:prstGeom prst="rect">
            <a:avLst/>
          </a:prstGeom>
          <a:noFill/>
        </p:spPr>
        <p:txBody>
          <a:bodyPr wrap="square">
            <a:spAutoFit/>
          </a:bodyPr>
          <a:lstStyle/>
          <a:p>
            <a:pPr algn="ctr"/>
            <a:r>
              <a:rPr lang="pt-BR" sz="3600" dirty="0">
                <a:solidFill>
                  <a:srgbClr val="ED265B"/>
                </a:solidFill>
                <a:latin typeface="Gotham HTF Medium"/>
              </a:rPr>
              <a:t>08 – </a:t>
            </a:r>
            <a:r>
              <a:rPr lang="pt-BR" sz="3600" dirty="0" err="1">
                <a:solidFill>
                  <a:srgbClr val="ED265B"/>
                </a:solidFill>
                <a:latin typeface="Gotham HTF Medium"/>
              </a:rPr>
              <a:t>Datalogger</a:t>
            </a:r>
            <a:r>
              <a:rPr lang="pt-BR" sz="3600" dirty="0">
                <a:solidFill>
                  <a:srgbClr val="ED265B"/>
                </a:solidFill>
                <a:latin typeface="Gotham HTF Medium"/>
              </a:rPr>
              <a:t> e Gravação na EEPROM</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O que é uma EEPROM?</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228600" y="1468510"/>
            <a:ext cx="4214038"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1" i="0" dirty="0">
                <a:effectLst/>
                <a:latin typeface="Gotham HTF"/>
              </a:rPr>
              <a:t>EEPROM</a:t>
            </a:r>
            <a:r>
              <a:rPr lang="pt-BR" sz="1200" i="0" dirty="0">
                <a:effectLst/>
                <a:latin typeface="Gotham HTF"/>
              </a:rPr>
              <a:t>, também escrita como </a:t>
            </a:r>
            <a:r>
              <a:rPr lang="pt-BR" sz="1200" b="1" i="0" dirty="0">
                <a:effectLst/>
                <a:latin typeface="Gotham HTF"/>
              </a:rPr>
              <a:t>E2PROM</a:t>
            </a:r>
            <a:r>
              <a:rPr lang="pt-BR" sz="1200" i="0" dirty="0">
                <a:effectLst/>
                <a:latin typeface="Gotham HTF"/>
              </a:rPr>
              <a:t>, é uma memória do tipo não volátil, o que significa que os dados que foram escritos nela não são perdidos quando o equipamento é desligado.</a:t>
            </a:r>
          </a:p>
          <a:p>
            <a:pPr marL="0" indent="0">
              <a:buFont typeface="Arial" panose="020B0604020202020204" pitchFamily="34" charset="0"/>
              <a:buNone/>
            </a:pPr>
            <a:r>
              <a:rPr lang="pt-BR" sz="1200" i="0" dirty="0">
                <a:effectLst/>
                <a:latin typeface="Gotham HTF"/>
              </a:rPr>
              <a:t>Seu significado é </a:t>
            </a:r>
            <a:r>
              <a:rPr lang="pt-BR" sz="1200" b="1" i="0" dirty="0" err="1">
                <a:effectLst/>
                <a:latin typeface="Gotham HTF"/>
              </a:rPr>
              <a:t>Electrically</a:t>
            </a:r>
            <a:r>
              <a:rPr lang="pt-BR" sz="1200" b="1" dirty="0" err="1">
                <a:latin typeface="Gotham HTF"/>
              </a:rPr>
              <a:t>-Erasable-Programmable</a:t>
            </a:r>
            <a:r>
              <a:rPr lang="pt-BR" sz="1200" b="1" dirty="0">
                <a:latin typeface="Gotham HTF"/>
              </a:rPr>
              <a:t> </a:t>
            </a:r>
            <a:r>
              <a:rPr lang="pt-BR" sz="1200" b="1" dirty="0" err="1">
                <a:latin typeface="Gotham HTF"/>
              </a:rPr>
              <a:t>Read</a:t>
            </a:r>
            <a:r>
              <a:rPr lang="pt-BR" sz="1200" b="1" dirty="0">
                <a:latin typeface="Gotham HTF"/>
              </a:rPr>
              <a:t>-Only </a:t>
            </a:r>
            <a:r>
              <a:rPr lang="pt-BR" sz="1200" b="1" dirty="0" err="1">
                <a:latin typeface="Gotham HTF"/>
              </a:rPr>
              <a:t>Memory</a:t>
            </a:r>
            <a:r>
              <a:rPr lang="pt-BR" sz="1200" dirty="0">
                <a:latin typeface="Gotham HTF"/>
              </a:rPr>
              <a:t>. Apesar do nome, essas memorias podem sim ser escritas e sobrescritas eletronicamente.</a:t>
            </a:r>
          </a:p>
          <a:p>
            <a:pPr marL="0" indent="0">
              <a:buFont typeface="Arial" panose="020B0604020202020204" pitchFamily="34" charset="0"/>
              <a:buNone/>
            </a:pPr>
            <a:r>
              <a:rPr lang="pt-BR" sz="1200" b="0" i="0" dirty="0">
                <a:effectLst/>
                <a:latin typeface="Gotham HTF"/>
              </a:rPr>
              <a:t>Principais Características:</a:t>
            </a:r>
          </a:p>
          <a:p>
            <a:pPr>
              <a:buClr>
                <a:srgbClr val="ED265B"/>
              </a:buClr>
              <a:buFont typeface="Wingdings" panose="05000000000000000000" pitchFamily="2" charset="2"/>
              <a:buChar char="q"/>
            </a:pPr>
            <a:r>
              <a:rPr lang="pt-BR" sz="1200" dirty="0">
                <a:latin typeface="Gotham HTF"/>
              </a:rPr>
              <a:t>Possui vida útil curta, ou seja, elas podem ser apagadas e reescritas somente algumas dezenas ou centenas de milhares de vezes;</a:t>
            </a:r>
          </a:p>
          <a:p>
            <a:pPr>
              <a:buClr>
                <a:srgbClr val="ED265B"/>
              </a:buClr>
              <a:buFont typeface="Wingdings" panose="05000000000000000000" pitchFamily="2" charset="2"/>
              <a:buChar char="q"/>
            </a:pPr>
            <a:r>
              <a:rPr lang="pt-BR" sz="1200" i="0" dirty="0">
                <a:effectLst/>
                <a:latin typeface="Gotham HTF"/>
              </a:rPr>
              <a:t>Apesar </a:t>
            </a:r>
            <a:r>
              <a:rPr lang="pt-BR" sz="1200" dirty="0">
                <a:latin typeface="Gotham HTF"/>
              </a:rPr>
              <a:t>disso, podem ser lidas uma quantidade praticamente infinita de vezes;</a:t>
            </a:r>
            <a:endParaRPr lang="pt-BR" sz="1200" i="0" dirty="0">
              <a:effectLst/>
              <a:latin typeface="Gotham HTF"/>
            </a:endParaRPr>
          </a:p>
          <a:p>
            <a:pPr>
              <a:buClr>
                <a:srgbClr val="ED265B"/>
              </a:buClr>
              <a:buFont typeface="Wingdings" panose="05000000000000000000" pitchFamily="2" charset="2"/>
              <a:buChar char="q"/>
            </a:pPr>
            <a:r>
              <a:rPr lang="pt-BR" sz="1200" dirty="0">
                <a:latin typeface="Gotham HTF"/>
              </a:rPr>
              <a:t>Sua gravação, e leitura, é realizada byte a byte, sendo que cada posição de leitura e escrita é denominada Endereço de Memória;</a:t>
            </a:r>
          </a:p>
          <a:p>
            <a:pPr>
              <a:buClr>
                <a:srgbClr val="ED265B"/>
              </a:buClr>
              <a:buFont typeface="Wingdings" panose="05000000000000000000" pitchFamily="2" charset="2"/>
              <a:buChar char="q"/>
            </a:pPr>
            <a:r>
              <a:rPr lang="pt-BR" sz="1200" i="0" dirty="0">
                <a:effectLst/>
                <a:latin typeface="Gotham HTF"/>
              </a:rPr>
              <a:t>O processo de leitura é considerado rápido, quase instantâneo, mas o processo de escrita é considerado muito lento, chegando a alguns milissegundos;</a:t>
            </a:r>
          </a:p>
          <a:p>
            <a:pPr marL="0" indent="0">
              <a:buFont typeface="Arial" panose="020B0604020202020204" pitchFamily="34" charset="0"/>
              <a:buNone/>
            </a:pPr>
            <a:r>
              <a:rPr lang="pt-BR" sz="1400" i="0" dirty="0">
                <a:effectLst/>
                <a:latin typeface="Gotham HTF"/>
              </a:rPr>
              <a:t>A principal aplicação para memórias EEPROM é armazenar variáveis de configuração, identificação, chaves de segurança e registros de erros.</a:t>
            </a:r>
          </a:p>
        </p:txBody>
      </p:sp>
      <p:pic>
        <p:nvPicPr>
          <p:cNvPr id="2" name="Imagem 1">
            <a:extLst>
              <a:ext uri="{FF2B5EF4-FFF2-40B4-BE49-F238E27FC236}">
                <a16:creationId xmlns:a16="http://schemas.microsoft.com/office/drawing/2014/main" id="{D705DF12-D9D1-A016-5990-4FD05B7C27E3}"/>
              </a:ext>
            </a:extLst>
          </p:cNvPr>
          <p:cNvPicPr>
            <a:picLocks noChangeAspect="1"/>
          </p:cNvPicPr>
          <p:nvPr/>
        </p:nvPicPr>
        <p:blipFill>
          <a:blip r:embed="rId3"/>
          <a:stretch>
            <a:fillRect/>
          </a:stretch>
        </p:blipFill>
        <p:spPr>
          <a:xfrm>
            <a:off x="5740837" y="1438458"/>
            <a:ext cx="2592288" cy="1802363"/>
          </a:xfrm>
          <a:prstGeom prst="rect">
            <a:avLst/>
          </a:prstGeom>
        </p:spPr>
      </p:pic>
      <p:pic>
        <p:nvPicPr>
          <p:cNvPr id="4" name="table">
            <a:extLst>
              <a:ext uri="{FF2B5EF4-FFF2-40B4-BE49-F238E27FC236}">
                <a16:creationId xmlns:a16="http://schemas.microsoft.com/office/drawing/2014/main" id="{9A37108E-F3C6-9AD6-A8F5-07EAA421D190}"/>
              </a:ext>
            </a:extLst>
          </p:cNvPr>
          <p:cNvPicPr>
            <a:picLocks noChangeAspect="1"/>
          </p:cNvPicPr>
          <p:nvPr/>
        </p:nvPicPr>
        <p:blipFill rotWithShape="1">
          <a:blip r:embed="rId4"/>
          <a:srcRect r="64107" b="55972"/>
          <a:stretch/>
        </p:blipFill>
        <p:spPr>
          <a:xfrm>
            <a:off x="4929962" y="3284984"/>
            <a:ext cx="4214038" cy="1592456"/>
          </a:xfrm>
          <a:prstGeom prst="rect">
            <a:avLst/>
          </a:prstGeom>
        </p:spPr>
      </p:pic>
    </p:spTree>
    <p:extLst>
      <p:ext uri="{BB962C8B-B14F-4D97-AF65-F5344CB8AC3E}">
        <p14:creationId xmlns:p14="http://schemas.microsoft.com/office/powerpoint/2010/main" val="288057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O que é um </a:t>
            </a:r>
            <a:r>
              <a:rPr lang="pt-BR" sz="4000" dirty="0" err="1">
                <a:solidFill>
                  <a:srgbClr val="ED145B"/>
                </a:solidFill>
                <a:latin typeface="Gotham HTF" pitchFamily="50" charset="0"/>
                <a:cs typeface="Gotham HTF Light"/>
              </a:rPr>
              <a:t>Datalogger</a:t>
            </a:r>
            <a:r>
              <a:rPr lang="pt-BR" sz="4000" dirty="0">
                <a:solidFill>
                  <a:srgbClr val="ED145B"/>
                </a:solidFill>
                <a:latin typeface="Gotham HTF" pitchFamily="50" charset="0"/>
                <a:cs typeface="Gotham HTF Light"/>
              </a:rPr>
              <a:t>?</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228600" y="1468510"/>
            <a:ext cx="2698746"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0" i="0" dirty="0">
                <a:effectLst/>
                <a:latin typeface="Gotham HTF"/>
              </a:rPr>
              <a:t>Um </a:t>
            </a:r>
            <a:r>
              <a:rPr lang="pt-BR" sz="1200" b="0" i="0" dirty="0" err="1">
                <a:effectLst/>
                <a:latin typeface="Gotham HTF"/>
              </a:rPr>
              <a:t>datalogger</a:t>
            </a:r>
            <a:r>
              <a:rPr lang="pt-BR" sz="1200" b="0" i="0" dirty="0">
                <a:effectLst/>
                <a:latin typeface="Gotham HTF"/>
              </a:rPr>
              <a:t> é um dispositivo eletrônico que monitora e registra dados em tempo real, ao longo do tempo ou em relação a uma determinada posição geográfica.</a:t>
            </a:r>
          </a:p>
          <a:p>
            <a:pPr marL="0" indent="0">
              <a:buFont typeface="Arial" panose="020B0604020202020204" pitchFamily="34" charset="0"/>
              <a:buNone/>
            </a:pPr>
            <a:endParaRPr lang="pt-BR" sz="1200" dirty="0">
              <a:latin typeface="Gotham HTF"/>
            </a:endParaRPr>
          </a:p>
          <a:p>
            <a:pPr marL="0" indent="0">
              <a:buFont typeface="Arial" panose="020B0604020202020204" pitchFamily="34" charset="0"/>
              <a:buNone/>
            </a:pPr>
            <a:r>
              <a:rPr lang="pt-BR" sz="1200" b="0" i="0" dirty="0">
                <a:effectLst/>
                <a:latin typeface="Gotham HTF"/>
              </a:rPr>
              <a:t>É utilizado quando queremos ter registro e histórico de variáveis para melhor entender o comportamento de fenômenos, avaliar o comportamento de grandezas em uma determinada situação, registrar algum acontecimento importante ou mesmo </a:t>
            </a:r>
            <a:r>
              <a:rPr lang="pt-BR" sz="1200" b="0" i="0" dirty="0" err="1">
                <a:effectLst/>
                <a:latin typeface="Gotham HTF"/>
              </a:rPr>
              <a:t>debugar</a:t>
            </a:r>
            <a:r>
              <a:rPr lang="pt-BR" sz="1200" b="0" i="0" dirty="0">
                <a:effectLst/>
                <a:latin typeface="Gotham HTF"/>
              </a:rPr>
              <a:t> o nosso sistema.</a:t>
            </a:r>
          </a:p>
          <a:p>
            <a:pPr marL="0" indent="0">
              <a:buFont typeface="Arial" panose="020B0604020202020204" pitchFamily="34" charset="0"/>
              <a:buNone/>
            </a:pPr>
            <a:endParaRPr lang="pt-BR" sz="1200" dirty="0">
              <a:latin typeface="Gotham HTF"/>
            </a:endParaRPr>
          </a:p>
          <a:p>
            <a:pPr marL="0" indent="0">
              <a:buFont typeface="Arial" panose="020B0604020202020204" pitchFamily="34" charset="0"/>
              <a:buNone/>
            </a:pPr>
            <a:r>
              <a:rPr lang="pt-BR" sz="1200" b="0" i="0" dirty="0">
                <a:effectLst/>
                <a:latin typeface="Gotham HTF"/>
              </a:rPr>
              <a:t>Existem diversos equipamentos no mercado que fazem essa função, sendo divididos entre aplicações simples até as mais complexas, indo de um preço de poucos dólares até centenas de milhares de dólares.</a:t>
            </a:r>
          </a:p>
        </p:txBody>
      </p:sp>
      <p:sp>
        <p:nvSpPr>
          <p:cNvPr id="8" name="CaixaDeTexto 7">
            <a:extLst>
              <a:ext uri="{FF2B5EF4-FFF2-40B4-BE49-F238E27FC236}">
                <a16:creationId xmlns:a16="http://schemas.microsoft.com/office/drawing/2014/main" id="{396D27C8-663E-FD5C-220E-268FD4CB6D84}"/>
              </a:ext>
            </a:extLst>
          </p:cNvPr>
          <p:cNvSpPr txBox="1"/>
          <p:nvPr/>
        </p:nvSpPr>
        <p:spPr>
          <a:xfrm>
            <a:off x="158478" y="5980125"/>
            <a:ext cx="2541314" cy="646331"/>
          </a:xfrm>
          <a:prstGeom prst="rect">
            <a:avLst/>
          </a:prstGeom>
          <a:noFill/>
        </p:spPr>
        <p:txBody>
          <a:bodyPr wrap="square">
            <a:spAutoFit/>
          </a:bodyPr>
          <a:lstStyle/>
          <a:p>
            <a:r>
              <a:rPr lang="pt-BR" sz="900" dirty="0"/>
              <a:t>Fonte das </a:t>
            </a:r>
            <a:r>
              <a:rPr lang="pt-BR" sz="900" dirty="0" err="1"/>
              <a:t>images</a:t>
            </a:r>
            <a:r>
              <a:rPr lang="pt-BR" sz="900" dirty="0"/>
              <a:t>: </a:t>
            </a:r>
          </a:p>
          <a:p>
            <a:r>
              <a:rPr lang="pt-BR" sz="900" dirty="0">
                <a:hlinkClick r:id="rId3"/>
              </a:rPr>
              <a:t>https://dewesoft.com/pt/blog/que-e-data-logger</a:t>
            </a:r>
            <a:endParaRPr lang="pt-BR" sz="900" dirty="0"/>
          </a:p>
          <a:p>
            <a:r>
              <a:rPr lang="pt-BR" sz="900" dirty="0">
                <a:hlinkClick r:id="rId4"/>
              </a:rPr>
              <a:t>https://www.prosensor.com/fiche.asp?ID=811</a:t>
            </a:r>
            <a:endParaRPr lang="pt-BR" sz="900" dirty="0"/>
          </a:p>
          <a:p>
            <a:endParaRPr lang="pt-BR" sz="900" dirty="0"/>
          </a:p>
        </p:txBody>
      </p:sp>
      <p:grpSp>
        <p:nvGrpSpPr>
          <p:cNvPr id="13" name="Agrupar 12">
            <a:extLst>
              <a:ext uri="{FF2B5EF4-FFF2-40B4-BE49-F238E27FC236}">
                <a16:creationId xmlns:a16="http://schemas.microsoft.com/office/drawing/2014/main" id="{4B816A39-F940-AABD-A2DF-DDD40900452F}"/>
              </a:ext>
            </a:extLst>
          </p:cNvPr>
          <p:cNvGrpSpPr/>
          <p:nvPr/>
        </p:nvGrpSpPr>
        <p:grpSpPr>
          <a:xfrm>
            <a:off x="3614263" y="764704"/>
            <a:ext cx="1677817" cy="2215498"/>
            <a:chOff x="6948264" y="620687"/>
            <a:chExt cx="1677817" cy="2215498"/>
          </a:xfrm>
        </p:grpSpPr>
        <p:pic>
          <p:nvPicPr>
            <p:cNvPr id="3" name="Imagem 2">
              <a:extLst>
                <a:ext uri="{FF2B5EF4-FFF2-40B4-BE49-F238E27FC236}">
                  <a16:creationId xmlns:a16="http://schemas.microsoft.com/office/drawing/2014/main" id="{7E449E8D-B256-29AF-D1B7-28ACCF3EF128}"/>
                </a:ext>
              </a:extLst>
            </p:cNvPr>
            <p:cNvPicPr>
              <a:picLocks noChangeAspect="1"/>
            </p:cNvPicPr>
            <p:nvPr/>
          </p:nvPicPr>
          <p:blipFill>
            <a:blip r:embed="rId5"/>
            <a:stretch>
              <a:fillRect/>
            </a:stretch>
          </p:blipFill>
          <p:spPr>
            <a:xfrm>
              <a:off x="6948264" y="620687"/>
              <a:ext cx="1677745" cy="1800000"/>
            </a:xfrm>
            <a:prstGeom prst="rect">
              <a:avLst/>
            </a:prstGeom>
          </p:spPr>
        </p:pic>
        <p:sp>
          <p:nvSpPr>
            <p:cNvPr id="10" name="CaixaDeTexto 9">
              <a:extLst>
                <a:ext uri="{FF2B5EF4-FFF2-40B4-BE49-F238E27FC236}">
                  <a16:creationId xmlns:a16="http://schemas.microsoft.com/office/drawing/2014/main" id="{2BA634F3-3193-77C7-2F75-6C94F99A73A6}"/>
                </a:ext>
              </a:extLst>
            </p:cNvPr>
            <p:cNvSpPr txBox="1"/>
            <p:nvPr/>
          </p:nvSpPr>
          <p:spPr>
            <a:xfrm>
              <a:off x="7027841" y="2420687"/>
              <a:ext cx="1598240" cy="415498"/>
            </a:xfrm>
            <a:prstGeom prst="rect">
              <a:avLst/>
            </a:prstGeom>
            <a:noFill/>
          </p:spPr>
          <p:txBody>
            <a:bodyPr wrap="square">
              <a:spAutoFit/>
            </a:bodyPr>
            <a:lstStyle/>
            <a:p>
              <a:r>
                <a:rPr lang="pt-BR" sz="1050" dirty="0" err="1"/>
                <a:t>Datalogger</a:t>
              </a:r>
              <a:r>
                <a:rPr lang="pt-BR" sz="1050" dirty="0"/>
                <a:t> de umidade e temperatura</a:t>
              </a:r>
            </a:p>
          </p:txBody>
        </p:sp>
      </p:grpSp>
      <p:grpSp>
        <p:nvGrpSpPr>
          <p:cNvPr id="15" name="Agrupar 14">
            <a:extLst>
              <a:ext uri="{FF2B5EF4-FFF2-40B4-BE49-F238E27FC236}">
                <a16:creationId xmlns:a16="http://schemas.microsoft.com/office/drawing/2014/main" id="{B3D92C8C-F9CA-30D9-ECA8-308066B6754D}"/>
              </a:ext>
            </a:extLst>
          </p:cNvPr>
          <p:cNvGrpSpPr/>
          <p:nvPr/>
        </p:nvGrpSpPr>
        <p:grpSpPr>
          <a:xfrm>
            <a:off x="3203848" y="3053622"/>
            <a:ext cx="2358381" cy="3572834"/>
            <a:chOff x="6598877" y="3000282"/>
            <a:chExt cx="2358381" cy="3572834"/>
          </a:xfrm>
        </p:grpSpPr>
        <p:pic>
          <p:nvPicPr>
            <p:cNvPr id="12" name="Imagem 11">
              <a:extLst>
                <a:ext uri="{FF2B5EF4-FFF2-40B4-BE49-F238E27FC236}">
                  <a16:creationId xmlns:a16="http://schemas.microsoft.com/office/drawing/2014/main" id="{BE60AF49-CC1B-88D5-13E4-6DEA542B91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8877" y="3000282"/>
              <a:ext cx="2358381" cy="3160231"/>
            </a:xfrm>
            <a:prstGeom prst="rect">
              <a:avLst/>
            </a:prstGeom>
          </p:spPr>
        </p:pic>
        <p:sp>
          <p:nvSpPr>
            <p:cNvPr id="14" name="CaixaDeTexto 13">
              <a:extLst>
                <a:ext uri="{FF2B5EF4-FFF2-40B4-BE49-F238E27FC236}">
                  <a16:creationId xmlns:a16="http://schemas.microsoft.com/office/drawing/2014/main" id="{7CAFF9C6-319C-8A72-3F11-F5776A326C3E}"/>
                </a:ext>
              </a:extLst>
            </p:cNvPr>
            <p:cNvSpPr txBox="1"/>
            <p:nvPr/>
          </p:nvSpPr>
          <p:spPr>
            <a:xfrm>
              <a:off x="6732240" y="6157618"/>
              <a:ext cx="1598240" cy="415498"/>
            </a:xfrm>
            <a:prstGeom prst="rect">
              <a:avLst/>
            </a:prstGeom>
            <a:noFill/>
          </p:spPr>
          <p:txBody>
            <a:bodyPr wrap="square">
              <a:spAutoFit/>
            </a:bodyPr>
            <a:lstStyle/>
            <a:p>
              <a:r>
                <a:rPr lang="pt-BR" sz="1050" dirty="0"/>
                <a:t>Diagrama de aplicação de um </a:t>
              </a:r>
              <a:r>
                <a:rPr lang="pt-BR" sz="1050" dirty="0" err="1"/>
                <a:t>datalogger</a:t>
              </a:r>
              <a:endParaRPr lang="pt-BR" sz="1050" dirty="0"/>
            </a:p>
          </p:txBody>
        </p:sp>
      </p:grpSp>
      <p:sp>
        <p:nvSpPr>
          <p:cNvPr id="16" name="Espaço Reservado para Conteúdo 2">
            <a:extLst>
              <a:ext uri="{FF2B5EF4-FFF2-40B4-BE49-F238E27FC236}">
                <a16:creationId xmlns:a16="http://schemas.microsoft.com/office/drawing/2014/main" id="{ECC5B9A9-8B3D-FB19-6692-C074159962EA}"/>
              </a:ext>
            </a:extLst>
          </p:cNvPr>
          <p:cNvSpPr txBox="1">
            <a:spLocks/>
          </p:cNvSpPr>
          <p:nvPr/>
        </p:nvSpPr>
        <p:spPr>
          <a:xfrm>
            <a:off x="5838731" y="1208620"/>
            <a:ext cx="3125757"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0" i="0" dirty="0">
                <a:effectLst/>
                <a:latin typeface="Gotham HTF"/>
              </a:rPr>
              <a:t>Principais Características:</a:t>
            </a:r>
          </a:p>
          <a:p>
            <a:pPr>
              <a:buClr>
                <a:srgbClr val="ED265B"/>
              </a:buClr>
              <a:buFont typeface="Wingdings" panose="05000000000000000000" pitchFamily="2" charset="2"/>
              <a:buChar char="q"/>
            </a:pPr>
            <a:r>
              <a:rPr lang="pt-BR" sz="1200" b="1" i="0" dirty="0">
                <a:effectLst/>
                <a:latin typeface="Gotham HTF"/>
              </a:rPr>
              <a:t>Taxa de Amostragem</a:t>
            </a:r>
            <a:r>
              <a:rPr lang="pt-BR" sz="1200" i="0" dirty="0">
                <a:effectLst/>
                <a:latin typeface="Gotham HTF"/>
              </a:rPr>
              <a:t>: É a quantidade de dados registrados em um período de tempo, por exemplo 100S/s significa 100 samples per </a:t>
            </a:r>
            <a:r>
              <a:rPr lang="pt-BR" sz="1200" i="0" dirty="0" err="1">
                <a:effectLst/>
                <a:latin typeface="Gotham HTF"/>
              </a:rPr>
              <a:t>second</a:t>
            </a:r>
            <a:r>
              <a:rPr lang="pt-BR" sz="1200" i="0" dirty="0">
                <a:effectLst/>
                <a:latin typeface="Gotham HTF"/>
              </a:rPr>
              <a:t>, ou 100 amostras por segundo. Quanto maior a taxa de amostragem, mais preciso e confiável é o </a:t>
            </a:r>
            <a:r>
              <a:rPr lang="pt-BR" sz="1200" i="0" dirty="0" err="1">
                <a:effectLst/>
                <a:latin typeface="Gotham HTF"/>
              </a:rPr>
              <a:t>datalogger</a:t>
            </a:r>
            <a:r>
              <a:rPr lang="pt-BR" sz="1200" i="0" dirty="0">
                <a:effectLst/>
                <a:latin typeface="Gotham HTF"/>
              </a:rPr>
              <a:t>. Consequentemente, mais caro.</a:t>
            </a:r>
          </a:p>
          <a:p>
            <a:pPr>
              <a:buClr>
                <a:srgbClr val="ED265B"/>
              </a:buClr>
              <a:buFont typeface="Wingdings" panose="05000000000000000000" pitchFamily="2" charset="2"/>
              <a:buChar char="q"/>
            </a:pPr>
            <a:r>
              <a:rPr lang="pt-BR" sz="1200" b="1" dirty="0">
                <a:latin typeface="Gotham HTF"/>
              </a:rPr>
              <a:t>Quantidade e tipo de canais:</a:t>
            </a:r>
            <a:r>
              <a:rPr lang="pt-BR" sz="1200" dirty="0">
                <a:latin typeface="Gotham HTF"/>
              </a:rPr>
              <a:t> A quantidade de canais significa quantos sinais o </a:t>
            </a:r>
            <a:r>
              <a:rPr lang="pt-BR" sz="1200" dirty="0" err="1">
                <a:latin typeface="Gotham HTF"/>
              </a:rPr>
              <a:t>datalogger</a:t>
            </a:r>
            <a:r>
              <a:rPr lang="pt-BR" sz="1200" dirty="0">
                <a:latin typeface="Gotham HTF"/>
              </a:rPr>
              <a:t> é capaz de registrar, por exemplo, 2 canais significam duas variáveis, temperatura e umidade por exemplo. O tipo de canal pode ser Analógico ou Digital.</a:t>
            </a:r>
          </a:p>
          <a:p>
            <a:pPr>
              <a:buClr>
                <a:srgbClr val="ED265B"/>
              </a:buClr>
              <a:buFont typeface="Wingdings" panose="05000000000000000000" pitchFamily="2" charset="2"/>
              <a:buChar char="q"/>
            </a:pPr>
            <a:r>
              <a:rPr lang="pt-BR" sz="1200" b="1" i="0" dirty="0">
                <a:effectLst/>
                <a:latin typeface="Gotham HTF"/>
              </a:rPr>
              <a:t>Capacidade:</a:t>
            </a:r>
            <a:r>
              <a:rPr lang="pt-BR" sz="1200" i="0" dirty="0">
                <a:effectLst/>
                <a:latin typeface="Gotham HTF"/>
              </a:rPr>
              <a:t> É a quantidade de memória disponível e consequentemente por quanto tempo nós conseguimos coletar e armazenar dados.</a:t>
            </a:r>
          </a:p>
          <a:p>
            <a:pPr>
              <a:buClr>
                <a:srgbClr val="ED265B"/>
              </a:buClr>
              <a:buFont typeface="Wingdings" panose="05000000000000000000" pitchFamily="2" charset="2"/>
              <a:buChar char="q"/>
            </a:pPr>
            <a:r>
              <a:rPr lang="pt-BR" sz="1200" b="1" dirty="0">
                <a:latin typeface="Gotham HTF"/>
              </a:rPr>
              <a:t>Por exemplo: </a:t>
            </a:r>
            <a:r>
              <a:rPr lang="pt-BR" sz="1200" dirty="0">
                <a:latin typeface="Gotham HTF"/>
              </a:rPr>
              <a:t> Um </a:t>
            </a:r>
            <a:r>
              <a:rPr lang="pt-BR" sz="1200" dirty="0" err="1">
                <a:latin typeface="Gotham HTF"/>
              </a:rPr>
              <a:t>datalogger</a:t>
            </a:r>
            <a:r>
              <a:rPr lang="pt-BR" sz="1200" dirty="0">
                <a:latin typeface="Gotham HTF"/>
              </a:rPr>
              <a:t> com 100S/s, sendo que cada sample possui 1 byte, vai resultar em 100 bytes por segundo. Se a nossa capacidade é de 500 bytes, então conseguiremos armazenar somente 5 segundos de dados. </a:t>
            </a:r>
            <a:endParaRPr lang="pt-BR" sz="1200" b="1" i="0" dirty="0">
              <a:effectLst/>
              <a:latin typeface="Gotham HTF"/>
            </a:endParaRPr>
          </a:p>
          <a:p>
            <a:pPr marL="0" indent="0">
              <a:buFont typeface="Arial" panose="020B0604020202020204" pitchFamily="34" charset="0"/>
              <a:buNone/>
            </a:pPr>
            <a:endParaRPr lang="pt-BR" sz="1200" dirty="0">
              <a:latin typeface="Gotham HTF"/>
            </a:endParaRPr>
          </a:p>
        </p:txBody>
      </p:sp>
    </p:spTree>
    <p:extLst>
      <p:ext uri="{BB962C8B-B14F-4D97-AF65-F5344CB8AC3E}">
        <p14:creationId xmlns:p14="http://schemas.microsoft.com/office/powerpoint/2010/main" val="246375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Vamos para Prática!</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251520" y="992596"/>
            <a:ext cx="3222669" cy="3732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400" dirty="0"/>
              <a:t>Neste projeto vamos fazer um contador simples, mostrando os valores no display em formato Decimal, e nos Leds em formato binário. Quando apertamos os botão, o valor do contador deve ficar salvo na memória e o sistema vai começar a contar a partir desse valor salvo.</a:t>
            </a:r>
          </a:p>
          <a:p>
            <a:pPr marL="0" indent="0">
              <a:buFont typeface="Arial" panose="020B0604020202020204" pitchFamily="34" charset="0"/>
              <a:buNone/>
            </a:pPr>
            <a:r>
              <a:rPr lang="pt-BR" sz="1800" b="1" dirty="0"/>
              <a:t>Material necessário: </a:t>
            </a:r>
          </a:p>
          <a:p>
            <a:pPr marL="300038" lvl="1" indent="0">
              <a:buFont typeface="Arial" panose="020B0604020202020204" pitchFamily="34" charset="0"/>
              <a:buNone/>
            </a:pPr>
            <a:r>
              <a:rPr lang="pt-BR" sz="1800" dirty="0"/>
              <a:t>• 1 Arduino;</a:t>
            </a:r>
          </a:p>
          <a:p>
            <a:pPr marL="300038" lvl="1" indent="0">
              <a:buFont typeface="Arial" panose="020B0604020202020204" pitchFamily="34" charset="0"/>
              <a:buNone/>
            </a:pPr>
            <a:r>
              <a:rPr lang="pt-BR" sz="1800" dirty="0"/>
              <a:t>• 1 LCD; </a:t>
            </a:r>
          </a:p>
          <a:p>
            <a:pPr marL="300038" lvl="1" indent="0">
              <a:buFont typeface="Arial" panose="020B0604020202020204" pitchFamily="34" charset="0"/>
              <a:buNone/>
            </a:pPr>
            <a:r>
              <a:rPr lang="pt-BR" sz="1800" dirty="0"/>
              <a:t>• 8 LEDs Coloridos;</a:t>
            </a:r>
          </a:p>
          <a:p>
            <a:pPr marL="300038" lvl="1" indent="0">
              <a:buFont typeface="Arial" panose="020B0604020202020204" pitchFamily="34" charset="0"/>
              <a:buNone/>
            </a:pPr>
            <a:r>
              <a:rPr lang="pt-BR" sz="1800" dirty="0"/>
              <a:t>• 10 Resistores de 220 a 1K;</a:t>
            </a:r>
          </a:p>
          <a:p>
            <a:pPr marL="300038" lvl="1" indent="0">
              <a:buFont typeface="Arial" panose="020B0604020202020204" pitchFamily="34" charset="0"/>
              <a:buNone/>
            </a:pPr>
            <a:r>
              <a:rPr lang="pt-BR" sz="1800" dirty="0"/>
              <a:t>• 1 </a:t>
            </a:r>
            <a:r>
              <a:rPr lang="pt-BR" sz="1800" dirty="0" err="1"/>
              <a:t>push</a:t>
            </a:r>
            <a:r>
              <a:rPr lang="pt-BR" sz="1800" dirty="0"/>
              <a:t> </a:t>
            </a:r>
            <a:r>
              <a:rPr lang="pt-BR" sz="1800" dirty="0" err="1"/>
              <a:t>button</a:t>
            </a:r>
            <a:r>
              <a:rPr lang="pt-BR" sz="1800" dirty="0"/>
              <a:t>;</a:t>
            </a:r>
          </a:p>
          <a:p>
            <a:pPr marL="300038" lvl="1" indent="0">
              <a:buFont typeface="Arial" panose="020B0604020202020204" pitchFamily="34" charset="0"/>
              <a:buNone/>
            </a:pPr>
            <a:r>
              <a:rPr lang="pt-BR" sz="1800" dirty="0"/>
              <a:t>• Jumpers </a:t>
            </a:r>
            <a:r>
              <a:rPr lang="pt-BR" sz="1800" dirty="0" err="1"/>
              <a:t>cables</a:t>
            </a:r>
            <a:r>
              <a:rPr lang="pt-BR" sz="1800" dirty="0"/>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6" y="4784567"/>
            <a:ext cx="2298989" cy="172424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336103D3-E345-2B4B-C2E3-0087BF771CEB}"/>
              </a:ext>
            </a:extLst>
          </p:cNvPr>
          <p:cNvPicPr>
            <a:picLocks noChangeAspect="1"/>
          </p:cNvPicPr>
          <p:nvPr/>
        </p:nvPicPr>
        <p:blipFill>
          <a:blip r:embed="rId3"/>
          <a:stretch>
            <a:fillRect/>
          </a:stretch>
        </p:blipFill>
        <p:spPr>
          <a:xfrm>
            <a:off x="3529874" y="1268760"/>
            <a:ext cx="5446564" cy="4654092"/>
          </a:xfrm>
          <a:prstGeom prst="rect">
            <a:avLst/>
          </a:prstGeom>
        </p:spPr>
      </p:pic>
    </p:spTree>
    <p:extLst>
      <p:ext uri="{BB962C8B-B14F-4D97-AF65-F5344CB8AC3E}">
        <p14:creationId xmlns:p14="http://schemas.microsoft.com/office/powerpoint/2010/main" val="123540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188DB65-9498-C38F-6493-0EE38DB056B5}"/>
              </a:ext>
            </a:extLst>
          </p:cNvPr>
          <p:cNvSpPr>
            <a:spLocks noGrp="1"/>
          </p:cNvSpPr>
          <p:nvPr>
            <p:ph type="title"/>
          </p:nvPr>
        </p:nvSpPr>
        <p:spPr/>
        <p:txBody>
          <a:bodyPr>
            <a:normAutofit/>
          </a:bodyPr>
          <a:lstStyle/>
          <a:p>
            <a:r>
              <a:rPr lang="pt-BR" dirty="0">
                <a:effectLst/>
                <a:latin typeface="Arial" panose="020B0604020202020204" pitchFamily="34" charset="0"/>
              </a:rPr>
              <a:t>Copyright © 2023 Prof. </a:t>
            </a:r>
            <a:r>
              <a:rPr lang="pt-BR" b="1" dirty="0"/>
              <a:t>Airton Y. C. </a:t>
            </a:r>
            <a:r>
              <a:rPr lang="pt-BR" b="1" dirty="0" err="1"/>
              <a:t>Toyofuku</a:t>
            </a:r>
            <a:endParaRPr lang="pt-BR" b="1" dirty="0"/>
          </a:p>
        </p:txBody>
      </p:sp>
      <p:sp>
        <p:nvSpPr>
          <p:cNvPr id="4" name="Espaço Reservado para Número de Slide 3">
            <a:extLst>
              <a:ext uri="{FF2B5EF4-FFF2-40B4-BE49-F238E27FC236}">
                <a16:creationId xmlns:a16="http://schemas.microsoft.com/office/drawing/2014/main" id="{961A5CC8-8B6C-915A-2707-2E93B7B749E3}"/>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pt-BR"/>
            </a:defPPr>
            <a:lvl1pPr marL="0" algn="r" defTabSz="914400" rtl="0" eaLnBrk="1" latinLnBrk="0" hangingPunct="1">
              <a:defRPr sz="1200" kern="1200">
                <a:solidFill>
                  <a:srgbClr val="1A1C1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951EF7-2A75-44A0-8045-6A6595E5FF16}" type="slidenum">
              <a:rPr lang="pt-BR" smtClean="0"/>
              <a:pPr/>
              <a:t>6</a:t>
            </a:fld>
            <a:endParaRPr lang="pt-BR" dirty="0"/>
          </a:p>
        </p:txBody>
      </p:sp>
    </p:spTree>
    <p:extLst>
      <p:ext uri="{BB962C8B-B14F-4D97-AF65-F5344CB8AC3E}">
        <p14:creationId xmlns:p14="http://schemas.microsoft.com/office/powerpoint/2010/main" val="4248311353"/>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7759</TotalTime>
  <Words>623</Words>
  <Application>Microsoft Office PowerPoint</Application>
  <PresentationFormat>Apresentação na tela (4:3)</PresentationFormat>
  <Paragraphs>44</Paragraphs>
  <Slides>6</Slides>
  <Notes>3</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6</vt:i4>
      </vt:variant>
    </vt:vector>
  </HeadingPairs>
  <TitlesOfParts>
    <vt:vector size="15" baseType="lpstr">
      <vt:lpstr>Arial</vt:lpstr>
      <vt:lpstr>Calibri</vt:lpstr>
      <vt:lpstr>Calibri Light</vt:lpstr>
      <vt:lpstr>Gotham HTF</vt:lpstr>
      <vt:lpstr>Gotham HTF Light</vt:lpstr>
      <vt:lpstr>Gotham HTF Medium</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Copyright © 2023 Prof. Airton Y. C. Toyofuku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cp:lastModifiedBy>
  <cp:revision>464</cp:revision>
  <dcterms:created xsi:type="dcterms:W3CDTF">2018-08-18T04:32:45Z</dcterms:created>
  <dcterms:modified xsi:type="dcterms:W3CDTF">2023-05-03T22:19:08Z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