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4"/>
  </p:notesMasterIdLst>
  <p:sldIdLst>
    <p:sldId id="805" r:id="rId2"/>
    <p:sldId id="806" r:id="rId3"/>
    <p:sldId id="814" r:id="rId4"/>
    <p:sldId id="815" r:id="rId5"/>
    <p:sldId id="811" r:id="rId6"/>
    <p:sldId id="816" r:id="rId7"/>
    <p:sldId id="818" r:id="rId8"/>
    <p:sldId id="808" r:id="rId9"/>
    <p:sldId id="318" r:id="rId10"/>
    <p:sldId id="817" r:id="rId11"/>
    <p:sldId id="813" r:id="rId12"/>
    <p:sldId id="81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75" autoAdjust="0"/>
    <p:restoredTop sz="94660"/>
  </p:normalViewPr>
  <p:slideViewPr>
    <p:cSldViewPr snapToGrid="0">
      <p:cViewPr>
        <p:scale>
          <a:sx n="75" d="100"/>
          <a:sy n="75" d="100"/>
        </p:scale>
        <p:origin x="-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4507-8164-4781-B346-57BAD073BFD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0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14507-8164-4781-B346-57BAD073BFD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4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4297"/>
            <a:ext cx="10515600" cy="4976730"/>
          </a:xfrm>
        </p:spPr>
        <p:txBody>
          <a:bodyPr/>
          <a:lstStyle/>
          <a:p>
            <a:r>
              <a:rPr lang="pt-BR" dirty="0"/>
              <a:t>Projeto e simulação no </a:t>
            </a:r>
            <a:r>
              <a:rPr lang="pt-BR" b="1" dirty="0" err="1"/>
              <a:t>Thinkercad</a:t>
            </a:r>
            <a:r>
              <a:rPr lang="pt-BR" b="1" dirty="0"/>
              <a:t>®;</a:t>
            </a:r>
          </a:p>
          <a:p>
            <a:r>
              <a:rPr lang="pt-BR" dirty="0"/>
              <a:t>Relatório descrevendo o projeto desenvolvido;</a:t>
            </a:r>
          </a:p>
          <a:p>
            <a:r>
              <a:rPr lang="pt-BR" dirty="0"/>
              <a:t>Implementação prática em sala de aula;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33358-93E2-0A2F-72CA-77B5EBB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7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28587-49B6-C7B7-52EA-2C262D07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3C5C3-EE8C-58B5-D363-319F8F77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515111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MCROBERTS, Michael. Arduino básico. </a:t>
            </a:r>
            <a:r>
              <a:rPr lang="pt-BR" dirty="0" err="1"/>
              <a:t>Novatec</a:t>
            </a:r>
            <a:r>
              <a:rPr lang="pt-BR" dirty="0"/>
              <a:t> Editora, 2018. </a:t>
            </a:r>
          </a:p>
          <a:p>
            <a:r>
              <a:rPr lang="pt-BR" dirty="0"/>
              <a:t>STALLINGS, W. Arquitetura e organização de computadores. 10. ed. São Paulo: Pearson, 2017. (Acesso Virtual e Físico).</a:t>
            </a:r>
          </a:p>
          <a:p>
            <a:r>
              <a:rPr lang="pt-BR" dirty="0"/>
              <a:t>TANENBAUM, A. S.; AUSTIN, T. Organização estruturada de computadores. 6. ed. São Paulo: Pearson Prentice Hall, 2013. (Acesso Virtual e Físico).</a:t>
            </a:r>
          </a:p>
          <a:p>
            <a:r>
              <a:rPr lang="pt-BR" dirty="0"/>
              <a:t>JAVED, </a:t>
            </a:r>
            <a:r>
              <a:rPr lang="pt-BR" dirty="0" err="1"/>
              <a:t>Adeel</a:t>
            </a:r>
            <a:r>
              <a:rPr lang="pt-BR" dirty="0"/>
              <a:t>. Criando projetos com Arduino para a Internet das Coisas. </a:t>
            </a:r>
            <a:r>
              <a:rPr lang="pt-BR" dirty="0" err="1"/>
              <a:t>Novatec</a:t>
            </a:r>
            <a:r>
              <a:rPr lang="pt-BR" dirty="0"/>
              <a:t> Editora, 2017. </a:t>
            </a:r>
          </a:p>
          <a:p>
            <a:r>
              <a:rPr lang="pt-BR" dirty="0"/>
              <a:t>DE OLIVEIRA, Sérgio. Internet das coisas com ESP8266, Arduino e </a:t>
            </a:r>
            <a:r>
              <a:rPr lang="pt-BR" dirty="0" err="1"/>
              <a:t>Raspberry</a:t>
            </a:r>
            <a:r>
              <a:rPr lang="pt-BR" dirty="0"/>
              <a:t> PI. </a:t>
            </a:r>
            <a:r>
              <a:rPr lang="pt-BR" dirty="0" err="1"/>
              <a:t>Novatec</a:t>
            </a:r>
            <a:r>
              <a:rPr lang="pt-BR" dirty="0"/>
              <a:t> Editora, 2017. </a:t>
            </a:r>
          </a:p>
          <a:p>
            <a:r>
              <a:rPr lang="pt-BR" dirty="0"/>
              <a:t>BLUM, J. Explorando o </a:t>
            </a:r>
            <a:r>
              <a:rPr lang="pt-BR" dirty="0" err="1"/>
              <a:t>arduino</a:t>
            </a:r>
            <a:r>
              <a:rPr lang="pt-BR" dirty="0"/>
              <a:t>: técnicas e ferramentas para mágicas de engenharia. Rio de Janeiro, </a:t>
            </a:r>
            <a:r>
              <a:rPr lang="pt-BR" dirty="0" err="1"/>
              <a:t>AltaBooks</a:t>
            </a:r>
            <a:r>
              <a:rPr lang="pt-BR" dirty="0"/>
              <a:t>, 2016.</a:t>
            </a:r>
          </a:p>
          <a:p>
            <a:r>
              <a:rPr lang="pt-BR" dirty="0"/>
              <a:t>MONK, Simon. Programação com Arduino II: Passos avançados com sketches. Bookman Editora, 2015.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8CA43-52AD-BF5D-5503-641E78CC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91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effectLst/>
                <a:latin typeface="Arial" panose="020B0604020202020204" pitchFamily="34" charset="0"/>
              </a:rPr>
              <a:t>Copyright © 2023 </a:t>
            </a:r>
            <a:br>
              <a:rPr lang="pt-BR" sz="2600" dirty="0">
                <a:effectLst/>
                <a:latin typeface="Arial" panose="020B0604020202020204" pitchFamily="34" charset="0"/>
              </a:rPr>
            </a:br>
            <a:r>
              <a:rPr lang="pt-BR" sz="2600" dirty="0">
                <a:effectLst/>
                <a:latin typeface="Arial" panose="020B0604020202020204" pitchFamily="34" charset="0"/>
              </a:rPr>
              <a:t>Prof. Fulano de tal.</a:t>
            </a:r>
            <a:endParaRPr lang="pt-BR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BC400F-E078-DBF3-3E85-F9EBEDC9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56A3BC8-1AF1-2CF8-0A77-1FF6EBF6B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Edge Computing &amp; Computer Systems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F441D1-DCFA-06DE-26D1-3EB7F650EA6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Prof. Ayrton / Prof. Fabio / Prof. Lucas / Prof. Yan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3C3507-4FDD-F6C7-1636-01B45002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1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25D5-AE61-A485-0552-920A977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Checkpoints?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FEDB9-B9C1-DB92-4CF6-34888871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598" cy="5291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b="1" dirty="0"/>
              <a:t>São entregas a serem realizadas por um grupo de até 4 pessoas em datas pré-estabelecidas sobre um projeto a ser desenvolvido de forma incremental durante o ano letivo e em parceria com as demais disciplinas.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3600" b="1" dirty="0"/>
              <a:t>Datas das entregas 1º semestre:</a:t>
            </a:r>
          </a:p>
          <a:p>
            <a:r>
              <a:rPr lang="pt-BR" sz="3200" b="1" dirty="0"/>
              <a:t>Checkpoint 1 – </a:t>
            </a:r>
            <a:r>
              <a:rPr lang="pt-BR" sz="3200" b="1" dirty="0" err="1"/>
              <a:t>xx</a:t>
            </a:r>
            <a:r>
              <a:rPr lang="pt-BR" sz="3200" b="1" dirty="0"/>
              <a:t>/</a:t>
            </a:r>
            <a:r>
              <a:rPr lang="pt-BR" sz="3200" b="1" dirty="0" err="1"/>
              <a:t>xx</a:t>
            </a:r>
            <a:r>
              <a:rPr lang="pt-BR" sz="3200" b="1" dirty="0"/>
              <a:t>/2023;</a:t>
            </a:r>
          </a:p>
          <a:p>
            <a:r>
              <a:rPr lang="pt-BR" sz="3200" b="1" dirty="0"/>
              <a:t>Checkpoint 2 – </a:t>
            </a:r>
            <a:r>
              <a:rPr lang="pt-BR" sz="3200" b="1" dirty="0" err="1"/>
              <a:t>xx</a:t>
            </a:r>
            <a:r>
              <a:rPr lang="pt-BR" sz="3200" b="1" dirty="0"/>
              <a:t>/</a:t>
            </a:r>
            <a:r>
              <a:rPr lang="pt-BR" sz="3200" b="1" dirty="0" err="1"/>
              <a:t>xx</a:t>
            </a:r>
            <a:r>
              <a:rPr lang="pt-BR" sz="3200" b="1" dirty="0"/>
              <a:t>/2023;</a:t>
            </a:r>
          </a:p>
          <a:p>
            <a:r>
              <a:rPr lang="pt-BR" sz="3200" b="1" dirty="0"/>
              <a:t>Checkpoint 3 – </a:t>
            </a:r>
            <a:r>
              <a:rPr lang="pt-BR" sz="3200" b="1" dirty="0" err="1"/>
              <a:t>xx</a:t>
            </a:r>
            <a:r>
              <a:rPr lang="pt-BR" sz="3200" b="1" dirty="0"/>
              <a:t>/</a:t>
            </a:r>
            <a:r>
              <a:rPr lang="pt-BR" sz="3200" b="1" dirty="0" err="1"/>
              <a:t>xx</a:t>
            </a:r>
            <a:r>
              <a:rPr lang="pt-BR" sz="3200" b="1" dirty="0"/>
              <a:t>/2023;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2B3E70-C018-2980-350C-0AF9D07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1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B9F9-6CBA-0F1F-7C36-12298C97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dos Checkpoints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4F4C9-52AE-CEC5-A26E-80F6F5C5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588"/>
            <a:ext cx="11018520" cy="154233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800" dirty="0"/>
              <a:t>Projeto Vinheria.</a:t>
            </a:r>
          </a:p>
          <a:p>
            <a:pPr marL="0" indent="0">
              <a:buNone/>
            </a:pPr>
            <a:r>
              <a:rPr lang="pt-BR" sz="3500" dirty="0"/>
              <a:t>Vinheria: É um restaurante ou adega onde se vendem ou servem vinhos. </a:t>
            </a:r>
          </a:p>
          <a:p>
            <a:pPr marL="0" indent="0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FD7242-C5F0-EA05-F006-B69E0F9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6" name="Imagem 5" descr="Garrafa de vinho">
            <a:extLst>
              <a:ext uri="{FF2B5EF4-FFF2-40B4-BE49-F238E27FC236}">
                <a16:creationId xmlns:a16="http://schemas.microsoft.com/office/drawing/2014/main" id="{84B6F825-0F44-B7E3-12D3-0A0D318B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1" y="2962259"/>
            <a:ext cx="5186997" cy="34435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47C2C9-499C-1260-9E04-0281FDF08508}"/>
              </a:ext>
            </a:extLst>
          </p:cNvPr>
          <p:cNvSpPr txBox="1"/>
          <p:nvPr/>
        </p:nvSpPr>
        <p:spPr>
          <a:xfrm>
            <a:off x="2905442" y="6452189"/>
            <a:ext cx="6381116" cy="27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Fonte: https://www.vivaovinho.com.br/www-tbfoto-com-brvinheria-percussi-spsp-05062013foto-t/</a:t>
            </a:r>
          </a:p>
        </p:txBody>
      </p:sp>
    </p:spTree>
    <p:extLst>
      <p:ext uri="{BB962C8B-B14F-4D97-AF65-F5344CB8AC3E}">
        <p14:creationId xmlns:p14="http://schemas.microsoft.com/office/powerpoint/2010/main" val="8548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0A0C6FC-8232-2F3B-6BCD-FD62915C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Fatores que podem influenciar na qualidade do vinho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59F7CB-50AA-EE4B-F1D8-9D19BFA3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b="1" dirty="0"/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A situação perfeita seria que ficassem constantemente sob uma temperatura de cerca de 13°C (segundo estudo de Alexander </a:t>
            </a:r>
            <a:r>
              <a:rPr lang="pt-BR" sz="2200" dirty="0" err="1"/>
              <a:t>Pandell</a:t>
            </a:r>
            <a:r>
              <a:rPr lang="pt-BR" sz="2200" dirty="0"/>
              <a:t>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b="1" dirty="0"/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Raios ultravioletas, por exemplo, causam alterações nos compostos orgânicos, iniciando reações químicas que podem gerar resultados desagradáveis.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667B0E-D0E9-ECE5-557A-0461B53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6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0A0C6FC-8232-2F3B-6BCD-FD62915C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Fatores que podem influenciar na qualidade do vinho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59F7CB-50AA-EE4B-F1D8-9D19BFA3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b="1" dirty="0"/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b="1" dirty="0"/>
              <a:t>Vibrações: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Vibrações agitam as moléculas e alteram a estabilidade do vinho na garrafa (podem alterar aromas e sabores), sejam elas provocadas por sons ou qualquer outra fonte.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b="1" dirty="0"/>
              <a:t>Posição e outros fatores.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667B0E-D0E9-ECE5-557A-0461B53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2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0A0C6FC-8232-2F3B-6BCD-FD62915C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contribuição de Edge Computing com o projeto?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59F7CB-50AA-EE4B-F1D8-9D19BFA3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Na coleta de parâmetros físicos em tempo real para o controle de qualidade dos vinhos armazenados.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667B0E-D0E9-ECE5-557A-0461B53A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CE63A80-1931-BE89-4C9F-1D9C4C97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93" y="3073901"/>
            <a:ext cx="2494915" cy="221187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9DE004-6496-246E-EB3E-F984015C0B96}"/>
              </a:ext>
            </a:extLst>
          </p:cNvPr>
          <p:cNvSpPr txBox="1"/>
          <p:nvPr/>
        </p:nvSpPr>
        <p:spPr>
          <a:xfrm>
            <a:off x="2871309" y="637886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Fonte: https://pt.vecteezy.com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888E5E-0366-85F9-3B8A-709D9B162804}"/>
              </a:ext>
            </a:extLst>
          </p:cNvPr>
          <p:cNvSpPr txBox="1"/>
          <p:nvPr/>
        </p:nvSpPr>
        <p:spPr>
          <a:xfrm>
            <a:off x="1421205" y="5298801"/>
            <a:ext cx="235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Temperatura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C4F6983-C25B-8A68-8228-B3BD55DE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9" y="3129280"/>
            <a:ext cx="1773861" cy="209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93DC57-A016-B2A7-637D-660748D6CCCA}"/>
              </a:ext>
            </a:extLst>
          </p:cNvPr>
          <p:cNvSpPr txBox="1"/>
          <p:nvPr/>
        </p:nvSpPr>
        <p:spPr>
          <a:xfrm>
            <a:off x="4815755" y="5222331"/>
            <a:ext cx="235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Umidade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EEC7C11-5A7A-7B2A-5596-2FEDC255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101" y="3031323"/>
            <a:ext cx="2494915" cy="226747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D05EC0-E5F8-078C-35E9-C126BF8E30F2}"/>
              </a:ext>
            </a:extLst>
          </p:cNvPr>
          <p:cNvSpPr txBox="1"/>
          <p:nvPr/>
        </p:nvSpPr>
        <p:spPr>
          <a:xfrm>
            <a:off x="8383108" y="5181718"/>
            <a:ext cx="235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Luminosidade</a:t>
            </a:r>
          </a:p>
        </p:txBody>
      </p:sp>
    </p:spTree>
    <p:extLst>
      <p:ext uri="{BB962C8B-B14F-4D97-AF65-F5344CB8AC3E}">
        <p14:creationId xmlns:p14="http://schemas.microsoft.com/office/powerpoint/2010/main" val="104146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Checkpoint 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05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parâmetros ambientais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4297"/>
            <a:ext cx="10515600" cy="497673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Elaborar um sistema usando as tecnologias desenvolvidas em sala de aula para a captura de temperatura, umidade e luminosidade. </a:t>
            </a:r>
          </a:p>
        </p:txBody>
      </p:sp>
      <p:pic>
        <p:nvPicPr>
          <p:cNvPr id="4100" name="Picture 4" descr="Resultado de imagem para nerd vector gif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16" y="3561786"/>
            <a:ext cx="2706683" cy="20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33358-93E2-0A2F-72CA-77B5EBB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8" name="Imagem 7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D0F2C433-9AB1-9488-579F-8CBE9A16D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78" y="2691063"/>
            <a:ext cx="6035997" cy="37714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48D0E8-640D-6936-83DA-69CAEEDA0F92}"/>
              </a:ext>
            </a:extLst>
          </p:cNvPr>
          <p:cNvSpPr txBox="1"/>
          <p:nvPr/>
        </p:nvSpPr>
        <p:spPr>
          <a:xfrm>
            <a:off x="2905442" y="6452189"/>
            <a:ext cx="6381116" cy="27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Fonte: Autor</a:t>
            </a:r>
          </a:p>
        </p:txBody>
      </p:sp>
    </p:spTree>
    <p:extLst>
      <p:ext uri="{BB962C8B-B14F-4D97-AF65-F5344CB8AC3E}">
        <p14:creationId xmlns:p14="http://schemas.microsoft.com/office/powerpoint/2010/main" val="10622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23584</TotalTime>
  <Words>635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Personalizar design</vt:lpstr>
      <vt:lpstr>Apresentação do PowerPoint</vt:lpstr>
      <vt:lpstr>Engenharia de Software</vt:lpstr>
      <vt:lpstr>O que são Checkpoints?</vt:lpstr>
      <vt:lpstr>Projeto dos Checkpoints</vt:lpstr>
      <vt:lpstr>Fatores que podem influenciar na qualidade do vinho</vt:lpstr>
      <vt:lpstr>Fatores que podem influenciar na qualidade do vinho</vt:lpstr>
      <vt:lpstr>Qual a contribuição de Edge Computing com o projeto?</vt:lpstr>
      <vt:lpstr>Checkpoint 1</vt:lpstr>
      <vt:lpstr>Coleta de parâmetros ambientais</vt:lpstr>
      <vt:lpstr>Entregáveis</vt:lpstr>
      <vt:lpstr>Referências:</vt:lpstr>
      <vt:lpstr>Copyright © 2023  Prof. Fulano de tal.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Lucas Demetrius Augusto</cp:lastModifiedBy>
  <cp:revision>92</cp:revision>
  <dcterms:created xsi:type="dcterms:W3CDTF">2022-12-26T16:03:04Z</dcterms:created>
  <dcterms:modified xsi:type="dcterms:W3CDTF">2023-02-22T00:20:27Z</dcterms:modified>
</cp:coreProperties>
</file>