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0"/>
  </p:notesMasterIdLst>
  <p:sldIdLst>
    <p:sldId id="398" r:id="rId3"/>
    <p:sldId id="399" r:id="rId4"/>
    <p:sldId id="400" r:id="rId5"/>
    <p:sldId id="834" r:id="rId6"/>
    <p:sldId id="835" r:id="rId7"/>
    <p:sldId id="836" r:id="rId8"/>
    <p:sldId id="81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19/06/2023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19/06/2023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19/06/2023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ofynegLgTs?sharecode=vFDqHTkxjXp8XrXhiVCstsxGjVz7MMFtGUyIYbZqnW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Substitutiva 1°-2023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86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Comunicação entre 2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Arduinos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C3FD33-BFED-33C1-D354-4C8E21C4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700808"/>
            <a:ext cx="8601075" cy="4410075"/>
          </a:xfrm>
          <a:prstGeom prst="rect">
            <a:avLst/>
          </a:prstGeom>
        </p:spPr>
      </p:pic>
      <p:sp>
        <p:nvSpPr>
          <p:cNvPr id="7" name="CaixaDeTexto 6">
            <a:hlinkClick r:id="rId3"/>
            <a:extLst>
              <a:ext uri="{FF2B5EF4-FFF2-40B4-BE49-F238E27FC236}">
                <a16:creationId xmlns:a16="http://schemas.microsoft.com/office/drawing/2014/main" id="{58CCB884-B32A-5A17-D417-98E2884F835A}"/>
              </a:ext>
            </a:extLst>
          </p:cNvPr>
          <p:cNvSpPr txBox="1"/>
          <p:nvPr/>
        </p:nvSpPr>
        <p:spPr>
          <a:xfrm>
            <a:off x="323528" y="841236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https://www.tinkercad.com/things/8ofynegLgTs?sharecode=vFDqHTkxjXp8XrXhiVCstsxGjVz7MMFtGUyIYbZqnWY</a:t>
            </a: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255737" y="853737"/>
            <a:ext cx="806489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Neste desafio, a arquitetura principal está montada, de modo que o primeiro Arduino se comunica com o segundo Arduino pela porta Serial.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35DBE85-3EAB-7503-79F0-3F1E0D35DDB5}"/>
              </a:ext>
            </a:extLst>
          </p:cNvPr>
          <p:cNvSpPr txBox="1"/>
          <p:nvPr/>
        </p:nvSpPr>
        <p:spPr>
          <a:xfrm>
            <a:off x="228600" y="133350"/>
            <a:ext cx="686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Comunicação entre 2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Arduinos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CB344F-BE4F-47F8-5DED-E662BCCDCB26}"/>
              </a:ext>
            </a:extLst>
          </p:cNvPr>
          <p:cNvSpPr txBox="1"/>
          <p:nvPr/>
        </p:nvSpPr>
        <p:spPr>
          <a:xfrm>
            <a:off x="1349896" y="2097889"/>
            <a:ext cx="23042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Wire.h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&lt;LiquidCrystal_I2C.h&gt;</a:t>
            </a:r>
          </a:p>
          <a:p>
            <a:r>
              <a:rPr lang="pt-BR" sz="1200" dirty="0"/>
              <a:t>LiquidCrystal_I2C </a:t>
            </a:r>
            <a:r>
              <a:rPr lang="pt-BR" sz="1200" dirty="0" err="1"/>
              <a:t>lcd</a:t>
            </a:r>
            <a:r>
              <a:rPr lang="pt-BR" sz="1200" dirty="0"/>
              <a:t>(32,16,2);</a:t>
            </a:r>
          </a:p>
          <a:p>
            <a:endParaRPr lang="pt-BR" sz="1200" dirty="0"/>
          </a:p>
          <a:p>
            <a:r>
              <a:rPr lang="pt-BR" sz="1200" dirty="0" err="1"/>
              <a:t>int</a:t>
            </a:r>
            <a:r>
              <a:rPr lang="pt-BR" sz="1200" dirty="0"/>
              <a:t> contador = 0;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setup(){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lcd.begin</a:t>
            </a:r>
            <a:r>
              <a:rPr lang="pt-BR" sz="1200" dirty="0"/>
              <a:t>(16,2);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lcd.init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lcd.backlight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Serial.begin</a:t>
            </a:r>
            <a:r>
              <a:rPr lang="pt-BR" sz="1200" dirty="0"/>
              <a:t>(9600);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loop(){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Serial.println</a:t>
            </a:r>
            <a:r>
              <a:rPr lang="pt-BR" sz="1200" dirty="0"/>
              <a:t>(contador);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lcd.setCursor</a:t>
            </a:r>
            <a:r>
              <a:rPr lang="pt-BR" sz="1200" dirty="0"/>
              <a:t>(0,0);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lcd.clear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lcd.print</a:t>
            </a:r>
            <a:r>
              <a:rPr lang="pt-BR" sz="1200" dirty="0"/>
              <a:t>("Enviei: ");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lcd.print</a:t>
            </a:r>
            <a:r>
              <a:rPr lang="pt-BR" sz="1200" dirty="0"/>
              <a:t>(contador);</a:t>
            </a:r>
          </a:p>
          <a:p>
            <a:r>
              <a:rPr lang="pt-BR" sz="1200" dirty="0"/>
              <a:t>  contador++;</a:t>
            </a:r>
          </a:p>
          <a:p>
            <a:r>
              <a:rPr lang="pt-BR" sz="1200" dirty="0"/>
              <a:t>  delay(1000);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EE52B0-A986-E911-53CF-46AA87FEA14D}"/>
              </a:ext>
            </a:extLst>
          </p:cNvPr>
          <p:cNvSpPr txBox="1"/>
          <p:nvPr/>
        </p:nvSpPr>
        <p:spPr>
          <a:xfrm>
            <a:off x="5724128" y="2204864"/>
            <a:ext cx="28083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#include &lt;</a:t>
            </a:r>
            <a:r>
              <a:rPr lang="pt-BR" sz="1200" dirty="0" err="1"/>
              <a:t>Wire.h</a:t>
            </a:r>
            <a:r>
              <a:rPr lang="pt-BR" sz="1200" dirty="0"/>
              <a:t>&gt;</a:t>
            </a:r>
          </a:p>
          <a:p>
            <a:r>
              <a:rPr lang="pt-BR" sz="1200" dirty="0"/>
              <a:t>#include &lt;LiquidCrystal_I2C.h&gt;</a:t>
            </a:r>
          </a:p>
          <a:p>
            <a:r>
              <a:rPr lang="pt-BR" sz="1200" dirty="0"/>
              <a:t>LiquidCrystal_I2C </a:t>
            </a:r>
            <a:r>
              <a:rPr lang="pt-BR" sz="1200" dirty="0" err="1"/>
              <a:t>lcd</a:t>
            </a:r>
            <a:r>
              <a:rPr lang="pt-BR" sz="1200" dirty="0"/>
              <a:t>(32,16,2);</a:t>
            </a:r>
          </a:p>
          <a:p>
            <a:endParaRPr lang="pt-BR" sz="1200" dirty="0"/>
          </a:p>
          <a:p>
            <a:r>
              <a:rPr lang="pt-BR" sz="1200" dirty="0" err="1"/>
              <a:t>String</a:t>
            </a:r>
            <a:r>
              <a:rPr lang="pt-BR" sz="1200" dirty="0"/>
              <a:t> contador;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setup(){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lcd.begin</a:t>
            </a:r>
            <a:r>
              <a:rPr lang="pt-BR" sz="1200" dirty="0"/>
              <a:t>(16,2);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lcd.init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lcd.backlight</a:t>
            </a:r>
            <a:r>
              <a:rPr lang="pt-BR" sz="1200" dirty="0"/>
              <a:t>();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Serial.begin</a:t>
            </a:r>
            <a:r>
              <a:rPr lang="pt-BR" sz="1200" dirty="0"/>
              <a:t>(9600);</a:t>
            </a:r>
          </a:p>
          <a:p>
            <a:r>
              <a:rPr lang="pt-BR" sz="1200" dirty="0"/>
              <a:t>}</a:t>
            </a:r>
          </a:p>
          <a:p>
            <a:endParaRPr lang="pt-BR" sz="1200" dirty="0"/>
          </a:p>
          <a:p>
            <a:r>
              <a:rPr lang="pt-BR" sz="1200" dirty="0" err="1"/>
              <a:t>void</a:t>
            </a:r>
            <a:r>
              <a:rPr lang="pt-BR" sz="1200" dirty="0"/>
              <a:t> loop(){</a:t>
            </a:r>
          </a:p>
          <a:p>
            <a:r>
              <a:rPr lang="pt-BR" sz="1200" dirty="0"/>
              <a:t>  </a:t>
            </a:r>
            <a:r>
              <a:rPr lang="pt-BR" sz="1200" dirty="0" err="1"/>
              <a:t>if</a:t>
            </a:r>
            <a:r>
              <a:rPr lang="pt-BR" sz="1200" dirty="0"/>
              <a:t>(</a:t>
            </a:r>
            <a:r>
              <a:rPr lang="pt-BR" sz="1200" dirty="0" err="1"/>
              <a:t>Serial.available</a:t>
            </a:r>
            <a:r>
              <a:rPr lang="pt-BR" sz="1200" dirty="0"/>
              <a:t>() &gt; 0){</a:t>
            </a:r>
          </a:p>
          <a:p>
            <a:r>
              <a:rPr lang="pt-BR" sz="1200" dirty="0"/>
              <a:t>    contador = </a:t>
            </a:r>
            <a:r>
              <a:rPr lang="pt-BR" sz="1200" dirty="0" err="1"/>
              <a:t>Serial.readString</a:t>
            </a:r>
            <a:r>
              <a:rPr lang="pt-BR" sz="1200" dirty="0"/>
              <a:t>();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lcd.setCursor</a:t>
            </a:r>
            <a:r>
              <a:rPr lang="pt-BR" sz="1200" dirty="0"/>
              <a:t>(0,0);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lcd.clear</a:t>
            </a:r>
            <a:r>
              <a:rPr lang="pt-BR" sz="1200" dirty="0"/>
              <a:t>();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lcd.print</a:t>
            </a:r>
            <a:r>
              <a:rPr lang="pt-BR" sz="1200" dirty="0"/>
              <a:t>("Recebi: ");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lcd.print</a:t>
            </a:r>
            <a:r>
              <a:rPr lang="pt-BR" sz="1200" dirty="0"/>
              <a:t>(</a:t>
            </a:r>
            <a:r>
              <a:rPr lang="pt-BR" sz="1200" dirty="0" err="1"/>
              <a:t>contador.toInt</a:t>
            </a:r>
            <a:r>
              <a:rPr lang="pt-BR" sz="1200" dirty="0"/>
              <a:t>());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/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47C2E1-C05D-369D-D05D-9F13D5A67DC7}"/>
              </a:ext>
            </a:extLst>
          </p:cNvPr>
          <p:cNvSpPr txBox="1"/>
          <p:nvPr/>
        </p:nvSpPr>
        <p:spPr>
          <a:xfrm>
            <a:off x="3960440" y="2308230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b="1" dirty="0">
                <a:latin typeface="Gotham HTF"/>
              </a:rPr>
              <a:t>Bibliote</a:t>
            </a:r>
            <a:r>
              <a:rPr lang="pt-BR" b="1" dirty="0">
                <a:latin typeface="Gotham HTF"/>
              </a:rPr>
              <a:t>cas</a:t>
            </a:r>
            <a:endParaRPr lang="pt-BR" sz="1800" b="1" dirty="0">
              <a:latin typeface="Gotham HTF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F5191-E708-E280-31C2-EFACB28CD234}"/>
              </a:ext>
            </a:extLst>
          </p:cNvPr>
          <p:cNvSpPr txBox="1"/>
          <p:nvPr/>
        </p:nvSpPr>
        <p:spPr>
          <a:xfrm>
            <a:off x="3798168" y="3633008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b="1" dirty="0">
                <a:latin typeface="Gotham HTF"/>
              </a:rPr>
              <a:t>Configuração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40A4E7-77C2-9901-FD0B-677B35CFF020}"/>
              </a:ext>
            </a:extLst>
          </p:cNvPr>
          <p:cNvSpPr txBox="1"/>
          <p:nvPr/>
        </p:nvSpPr>
        <p:spPr>
          <a:xfrm>
            <a:off x="3353492" y="4849975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b="1" dirty="0">
                <a:latin typeface="Gotham HTF"/>
              </a:rPr>
              <a:t>Envia dados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56876F4B-041E-B5CB-9F1C-E28C474A77FF}"/>
              </a:ext>
            </a:extLst>
          </p:cNvPr>
          <p:cNvSpPr/>
          <p:nvPr/>
        </p:nvSpPr>
        <p:spPr>
          <a:xfrm>
            <a:off x="3366120" y="2079369"/>
            <a:ext cx="432048" cy="8270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DD53814B-9B94-E1B8-23F5-5B37BCC5C0E8}"/>
              </a:ext>
            </a:extLst>
          </p:cNvPr>
          <p:cNvSpPr/>
          <p:nvPr/>
        </p:nvSpPr>
        <p:spPr>
          <a:xfrm rot="10800000">
            <a:off x="5220072" y="2079368"/>
            <a:ext cx="432048" cy="8270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5">
            <a:extLst>
              <a:ext uri="{FF2B5EF4-FFF2-40B4-BE49-F238E27FC236}">
                <a16:creationId xmlns:a16="http://schemas.microsoft.com/office/drawing/2014/main" id="{1C16711A-EA2C-7D65-DB8A-C24B504754B5}"/>
              </a:ext>
            </a:extLst>
          </p:cNvPr>
          <p:cNvSpPr/>
          <p:nvPr/>
        </p:nvSpPr>
        <p:spPr>
          <a:xfrm>
            <a:off x="3330116" y="3241611"/>
            <a:ext cx="432048" cy="11521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0391A8ED-704F-9991-DC18-CADF12C6A702}"/>
              </a:ext>
            </a:extLst>
          </p:cNvPr>
          <p:cNvSpPr/>
          <p:nvPr/>
        </p:nvSpPr>
        <p:spPr>
          <a:xfrm rot="10800000">
            <a:off x="5292080" y="3241611"/>
            <a:ext cx="432048" cy="11521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53277A-8D74-537F-2ACC-E9AD64C1CFB9}"/>
              </a:ext>
            </a:extLst>
          </p:cNvPr>
          <p:cNvSpPr txBox="1"/>
          <p:nvPr/>
        </p:nvSpPr>
        <p:spPr>
          <a:xfrm>
            <a:off x="3834172" y="5588862"/>
            <a:ext cx="178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b="1" dirty="0">
                <a:latin typeface="Gotham HTF"/>
              </a:rPr>
              <a:t>Recebe dados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7417BC1F-2D64-086B-473E-EAB09D342321}"/>
              </a:ext>
            </a:extLst>
          </p:cNvPr>
          <p:cNvSpPr/>
          <p:nvPr/>
        </p:nvSpPr>
        <p:spPr>
          <a:xfrm>
            <a:off x="2885440" y="4509120"/>
            <a:ext cx="432048" cy="1600576"/>
          </a:xfrm>
          <a:prstGeom prst="rightBrace">
            <a:avLst>
              <a:gd name="adj1" fmla="val 8333"/>
              <a:gd name="adj2" fmla="val 3375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FB9A72EE-7EDC-C445-C3DA-FBA34CDA1EA3}"/>
              </a:ext>
            </a:extLst>
          </p:cNvPr>
          <p:cNvSpPr/>
          <p:nvPr/>
        </p:nvSpPr>
        <p:spPr>
          <a:xfrm rot="10800000">
            <a:off x="5355595" y="4698161"/>
            <a:ext cx="432048" cy="1554711"/>
          </a:xfrm>
          <a:prstGeom prst="rightBrace">
            <a:avLst>
              <a:gd name="adj1" fmla="val 8333"/>
              <a:gd name="adj2" fmla="val 278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255736" y="853737"/>
            <a:ext cx="8744247" cy="1339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Primeiro Arduino está mandando uma mensagem, em que seu conteúdo é um valor numérico que é incrementado a cada segundo.</a:t>
            </a:r>
            <a:endParaRPr lang="pt-BR" sz="1600" dirty="0">
              <a:latin typeface="Gotham HT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Segundo Arduino recebe esse valor e mostra no display.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Existe um pequeno atraso entre o primeiro e o segundo Arduino devido as características do simulador.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35DBE85-3EAB-7503-79F0-3F1E0D35DDB5}"/>
              </a:ext>
            </a:extLst>
          </p:cNvPr>
          <p:cNvSpPr txBox="1"/>
          <p:nvPr/>
        </p:nvSpPr>
        <p:spPr>
          <a:xfrm>
            <a:off x="228600" y="133350"/>
            <a:ext cx="686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Comunicação entre 2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Arduinos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94592D-ADA8-E25E-A7DF-2C7E4382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8604448" cy="38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255736" y="853737"/>
            <a:ext cx="8744247" cy="48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Seu Desafio é Implementar um sistema de segurança usando os dois </a:t>
            </a:r>
            <a:r>
              <a:rPr lang="pt-BR" sz="2000" dirty="0" err="1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Arduinos</a:t>
            </a:r>
            <a:r>
              <a:rPr lang="pt-BR" sz="20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dirty="0">
              <a:effectLst/>
              <a:latin typeface="Gotham HT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No primeiro Arduino, deve colocar um teclado 4x4 e capturar as informações dele;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As informações capturadas pelo teclado devem ser mostradas nos display do primeiro Arduino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As informações capturadas pelo teclado devem ser enviadas para o segundo Arduino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No segundo Arduino, você deve identificar a mensagem recebida e mostrar no display;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No segundo Arduino, você deve usar três atuadores, um servo motor e dois LEDs, um verde e um vermelho.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(2,0 pontos) </a:t>
            </a:r>
            <a:r>
              <a:rPr lang="pt-BR" sz="16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Quando a mensagem recebida for igual ao seu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número de RM o servo motor deve “abrir” e o led verde deve acender. O sistema permanece assim por 2 segundos.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(2,0 pontos) </a:t>
            </a:r>
            <a:r>
              <a:rPr lang="pt-BR" sz="16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Quando a mensagem recebida for diferente do seu número de RM, o servo motor deve ficar “fechado” e o Led Vermelho deve acender por 2 segundos.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D145B"/>
              </a:buClr>
              <a:buFont typeface="+mj-lt"/>
              <a:buAutoNum type="arabicPeriod"/>
            </a:pPr>
            <a:r>
              <a:rPr lang="pt-BR" sz="1600" dirty="0">
                <a:solidFill>
                  <a:srgbClr val="ED145B"/>
                </a:solidFill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(1,0 ponto) </a:t>
            </a:r>
            <a:r>
              <a:rPr lang="pt-BR" sz="1600" dirty="0"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Quando não houver mensagem, o servo motor deve ficar “fechado” e os leds apagados.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35DBE85-3EAB-7503-79F0-3F1E0D35DDB5}"/>
              </a:ext>
            </a:extLst>
          </p:cNvPr>
          <p:cNvSpPr txBox="1"/>
          <p:nvPr/>
        </p:nvSpPr>
        <p:spPr>
          <a:xfrm>
            <a:off x="228600" y="133350"/>
            <a:ext cx="686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Comunicação entre 2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Arduinos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07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Copyright © 2023 </a:t>
            </a:r>
            <a:r>
              <a:rPr lang="pt-BR" b="1" dirty="0">
                <a:effectLst/>
              </a:rPr>
              <a:t>Prof</a:t>
            </a:r>
            <a:r>
              <a:rPr lang="pt-BR" dirty="0">
                <a:effectLst/>
              </a:rPr>
              <a:t>. </a:t>
            </a:r>
            <a:r>
              <a:rPr lang="pt-BR" b="1" dirty="0"/>
              <a:t>Airton / Prof. Fabio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</TotalTime>
  <Words>573</Words>
  <Application>Microsoft Office PowerPoint</Application>
  <PresentationFormat>Apresentação na tela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/ Prof. Fabio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399</cp:revision>
  <dcterms:created xsi:type="dcterms:W3CDTF">2018-08-18T04:32:45Z</dcterms:created>
  <dcterms:modified xsi:type="dcterms:W3CDTF">2023-06-19T21:58:36Z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