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8"/>
  </p:notesMasterIdLst>
  <p:sldIdLst>
    <p:sldId id="398" r:id="rId3"/>
    <p:sldId id="399" r:id="rId4"/>
    <p:sldId id="400" r:id="rId5"/>
    <p:sldId id="2988" r:id="rId6"/>
    <p:sldId id="2989" r:id="rId7"/>
    <p:sldId id="2990" r:id="rId8"/>
    <p:sldId id="2998" r:id="rId9"/>
    <p:sldId id="2991" r:id="rId10"/>
    <p:sldId id="2996" r:id="rId11"/>
    <p:sldId id="2997" r:id="rId12"/>
    <p:sldId id="2999" r:id="rId13"/>
    <p:sldId id="3000" r:id="rId14"/>
    <p:sldId id="870" r:id="rId15"/>
    <p:sldId id="881" r:id="rId16"/>
    <p:sldId id="812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65B"/>
    <a:srgbClr val="ED145B"/>
    <a:srgbClr val="A5A5A5"/>
    <a:srgbClr val="5B9BD5"/>
    <a:srgbClr val="F58BA7"/>
    <a:srgbClr val="ED7D31"/>
    <a:srgbClr val="4472C4"/>
    <a:srgbClr val="7B8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32" autoAdjust="0"/>
  </p:normalViewPr>
  <p:slideViewPr>
    <p:cSldViewPr>
      <p:cViewPr varScale="1">
        <p:scale>
          <a:sx n="106" d="100"/>
          <a:sy n="106" d="100"/>
        </p:scale>
        <p:origin x="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27/07/2023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Bom boa noite gente, hoje vamos focar mais na parte prática.</a:t>
            </a:r>
          </a:p>
          <a:p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Como na semana passada a gente não conseguiu montar aos projetos, a gente vai dedicar aqui praticamente toda aula para montar os projetinhos e tirar dúvidas e explicar como eles funcionam, então primeiro a gente vai voltar lá na aula 4 né, e eu queria que vocês montassem para essa aula o semáforo com um botão né vamos entender lá que tá funcionando o que ele tá fazendo.</a:t>
            </a:r>
          </a:p>
          <a:p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Tá em seguida tá a gente vai montar o projetinho 6 tá bom que é o é a sequência de leds controlada por um potenciômetro eu vou explicar para vocês o que acontece. Por fim, a gente vai monta os projetos 7, 8 e 9, mas se não der tempo, vamos pelo menos montar o projeto 7 e 8 e o 9 fica para casa.</a:t>
            </a:r>
          </a:p>
          <a:p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Vamos pegar os kits. 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201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5128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500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27/07/2023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9821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27/07/2023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27/07/2023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27/07/2023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27/07/2023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27/07/2023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27/07/2023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27/07/2023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27/07/2023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27/07/2023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27/07/2023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27/07/2023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27/07/2023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4.xml"/><Relationship Id="rId7" Type="http://schemas.openxmlformats.org/officeDocument/2006/relationships/image" Target="../media/image1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7gGIaHKwKaj?sharecode=1TrpxkViBZxqaoT1j6_jZitVRZhsfqe2xu3E33KvJ9k" TargetMode="External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CCDC801B-07E3-639D-9A53-A5A929AC8DEE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como funciona?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6B4FAA74-7D28-8CEC-B75F-5CB75E7E05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80" y="1196752"/>
            <a:ext cx="2092422" cy="256490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CB3BE494-E06D-0E0D-0575-6C976ABFFD10}"/>
              </a:ext>
            </a:extLst>
          </p:cNvPr>
          <p:cNvSpPr txBox="1"/>
          <p:nvPr/>
        </p:nvSpPr>
        <p:spPr>
          <a:xfrm>
            <a:off x="63380" y="3917117"/>
            <a:ext cx="175555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/>
              <a:t>Fonte: https://www.freva.com/wp-content/uploads/2019/10/smart-metering.jpg</a:t>
            </a:r>
          </a:p>
        </p:txBody>
      </p:sp>
      <p:sp>
        <p:nvSpPr>
          <p:cNvPr id="29" name="Freeform 168">
            <a:extLst>
              <a:ext uri="{FF2B5EF4-FFF2-40B4-BE49-F238E27FC236}">
                <a16:creationId xmlns:a16="http://schemas.microsoft.com/office/drawing/2014/main" id="{0E6920D2-92F5-0B97-8A4A-F050B2CC4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4438117"/>
            <a:ext cx="1906530" cy="1997434"/>
          </a:xfrm>
          <a:custGeom>
            <a:avLst/>
            <a:gdLst>
              <a:gd name="T0" fmla="*/ 3233 w 3302"/>
              <a:gd name="T1" fmla="*/ 3319 h 3769"/>
              <a:gd name="T2" fmla="*/ 1676 w 3302"/>
              <a:gd name="T3" fmla="*/ 3763 h 3769"/>
              <a:gd name="T4" fmla="*/ 1676 w 3302"/>
              <a:gd name="T5" fmla="*/ 3763 h 3769"/>
              <a:gd name="T6" fmla="*/ 1624 w 3302"/>
              <a:gd name="T7" fmla="*/ 3763 h 3769"/>
              <a:gd name="T8" fmla="*/ 68 w 3302"/>
              <a:gd name="T9" fmla="*/ 3319 h 3769"/>
              <a:gd name="T10" fmla="*/ 68 w 3302"/>
              <a:gd name="T11" fmla="*/ 3319 h 3769"/>
              <a:gd name="T12" fmla="*/ 0 w 3302"/>
              <a:gd name="T13" fmla="*/ 3228 h 3769"/>
              <a:gd name="T14" fmla="*/ 0 w 3302"/>
              <a:gd name="T15" fmla="*/ 94 h 3769"/>
              <a:gd name="T16" fmla="*/ 0 w 3302"/>
              <a:gd name="T17" fmla="*/ 94 h 3769"/>
              <a:gd name="T18" fmla="*/ 94 w 3302"/>
              <a:gd name="T19" fmla="*/ 0 h 3769"/>
              <a:gd name="T20" fmla="*/ 3206 w 3302"/>
              <a:gd name="T21" fmla="*/ 0 h 3769"/>
              <a:gd name="T22" fmla="*/ 3206 w 3302"/>
              <a:gd name="T23" fmla="*/ 0 h 3769"/>
              <a:gd name="T24" fmla="*/ 3301 w 3302"/>
              <a:gd name="T25" fmla="*/ 94 h 3769"/>
              <a:gd name="T26" fmla="*/ 3301 w 3302"/>
              <a:gd name="T27" fmla="*/ 3228 h 3769"/>
              <a:gd name="T28" fmla="*/ 3301 w 3302"/>
              <a:gd name="T29" fmla="*/ 3228 h 3769"/>
              <a:gd name="T30" fmla="*/ 3233 w 3302"/>
              <a:gd name="T31" fmla="*/ 3319 h 3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02" h="3769">
                <a:moveTo>
                  <a:pt x="3233" y="3319"/>
                </a:moveTo>
                <a:lnTo>
                  <a:pt x="1676" y="3763"/>
                </a:lnTo>
                <a:lnTo>
                  <a:pt x="1676" y="3763"/>
                </a:lnTo>
                <a:cubicBezTo>
                  <a:pt x="1659" y="3768"/>
                  <a:pt x="1641" y="3768"/>
                  <a:pt x="1624" y="3763"/>
                </a:cubicBezTo>
                <a:lnTo>
                  <a:pt x="68" y="3319"/>
                </a:lnTo>
                <a:lnTo>
                  <a:pt x="68" y="3319"/>
                </a:lnTo>
                <a:cubicBezTo>
                  <a:pt x="28" y="3308"/>
                  <a:pt x="0" y="3270"/>
                  <a:pt x="0" y="3228"/>
                </a:cubicBezTo>
                <a:lnTo>
                  <a:pt x="0" y="94"/>
                </a:lnTo>
                <a:lnTo>
                  <a:pt x="0" y="94"/>
                </a:lnTo>
                <a:cubicBezTo>
                  <a:pt x="0" y="42"/>
                  <a:pt x="42" y="0"/>
                  <a:pt x="94" y="0"/>
                </a:cubicBezTo>
                <a:lnTo>
                  <a:pt x="3206" y="0"/>
                </a:lnTo>
                <a:lnTo>
                  <a:pt x="3206" y="0"/>
                </a:lnTo>
                <a:cubicBezTo>
                  <a:pt x="3258" y="0"/>
                  <a:pt x="3301" y="42"/>
                  <a:pt x="3301" y="94"/>
                </a:cubicBezTo>
                <a:lnTo>
                  <a:pt x="3301" y="3228"/>
                </a:lnTo>
                <a:lnTo>
                  <a:pt x="3301" y="3228"/>
                </a:lnTo>
                <a:cubicBezTo>
                  <a:pt x="3301" y="3270"/>
                  <a:pt x="3273" y="3308"/>
                  <a:pt x="3233" y="3319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 lIns="0" tIns="459000" rIns="0" anchor="ctr"/>
          <a:lstStyle/>
          <a:p>
            <a:pPr algn="ctr"/>
            <a:r>
              <a:rPr lang="pt-BR" sz="1200" dirty="0">
                <a:latin typeface="Gotham HTF"/>
                <a:cs typeface="Calibri" panose="020F0502020204030204" pitchFamily="34" charset="0"/>
                <a:sym typeface="Calibri" panose="020F0502020204030204" pitchFamily="34" charset="0"/>
              </a:rPr>
              <a:t>Temos diversos dispositivos em campo e precisamos atualizar o software deles.</a:t>
            </a:r>
            <a:endParaRPr lang="pt-BR" sz="1200" dirty="0">
              <a:latin typeface="Gotham HTF"/>
            </a:endParaRPr>
          </a:p>
        </p:txBody>
      </p:sp>
      <p:sp>
        <p:nvSpPr>
          <p:cNvPr id="30" name="Freeform 169">
            <a:extLst>
              <a:ext uri="{FF2B5EF4-FFF2-40B4-BE49-F238E27FC236}">
                <a16:creationId xmlns:a16="http://schemas.microsoft.com/office/drawing/2014/main" id="{16F4AFBC-95F3-6E7B-7B12-21520319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6" y="4365104"/>
            <a:ext cx="692786" cy="684296"/>
          </a:xfrm>
          <a:custGeom>
            <a:avLst/>
            <a:gdLst>
              <a:gd name="T0" fmla="*/ 1709 w 1797"/>
              <a:gd name="T1" fmla="*/ 1756 h 1776"/>
              <a:gd name="T2" fmla="*/ 924 w 1797"/>
              <a:gd name="T3" fmla="*/ 1403 h 1776"/>
              <a:gd name="T4" fmla="*/ 924 w 1797"/>
              <a:gd name="T5" fmla="*/ 1403 h 1776"/>
              <a:gd name="T6" fmla="*/ 873 w 1797"/>
              <a:gd name="T7" fmla="*/ 1403 h 1776"/>
              <a:gd name="T8" fmla="*/ 88 w 1797"/>
              <a:gd name="T9" fmla="*/ 1756 h 1776"/>
              <a:gd name="T10" fmla="*/ 88 w 1797"/>
              <a:gd name="T11" fmla="*/ 1756 h 1776"/>
              <a:gd name="T12" fmla="*/ 0 w 1797"/>
              <a:gd name="T13" fmla="*/ 1699 h 1776"/>
              <a:gd name="T14" fmla="*/ 0 w 1797"/>
              <a:gd name="T15" fmla="*/ 62 h 1776"/>
              <a:gd name="T16" fmla="*/ 0 w 1797"/>
              <a:gd name="T17" fmla="*/ 62 h 1776"/>
              <a:gd name="T18" fmla="*/ 62 w 1797"/>
              <a:gd name="T19" fmla="*/ 0 h 1776"/>
              <a:gd name="T20" fmla="*/ 1735 w 1797"/>
              <a:gd name="T21" fmla="*/ 0 h 1776"/>
              <a:gd name="T22" fmla="*/ 1735 w 1797"/>
              <a:gd name="T23" fmla="*/ 0 h 1776"/>
              <a:gd name="T24" fmla="*/ 1796 w 1797"/>
              <a:gd name="T25" fmla="*/ 62 h 1776"/>
              <a:gd name="T26" fmla="*/ 1796 w 1797"/>
              <a:gd name="T27" fmla="*/ 1699 h 1776"/>
              <a:gd name="T28" fmla="*/ 1796 w 1797"/>
              <a:gd name="T29" fmla="*/ 1699 h 1776"/>
              <a:gd name="T30" fmla="*/ 1709 w 1797"/>
              <a:gd name="T31" fmla="*/ 1756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97" h="1776">
                <a:moveTo>
                  <a:pt x="1709" y="1756"/>
                </a:moveTo>
                <a:lnTo>
                  <a:pt x="924" y="1403"/>
                </a:lnTo>
                <a:lnTo>
                  <a:pt x="924" y="1403"/>
                </a:lnTo>
                <a:cubicBezTo>
                  <a:pt x="908" y="1396"/>
                  <a:pt x="889" y="1396"/>
                  <a:pt x="873" y="1403"/>
                </a:cubicBezTo>
                <a:lnTo>
                  <a:pt x="88" y="1756"/>
                </a:lnTo>
                <a:lnTo>
                  <a:pt x="88" y="1756"/>
                </a:lnTo>
                <a:cubicBezTo>
                  <a:pt x="47" y="1775"/>
                  <a:pt x="0" y="1745"/>
                  <a:pt x="0" y="1699"/>
                </a:cubicBezTo>
                <a:lnTo>
                  <a:pt x="0" y="62"/>
                </a:lnTo>
                <a:lnTo>
                  <a:pt x="0" y="62"/>
                </a:lnTo>
                <a:cubicBezTo>
                  <a:pt x="0" y="28"/>
                  <a:pt x="28" y="0"/>
                  <a:pt x="62" y="0"/>
                </a:cubicBezTo>
                <a:lnTo>
                  <a:pt x="1735" y="0"/>
                </a:lnTo>
                <a:lnTo>
                  <a:pt x="1735" y="0"/>
                </a:lnTo>
                <a:cubicBezTo>
                  <a:pt x="1769" y="0"/>
                  <a:pt x="1796" y="28"/>
                  <a:pt x="1796" y="62"/>
                </a:cubicBezTo>
                <a:lnTo>
                  <a:pt x="1796" y="1699"/>
                </a:lnTo>
                <a:lnTo>
                  <a:pt x="1796" y="1699"/>
                </a:lnTo>
                <a:cubicBezTo>
                  <a:pt x="1796" y="1745"/>
                  <a:pt x="1750" y="1775"/>
                  <a:pt x="1709" y="1756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t" anchorCtr="0"/>
          <a:lstStyle/>
          <a:p>
            <a:pPr algn="ctr"/>
            <a:r>
              <a:rPr lang="pt-BR" sz="3600" b="1">
                <a:solidFill>
                  <a:schemeClr val="bg1"/>
                </a:solidFill>
              </a:rPr>
              <a:t>01</a:t>
            </a:r>
            <a:endParaRPr lang="pt-BR" sz="3600" b="1" dirty="0">
              <a:solidFill>
                <a:schemeClr val="bg1"/>
              </a:solidFill>
            </a:endParaRPr>
          </a:p>
        </p:txBody>
      </p:sp>
      <p:grpSp>
        <p:nvGrpSpPr>
          <p:cNvPr id="31" name="Download8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D4375422-0BA8-8247-95AD-9EB1253DA632}"/>
              </a:ext>
            </a:extLst>
          </p:cNvPr>
          <p:cNvGrpSpPr>
            <a:grpSpLocks noChangeAspect="1"/>
          </p:cNvGrpSpPr>
          <p:nvPr/>
        </p:nvGrpSpPr>
        <p:grpSpPr>
          <a:xfrm>
            <a:off x="2775620" y="1196752"/>
            <a:ext cx="746763" cy="660400"/>
            <a:chOff x="6402388" y="1666876"/>
            <a:chExt cx="233363" cy="206375"/>
          </a:xfrm>
          <a:solidFill>
            <a:schemeClr val="accent1"/>
          </a:solidFill>
        </p:grpSpPr>
        <p:sp>
          <p:nvSpPr>
            <p:cNvPr id="2048" name="Freeform 2663">
              <a:extLst>
                <a:ext uri="{FF2B5EF4-FFF2-40B4-BE49-F238E27FC236}">
                  <a16:creationId xmlns:a16="http://schemas.microsoft.com/office/drawing/2014/main" id="{42595483-BE1D-61DB-1FD5-F8BF61278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900" y="1666876"/>
              <a:ext cx="149225" cy="115888"/>
            </a:xfrm>
            <a:custGeom>
              <a:avLst/>
              <a:gdLst>
                <a:gd name="T0" fmla="*/ 3554 w 4100"/>
                <a:gd name="T1" fmla="*/ 3173 h 3173"/>
                <a:gd name="T2" fmla="*/ 3406 w 4100"/>
                <a:gd name="T3" fmla="*/ 3039 h 3173"/>
                <a:gd name="T4" fmla="*/ 3473 w 4100"/>
                <a:gd name="T5" fmla="*/ 2965 h 3173"/>
                <a:gd name="T6" fmla="*/ 3898 w 4100"/>
                <a:gd name="T7" fmla="*/ 1896 h 3173"/>
                <a:gd name="T8" fmla="*/ 3364 w 4100"/>
                <a:gd name="T9" fmla="*/ 703 h 3173"/>
                <a:gd name="T10" fmla="*/ 2056 w 4100"/>
                <a:gd name="T11" fmla="*/ 200 h 3173"/>
                <a:gd name="T12" fmla="*/ 2047 w 4100"/>
                <a:gd name="T13" fmla="*/ 200 h 3173"/>
                <a:gd name="T14" fmla="*/ 744 w 4100"/>
                <a:gd name="T15" fmla="*/ 692 h 3173"/>
                <a:gd name="T16" fmla="*/ 201 w 4100"/>
                <a:gd name="T17" fmla="*/ 1881 h 3173"/>
                <a:gd name="T18" fmla="*/ 235 w 4100"/>
                <a:gd name="T19" fmla="*/ 2211 h 3173"/>
                <a:gd name="T20" fmla="*/ 256 w 4100"/>
                <a:gd name="T21" fmla="*/ 2309 h 3173"/>
                <a:gd name="T22" fmla="*/ 60 w 4100"/>
                <a:gd name="T23" fmla="*/ 2351 h 3173"/>
                <a:gd name="T24" fmla="*/ 40 w 4100"/>
                <a:gd name="T25" fmla="*/ 2253 h 3173"/>
                <a:gd name="T26" fmla="*/ 1 w 4100"/>
                <a:gd name="T27" fmla="*/ 1880 h 3173"/>
                <a:gd name="T28" fmla="*/ 609 w 4100"/>
                <a:gd name="T29" fmla="*/ 544 h 3173"/>
                <a:gd name="T30" fmla="*/ 2047 w 4100"/>
                <a:gd name="T31" fmla="*/ 0 h 3173"/>
                <a:gd name="T32" fmla="*/ 2057 w 4100"/>
                <a:gd name="T33" fmla="*/ 0 h 3173"/>
                <a:gd name="T34" fmla="*/ 3500 w 4100"/>
                <a:gd name="T35" fmla="*/ 556 h 3173"/>
                <a:gd name="T36" fmla="*/ 4097 w 4100"/>
                <a:gd name="T37" fmla="*/ 1897 h 3173"/>
                <a:gd name="T38" fmla="*/ 3621 w 4100"/>
                <a:gd name="T39" fmla="*/ 3099 h 3173"/>
                <a:gd name="T40" fmla="*/ 3554 w 4100"/>
                <a:gd name="T41" fmla="*/ 3173 h 3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00" h="3173">
                  <a:moveTo>
                    <a:pt x="3554" y="3173"/>
                  </a:moveTo>
                  <a:lnTo>
                    <a:pt x="3406" y="3039"/>
                  </a:lnTo>
                  <a:lnTo>
                    <a:pt x="3473" y="2965"/>
                  </a:lnTo>
                  <a:cubicBezTo>
                    <a:pt x="3745" y="2665"/>
                    <a:pt x="3896" y="2285"/>
                    <a:pt x="3898" y="1896"/>
                  </a:cubicBezTo>
                  <a:cubicBezTo>
                    <a:pt x="3899" y="1446"/>
                    <a:pt x="3710" y="1023"/>
                    <a:pt x="3364" y="703"/>
                  </a:cubicBezTo>
                  <a:cubicBezTo>
                    <a:pt x="3016" y="381"/>
                    <a:pt x="2551" y="202"/>
                    <a:pt x="2056" y="200"/>
                  </a:cubicBezTo>
                  <a:lnTo>
                    <a:pt x="2047" y="200"/>
                  </a:lnTo>
                  <a:cubicBezTo>
                    <a:pt x="1556" y="200"/>
                    <a:pt x="1093" y="374"/>
                    <a:pt x="744" y="692"/>
                  </a:cubicBezTo>
                  <a:cubicBezTo>
                    <a:pt x="396" y="1010"/>
                    <a:pt x="203" y="1431"/>
                    <a:pt x="201" y="1881"/>
                  </a:cubicBezTo>
                  <a:cubicBezTo>
                    <a:pt x="201" y="1992"/>
                    <a:pt x="212" y="2103"/>
                    <a:pt x="235" y="2211"/>
                  </a:cubicBezTo>
                  <a:lnTo>
                    <a:pt x="256" y="2309"/>
                  </a:lnTo>
                  <a:lnTo>
                    <a:pt x="60" y="2351"/>
                  </a:lnTo>
                  <a:lnTo>
                    <a:pt x="40" y="2253"/>
                  </a:lnTo>
                  <a:cubicBezTo>
                    <a:pt x="14" y="2130"/>
                    <a:pt x="0" y="2005"/>
                    <a:pt x="1" y="1880"/>
                  </a:cubicBezTo>
                  <a:cubicBezTo>
                    <a:pt x="3" y="1374"/>
                    <a:pt x="219" y="899"/>
                    <a:pt x="609" y="544"/>
                  </a:cubicBezTo>
                  <a:cubicBezTo>
                    <a:pt x="995" y="193"/>
                    <a:pt x="1506" y="0"/>
                    <a:pt x="2047" y="0"/>
                  </a:cubicBezTo>
                  <a:lnTo>
                    <a:pt x="2057" y="0"/>
                  </a:lnTo>
                  <a:cubicBezTo>
                    <a:pt x="2602" y="2"/>
                    <a:pt x="3115" y="200"/>
                    <a:pt x="3500" y="556"/>
                  </a:cubicBezTo>
                  <a:cubicBezTo>
                    <a:pt x="3887" y="914"/>
                    <a:pt x="4100" y="1390"/>
                    <a:pt x="4097" y="1897"/>
                  </a:cubicBezTo>
                  <a:cubicBezTo>
                    <a:pt x="4095" y="2336"/>
                    <a:pt x="3927" y="2763"/>
                    <a:pt x="3621" y="3099"/>
                  </a:cubicBezTo>
                  <a:lnTo>
                    <a:pt x="3554" y="317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9" name="Freeform 2664">
              <a:extLst>
                <a:ext uri="{FF2B5EF4-FFF2-40B4-BE49-F238E27FC236}">
                  <a16:creationId xmlns:a16="http://schemas.microsoft.com/office/drawing/2014/main" id="{E50A18A7-E570-D011-2A93-F45812EFB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838" y="1760538"/>
              <a:ext cx="17463" cy="22225"/>
            </a:xfrm>
            <a:custGeom>
              <a:avLst/>
              <a:gdLst>
                <a:gd name="T0" fmla="*/ 350 w 500"/>
                <a:gd name="T1" fmla="*/ 589 h 589"/>
                <a:gd name="T2" fmla="*/ 283 w 500"/>
                <a:gd name="T3" fmla="*/ 515 h 589"/>
                <a:gd name="T4" fmla="*/ 49 w 500"/>
                <a:gd name="T5" fmla="*/ 185 h 589"/>
                <a:gd name="T6" fmla="*/ 0 w 500"/>
                <a:gd name="T7" fmla="*/ 98 h 589"/>
                <a:gd name="T8" fmla="*/ 174 w 500"/>
                <a:gd name="T9" fmla="*/ 0 h 589"/>
                <a:gd name="T10" fmla="*/ 223 w 500"/>
                <a:gd name="T11" fmla="*/ 87 h 589"/>
                <a:gd name="T12" fmla="*/ 432 w 500"/>
                <a:gd name="T13" fmla="*/ 381 h 589"/>
                <a:gd name="T14" fmla="*/ 500 w 500"/>
                <a:gd name="T15" fmla="*/ 456 h 589"/>
                <a:gd name="T16" fmla="*/ 350 w 500"/>
                <a:gd name="T1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0" h="589">
                  <a:moveTo>
                    <a:pt x="350" y="589"/>
                  </a:moveTo>
                  <a:lnTo>
                    <a:pt x="283" y="515"/>
                  </a:lnTo>
                  <a:cubicBezTo>
                    <a:pt x="193" y="412"/>
                    <a:pt x="114" y="301"/>
                    <a:pt x="49" y="185"/>
                  </a:cubicBezTo>
                  <a:lnTo>
                    <a:pt x="0" y="98"/>
                  </a:lnTo>
                  <a:lnTo>
                    <a:pt x="174" y="0"/>
                  </a:lnTo>
                  <a:lnTo>
                    <a:pt x="223" y="87"/>
                  </a:lnTo>
                  <a:cubicBezTo>
                    <a:pt x="281" y="192"/>
                    <a:pt x="352" y="290"/>
                    <a:pt x="432" y="381"/>
                  </a:cubicBezTo>
                  <a:lnTo>
                    <a:pt x="500" y="456"/>
                  </a:lnTo>
                  <a:lnTo>
                    <a:pt x="350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0" name="Freeform 2665">
              <a:extLst>
                <a:ext uri="{FF2B5EF4-FFF2-40B4-BE49-F238E27FC236}">
                  <a16:creationId xmlns:a16="http://schemas.microsoft.com/office/drawing/2014/main" id="{286302A8-374D-7706-2FE3-FD8A40807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730376"/>
              <a:ext cx="47625" cy="80963"/>
            </a:xfrm>
            <a:custGeom>
              <a:avLst/>
              <a:gdLst>
                <a:gd name="T0" fmla="*/ 1285 w 1286"/>
                <a:gd name="T1" fmla="*/ 2212 h 2212"/>
                <a:gd name="T2" fmla="*/ 1185 w 1286"/>
                <a:gd name="T3" fmla="*/ 2212 h 2212"/>
                <a:gd name="T4" fmla="*/ 2 w 1286"/>
                <a:gd name="T5" fmla="*/ 1097 h 2212"/>
                <a:gd name="T6" fmla="*/ 924 w 1286"/>
                <a:gd name="T7" fmla="*/ 21 h 2212"/>
                <a:gd name="T8" fmla="*/ 1021 w 1286"/>
                <a:gd name="T9" fmla="*/ 0 h 2212"/>
                <a:gd name="T10" fmla="*/ 1064 w 1286"/>
                <a:gd name="T11" fmla="*/ 196 h 2212"/>
                <a:gd name="T12" fmla="*/ 965 w 1286"/>
                <a:gd name="T13" fmla="*/ 217 h 2212"/>
                <a:gd name="T14" fmla="*/ 202 w 1286"/>
                <a:gd name="T15" fmla="*/ 1098 h 2212"/>
                <a:gd name="T16" fmla="*/ 1186 w 1286"/>
                <a:gd name="T17" fmla="*/ 2011 h 2212"/>
                <a:gd name="T18" fmla="*/ 1286 w 1286"/>
                <a:gd name="T19" fmla="*/ 2012 h 2212"/>
                <a:gd name="T20" fmla="*/ 1285 w 1286"/>
                <a:gd name="T21" fmla="*/ 2212 h 2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6" h="2212">
                  <a:moveTo>
                    <a:pt x="1285" y="2212"/>
                  </a:moveTo>
                  <a:lnTo>
                    <a:pt x="1185" y="2212"/>
                  </a:lnTo>
                  <a:cubicBezTo>
                    <a:pt x="530" y="2207"/>
                    <a:pt x="0" y="1707"/>
                    <a:pt x="2" y="1097"/>
                  </a:cubicBezTo>
                  <a:cubicBezTo>
                    <a:pt x="4" y="580"/>
                    <a:pt x="383" y="138"/>
                    <a:pt x="924" y="21"/>
                  </a:cubicBezTo>
                  <a:lnTo>
                    <a:pt x="1021" y="0"/>
                  </a:lnTo>
                  <a:lnTo>
                    <a:pt x="1064" y="196"/>
                  </a:lnTo>
                  <a:lnTo>
                    <a:pt x="965" y="217"/>
                  </a:lnTo>
                  <a:cubicBezTo>
                    <a:pt x="517" y="313"/>
                    <a:pt x="204" y="675"/>
                    <a:pt x="202" y="1098"/>
                  </a:cubicBezTo>
                  <a:cubicBezTo>
                    <a:pt x="200" y="1598"/>
                    <a:pt x="642" y="2008"/>
                    <a:pt x="1186" y="2011"/>
                  </a:cubicBezTo>
                  <a:lnTo>
                    <a:pt x="1286" y="2012"/>
                  </a:lnTo>
                  <a:lnTo>
                    <a:pt x="1285" y="221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1" name="Freeform 2666">
              <a:extLst>
                <a:ext uri="{FF2B5EF4-FFF2-40B4-BE49-F238E27FC236}">
                  <a16:creationId xmlns:a16="http://schemas.microsoft.com/office/drawing/2014/main" id="{37D0A498-E65D-E653-863B-8B9744777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0188" y="1720851"/>
              <a:ext cx="55563" cy="92075"/>
            </a:xfrm>
            <a:custGeom>
              <a:avLst/>
              <a:gdLst>
                <a:gd name="T0" fmla="*/ 303 w 1519"/>
                <a:gd name="T1" fmla="*/ 2524 h 2524"/>
                <a:gd name="T2" fmla="*/ 279 w 1519"/>
                <a:gd name="T3" fmla="*/ 2326 h 2524"/>
                <a:gd name="T4" fmla="*/ 379 w 1519"/>
                <a:gd name="T5" fmla="*/ 2314 h 2524"/>
                <a:gd name="T6" fmla="*/ 1318 w 1519"/>
                <a:gd name="T7" fmla="*/ 1265 h 2524"/>
                <a:gd name="T8" fmla="*/ 1010 w 1519"/>
                <a:gd name="T9" fmla="*/ 514 h 2524"/>
                <a:gd name="T10" fmla="*/ 260 w 1519"/>
                <a:gd name="T11" fmla="*/ 200 h 2524"/>
                <a:gd name="T12" fmla="*/ 124 w 1519"/>
                <a:gd name="T13" fmla="*/ 208 h 2524"/>
                <a:gd name="T14" fmla="*/ 26 w 1519"/>
                <a:gd name="T15" fmla="*/ 220 h 2524"/>
                <a:gd name="T16" fmla="*/ 0 w 1519"/>
                <a:gd name="T17" fmla="*/ 21 h 2524"/>
                <a:gd name="T18" fmla="*/ 100 w 1519"/>
                <a:gd name="T19" fmla="*/ 9 h 2524"/>
                <a:gd name="T20" fmla="*/ 260 w 1519"/>
                <a:gd name="T21" fmla="*/ 0 h 2524"/>
                <a:gd name="T22" fmla="*/ 1152 w 1519"/>
                <a:gd name="T23" fmla="*/ 373 h 2524"/>
                <a:gd name="T24" fmla="*/ 1518 w 1519"/>
                <a:gd name="T25" fmla="*/ 1265 h 2524"/>
                <a:gd name="T26" fmla="*/ 402 w 1519"/>
                <a:gd name="T27" fmla="*/ 2513 h 2524"/>
                <a:gd name="T28" fmla="*/ 303 w 1519"/>
                <a:gd name="T29" fmla="*/ 2524 h 2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9" h="2524">
                  <a:moveTo>
                    <a:pt x="303" y="2524"/>
                  </a:moveTo>
                  <a:lnTo>
                    <a:pt x="279" y="2326"/>
                  </a:lnTo>
                  <a:lnTo>
                    <a:pt x="379" y="2314"/>
                  </a:lnTo>
                  <a:cubicBezTo>
                    <a:pt x="912" y="2252"/>
                    <a:pt x="1315" y="1801"/>
                    <a:pt x="1318" y="1265"/>
                  </a:cubicBezTo>
                  <a:cubicBezTo>
                    <a:pt x="1319" y="981"/>
                    <a:pt x="1210" y="715"/>
                    <a:pt x="1010" y="514"/>
                  </a:cubicBezTo>
                  <a:cubicBezTo>
                    <a:pt x="810" y="312"/>
                    <a:pt x="543" y="201"/>
                    <a:pt x="260" y="200"/>
                  </a:cubicBezTo>
                  <a:cubicBezTo>
                    <a:pt x="214" y="200"/>
                    <a:pt x="169" y="202"/>
                    <a:pt x="124" y="208"/>
                  </a:cubicBezTo>
                  <a:lnTo>
                    <a:pt x="26" y="220"/>
                  </a:lnTo>
                  <a:lnTo>
                    <a:pt x="0" y="21"/>
                  </a:lnTo>
                  <a:lnTo>
                    <a:pt x="100" y="9"/>
                  </a:lnTo>
                  <a:cubicBezTo>
                    <a:pt x="153" y="3"/>
                    <a:pt x="206" y="0"/>
                    <a:pt x="260" y="0"/>
                  </a:cubicBezTo>
                  <a:cubicBezTo>
                    <a:pt x="598" y="1"/>
                    <a:pt x="915" y="134"/>
                    <a:pt x="1152" y="373"/>
                  </a:cubicBezTo>
                  <a:cubicBezTo>
                    <a:pt x="1389" y="612"/>
                    <a:pt x="1519" y="929"/>
                    <a:pt x="1518" y="1265"/>
                  </a:cubicBezTo>
                  <a:cubicBezTo>
                    <a:pt x="1515" y="1903"/>
                    <a:pt x="1036" y="2439"/>
                    <a:pt x="402" y="2513"/>
                  </a:cubicBezTo>
                  <a:lnTo>
                    <a:pt x="303" y="2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2" name="Freeform 2667">
              <a:extLst>
                <a:ext uri="{FF2B5EF4-FFF2-40B4-BE49-F238E27FC236}">
                  <a16:creationId xmlns:a16="http://schemas.microsoft.com/office/drawing/2014/main" id="{316845C9-4915-5DD2-FCBE-1E9991CDB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1804988"/>
              <a:ext cx="150813" cy="11113"/>
            </a:xfrm>
            <a:custGeom>
              <a:avLst/>
              <a:gdLst>
                <a:gd name="T0" fmla="*/ 2254 w 4133"/>
                <a:gd name="T1" fmla="*/ 327 h 327"/>
                <a:gd name="T2" fmla="*/ 99 w 4133"/>
                <a:gd name="T3" fmla="*/ 212 h 327"/>
                <a:gd name="T4" fmla="*/ 0 w 4133"/>
                <a:gd name="T5" fmla="*/ 199 h 327"/>
                <a:gd name="T6" fmla="*/ 24 w 4133"/>
                <a:gd name="T7" fmla="*/ 0 h 327"/>
                <a:gd name="T8" fmla="*/ 124 w 4133"/>
                <a:gd name="T9" fmla="*/ 12 h 327"/>
                <a:gd name="T10" fmla="*/ 4010 w 4133"/>
                <a:gd name="T11" fmla="*/ 28 h 327"/>
                <a:gd name="T12" fmla="*/ 4108 w 4133"/>
                <a:gd name="T13" fmla="*/ 16 h 327"/>
                <a:gd name="T14" fmla="*/ 4133 w 4133"/>
                <a:gd name="T15" fmla="*/ 214 h 327"/>
                <a:gd name="T16" fmla="*/ 4034 w 4133"/>
                <a:gd name="T17" fmla="*/ 227 h 327"/>
                <a:gd name="T18" fmla="*/ 2254 w 4133"/>
                <a:gd name="T1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3" h="327">
                  <a:moveTo>
                    <a:pt x="2254" y="327"/>
                  </a:moveTo>
                  <a:cubicBezTo>
                    <a:pt x="1062" y="327"/>
                    <a:pt x="113" y="212"/>
                    <a:pt x="99" y="212"/>
                  </a:cubicBezTo>
                  <a:lnTo>
                    <a:pt x="0" y="199"/>
                  </a:lnTo>
                  <a:lnTo>
                    <a:pt x="24" y="0"/>
                  </a:lnTo>
                  <a:lnTo>
                    <a:pt x="124" y="12"/>
                  </a:lnTo>
                  <a:cubicBezTo>
                    <a:pt x="144" y="15"/>
                    <a:pt x="2166" y="259"/>
                    <a:pt x="4010" y="28"/>
                  </a:cubicBezTo>
                  <a:lnTo>
                    <a:pt x="4108" y="16"/>
                  </a:lnTo>
                  <a:lnTo>
                    <a:pt x="4133" y="214"/>
                  </a:lnTo>
                  <a:lnTo>
                    <a:pt x="4034" y="227"/>
                  </a:lnTo>
                  <a:cubicBezTo>
                    <a:pt x="3435" y="302"/>
                    <a:pt x="2817" y="327"/>
                    <a:pt x="2254" y="3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3" name="Rectangle 2668">
              <a:extLst>
                <a:ext uri="{FF2B5EF4-FFF2-40B4-BE49-F238E27FC236}">
                  <a16:creationId xmlns:a16="http://schemas.microsoft.com/office/drawing/2014/main" id="{81E344E3-3DFF-D738-A1AB-0331E9D75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6050" y="1812926"/>
              <a:ext cx="6350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5" name="Rectangle 2669">
              <a:extLst>
                <a:ext uri="{FF2B5EF4-FFF2-40B4-BE49-F238E27FC236}">
                  <a16:creationId xmlns:a16="http://schemas.microsoft.com/office/drawing/2014/main" id="{F071DE3E-7DBA-C397-A1CF-C487A6FB2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9388" y="1811338"/>
              <a:ext cx="793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6" name="Freeform 2670">
              <a:extLst>
                <a:ext uri="{FF2B5EF4-FFF2-40B4-BE49-F238E27FC236}">
                  <a16:creationId xmlns:a16="http://schemas.microsoft.com/office/drawing/2014/main" id="{8DA1A7CC-F62B-3A70-7E60-60DADA535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0175" y="1833563"/>
              <a:ext cx="71438" cy="39688"/>
            </a:xfrm>
            <a:custGeom>
              <a:avLst/>
              <a:gdLst>
                <a:gd name="T0" fmla="*/ 24 w 45"/>
                <a:gd name="T1" fmla="*/ 25 h 25"/>
                <a:gd name="T2" fmla="*/ 21 w 45"/>
                <a:gd name="T3" fmla="*/ 25 h 25"/>
                <a:gd name="T4" fmla="*/ 0 w 45"/>
                <a:gd name="T5" fmla="*/ 3 h 25"/>
                <a:gd name="T6" fmla="*/ 2 w 45"/>
                <a:gd name="T7" fmla="*/ 0 h 25"/>
                <a:gd name="T8" fmla="*/ 14 w 45"/>
                <a:gd name="T9" fmla="*/ 0 h 25"/>
                <a:gd name="T10" fmla="*/ 14 w 45"/>
                <a:gd name="T11" fmla="*/ 4 h 25"/>
                <a:gd name="T12" fmla="*/ 7 w 45"/>
                <a:gd name="T13" fmla="*/ 4 h 25"/>
                <a:gd name="T14" fmla="*/ 23 w 45"/>
                <a:gd name="T15" fmla="*/ 20 h 25"/>
                <a:gd name="T16" fmla="*/ 38 w 45"/>
                <a:gd name="T17" fmla="*/ 4 h 25"/>
                <a:gd name="T18" fmla="*/ 32 w 45"/>
                <a:gd name="T19" fmla="*/ 4 h 25"/>
                <a:gd name="T20" fmla="*/ 32 w 45"/>
                <a:gd name="T21" fmla="*/ 0 h 25"/>
                <a:gd name="T22" fmla="*/ 44 w 45"/>
                <a:gd name="T23" fmla="*/ 0 h 25"/>
                <a:gd name="T24" fmla="*/ 45 w 45"/>
                <a:gd name="T25" fmla="*/ 4 h 25"/>
                <a:gd name="T26" fmla="*/ 24 w 45"/>
                <a:gd name="T2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25">
                  <a:moveTo>
                    <a:pt x="24" y="25"/>
                  </a:moveTo>
                  <a:lnTo>
                    <a:pt x="21" y="25"/>
                  </a:lnTo>
                  <a:lnTo>
                    <a:pt x="0" y="3"/>
                  </a:lnTo>
                  <a:lnTo>
                    <a:pt x="2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7" y="4"/>
                  </a:lnTo>
                  <a:lnTo>
                    <a:pt x="23" y="20"/>
                  </a:lnTo>
                  <a:lnTo>
                    <a:pt x="38" y="4"/>
                  </a:lnTo>
                  <a:lnTo>
                    <a:pt x="32" y="4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45" y="4"/>
                  </a:lnTo>
                  <a:lnTo>
                    <a:pt x="2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57" name="Arrow7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1EE14075-5F50-F860-766A-9FC613188943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rot="10800000">
            <a:off x="1835697" y="2149087"/>
            <a:ext cx="754083" cy="631134"/>
          </a:xfrm>
          <a:custGeom>
            <a:avLst/>
            <a:gdLst>
              <a:gd name="T0" fmla="*/ 522 w 1250"/>
              <a:gd name="T1" fmla="*/ 1044 h 1045"/>
              <a:gd name="T2" fmla="*/ 0 w 1250"/>
              <a:gd name="T3" fmla="*/ 522 h 1045"/>
              <a:gd name="T4" fmla="*/ 522 w 1250"/>
              <a:gd name="T5" fmla="*/ 0 h 1045"/>
              <a:gd name="T6" fmla="*/ 867 w 1250"/>
              <a:gd name="T7" fmla="*/ 0 h 1045"/>
              <a:gd name="T8" fmla="*/ 470 w 1250"/>
              <a:gd name="T9" fmla="*/ 397 h 1045"/>
              <a:gd name="T10" fmla="*/ 1250 w 1250"/>
              <a:gd name="T11" fmla="*/ 397 h 1045"/>
              <a:gd name="T12" fmla="*/ 1250 w 1250"/>
              <a:gd name="T13" fmla="*/ 650 h 1045"/>
              <a:gd name="T14" fmla="*/ 472 w 1250"/>
              <a:gd name="T15" fmla="*/ 650 h 1045"/>
              <a:gd name="T16" fmla="*/ 867 w 1250"/>
              <a:gd name="T17" fmla="*/ 1045 h 1045"/>
              <a:gd name="T18" fmla="*/ 522 w 1250"/>
              <a:gd name="T19" fmla="*/ 1044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0" h="1045">
                <a:moveTo>
                  <a:pt x="522" y="1044"/>
                </a:moveTo>
                <a:lnTo>
                  <a:pt x="0" y="522"/>
                </a:lnTo>
                <a:lnTo>
                  <a:pt x="522" y="0"/>
                </a:lnTo>
                <a:lnTo>
                  <a:pt x="867" y="0"/>
                </a:lnTo>
                <a:lnTo>
                  <a:pt x="470" y="397"/>
                </a:lnTo>
                <a:lnTo>
                  <a:pt x="1250" y="397"/>
                </a:lnTo>
                <a:lnTo>
                  <a:pt x="1250" y="650"/>
                </a:lnTo>
                <a:lnTo>
                  <a:pt x="472" y="650"/>
                </a:lnTo>
                <a:lnTo>
                  <a:pt x="867" y="1045"/>
                </a:lnTo>
                <a:lnTo>
                  <a:pt x="522" y="1044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58" name="Code_implementation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86BD2E0D-A8F3-409E-40FC-9CDDAC05E71A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79954" y="2178904"/>
            <a:ext cx="738094" cy="571500"/>
            <a:chOff x="7613650" y="384175"/>
            <a:chExt cx="1062038" cy="822326"/>
          </a:xfrm>
          <a:noFill/>
        </p:grpSpPr>
        <p:sp>
          <p:nvSpPr>
            <p:cNvPr id="2059" name="Freeform 261">
              <a:extLst>
                <a:ext uri="{FF2B5EF4-FFF2-40B4-BE49-F238E27FC236}">
                  <a16:creationId xmlns:a16="http://schemas.microsoft.com/office/drawing/2014/main" id="{0A62F949-FBEA-7DAB-310B-A423CF657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490538"/>
              <a:ext cx="330200" cy="463550"/>
            </a:xfrm>
            <a:custGeom>
              <a:avLst/>
              <a:gdLst>
                <a:gd name="T0" fmla="*/ 0 w 208"/>
                <a:gd name="T1" fmla="*/ 177 h 292"/>
                <a:gd name="T2" fmla="*/ 208 w 208"/>
                <a:gd name="T3" fmla="*/ 292 h 292"/>
                <a:gd name="T4" fmla="*/ 208 w 208"/>
                <a:gd name="T5" fmla="*/ 210 h 292"/>
                <a:gd name="T6" fmla="*/ 84 w 208"/>
                <a:gd name="T7" fmla="*/ 146 h 292"/>
                <a:gd name="T8" fmla="*/ 208 w 208"/>
                <a:gd name="T9" fmla="*/ 83 h 292"/>
                <a:gd name="T10" fmla="*/ 208 w 208"/>
                <a:gd name="T11" fmla="*/ 0 h 292"/>
                <a:gd name="T12" fmla="*/ 0 w 208"/>
                <a:gd name="T13" fmla="*/ 116 h 292"/>
                <a:gd name="T14" fmla="*/ 0 w 208"/>
                <a:gd name="T15" fmla="*/ 177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292">
                  <a:moveTo>
                    <a:pt x="0" y="177"/>
                  </a:moveTo>
                  <a:lnTo>
                    <a:pt x="208" y="292"/>
                  </a:lnTo>
                  <a:lnTo>
                    <a:pt x="208" y="210"/>
                  </a:lnTo>
                  <a:lnTo>
                    <a:pt x="84" y="146"/>
                  </a:lnTo>
                  <a:lnTo>
                    <a:pt x="208" y="83"/>
                  </a:lnTo>
                  <a:lnTo>
                    <a:pt x="208" y="0"/>
                  </a:lnTo>
                  <a:lnTo>
                    <a:pt x="0" y="116"/>
                  </a:lnTo>
                  <a:lnTo>
                    <a:pt x="0" y="177"/>
                  </a:lnTo>
                  <a:close/>
                </a:path>
              </a:pathLst>
            </a:custGeom>
            <a:grpFill/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0" name="Freeform 262">
              <a:extLst>
                <a:ext uri="{FF2B5EF4-FFF2-40B4-BE49-F238E27FC236}">
                  <a16:creationId xmlns:a16="http://schemas.microsoft.com/office/drawing/2014/main" id="{4C2917DD-6385-4E33-90B3-A4007D2AC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4175" y="384175"/>
              <a:ext cx="225425" cy="590550"/>
            </a:xfrm>
            <a:custGeom>
              <a:avLst/>
              <a:gdLst>
                <a:gd name="T0" fmla="*/ 77 w 142"/>
                <a:gd name="T1" fmla="*/ 0 h 372"/>
                <a:gd name="T2" fmla="*/ 0 w 142"/>
                <a:gd name="T3" fmla="*/ 372 h 372"/>
                <a:gd name="T4" fmla="*/ 66 w 142"/>
                <a:gd name="T5" fmla="*/ 372 h 372"/>
                <a:gd name="T6" fmla="*/ 142 w 142"/>
                <a:gd name="T7" fmla="*/ 0 h 372"/>
                <a:gd name="T8" fmla="*/ 77 w 142"/>
                <a:gd name="T9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372">
                  <a:moveTo>
                    <a:pt x="77" y="0"/>
                  </a:moveTo>
                  <a:lnTo>
                    <a:pt x="0" y="372"/>
                  </a:lnTo>
                  <a:lnTo>
                    <a:pt x="66" y="372"/>
                  </a:lnTo>
                  <a:lnTo>
                    <a:pt x="142" y="0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1" name="Freeform 263">
              <a:extLst>
                <a:ext uri="{FF2B5EF4-FFF2-40B4-BE49-F238E27FC236}">
                  <a16:creationId xmlns:a16="http://schemas.microsoft.com/office/drawing/2014/main" id="{870AE784-91C0-F5B3-99A0-0D6333936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5638" y="490538"/>
              <a:ext cx="331788" cy="401638"/>
            </a:xfrm>
            <a:custGeom>
              <a:avLst/>
              <a:gdLst>
                <a:gd name="T0" fmla="*/ 32 w 551"/>
                <a:gd name="T1" fmla="*/ 619 h 666"/>
                <a:gd name="T2" fmla="*/ 61 w 551"/>
                <a:gd name="T3" fmla="*/ 613 h 666"/>
                <a:gd name="T4" fmla="*/ 140 w 551"/>
                <a:gd name="T5" fmla="*/ 653 h 666"/>
                <a:gd name="T6" fmla="*/ 147 w 551"/>
                <a:gd name="T7" fmla="*/ 666 h 666"/>
                <a:gd name="T8" fmla="*/ 159 w 551"/>
                <a:gd name="T9" fmla="*/ 656 h 666"/>
                <a:gd name="T10" fmla="*/ 238 w 551"/>
                <a:gd name="T11" fmla="*/ 640 h 666"/>
                <a:gd name="T12" fmla="*/ 256 w 551"/>
                <a:gd name="T13" fmla="*/ 630 h 666"/>
                <a:gd name="T14" fmla="*/ 259 w 551"/>
                <a:gd name="T15" fmla="*/ 569 h 666"/>
                <a:gd name="T16" fmla="*/ 273 w 551"/>
                <a:gd name="T17" fmla="*/ 542 h 666"/>
                <a:gd name="T18" fmla="*/ 291 w 551"/>
                <a:gd name="T19" fmla="*/ 516 h 666"/>
                <a:gd name="T20" fmla="*/ 354 w 551"/>
                <a:gd name="T21" fmla="*/ 486 h 666"/>
                <a:gd name="T22" fmla="*/ 374 w 551"/>
                <a:gd name="T23" fmla="*/ 489 h 666"/>
                <a:gd name="T24" fmla="*/ 386 w 551"/>
                <a:gd name="T25" fmla="*/ 492 h 666"/>
                <a:gd name="T26" fmla="*/ 389 w 551"/>
                <a:gd name="T27" fmla="*/ 490 h 666"/>
                <a:gd name="T28" fmla="*/ 393 w 551"/>
                <a:gd name="T29" fmla="*/ 479 h 666"/>
                <a:gd name="T30" fmla="*/ 462 w 551"/>
                <a:gd name="T31" fmla="*/ 424 h 666"/>
                <a:gd name="T32" fmla="*/ 492 w 551"/>
                <a:gd name="T33" fmla="*/ 424 h 666"/>
                <a:gd name="T34" fmla="*/ 523 w 551"/>
                <a:gd name="T35" fmla="*/ 426 h 666"/>
                <a:gd name="T36" fmla="*/ 551 w 551"/>
                <a:gd name="T37" fmla="*/ 436 h 666"/>
                <a:gd name="T38" fmla="*/ 551 w 551"/>
                <a:gd name="T39" fmla="*/ 300 h 666"/>
                <a:gd name="T40" fmla="*/ 0 w 551"/>
                <a:gd name="T41" fmla="*/ 0 h 666"/>
                <a:gd name="T42" fmla="*/ 0 w 551"/>
                <a:gd name="T43" fmla="*/ 217 h 666"/>
                <a:gd name="T44" fmla="*/ 338 w 551"/>
                <a:gd name="T45" fmla="*/ 385 h 666"/>
                <a:gd name="T46" fmla="*/ 0 w 551"/>
                <a:gd name="T47" fmla="*/ 552 h 666"/>
                <a:gd name="T48" fmla="*/ 0 w 551"/>
                <a:gd name="T49" fmla="*/ 628 h 666"/>
                <a:gd name="T50" fmla="*/ 1 w 551"/>
                <a:gd name="T51" fmla="*/ 628 h 666"/>
                <a:gd name="T52" fmla="*/ 32 w 551"/>
                <a:gd name="T53" fmla="*/ 61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1" h="666">
                  <a:moveTo>
                    <a:pt x="32" y="619"/>
                  </a:moveTo>
                  <a:cubicBezTo>
                    <a:pt x="41" y="617"/>
                    <a:pt x="51" y="615"/>
                    <a:pt x="61" y="613"/>
                  </a:cubicBezTo>
                  <a:cubicBezTo>
                    <a:pt x="91" y="609"/>
                    <a:pt x="124" y="626"/>
                    <a:pt x="140" y="653"/>
                  </a:cubicBezTo>
                  <a:lnTo>
                    <a:pt x="147" y="666"/>
                  </a:lnTo>
                  <a:lnTo>
                    <a:pt x="159" y="656"/>
                  </a:lnTo>
                  <a:cubicBezTo>
                    <a:pt x="179" y="637"/>
                    <a:pt x="212" y="631"/>
                    <a:pt x="238" y="640"/>
                  </a:cubicBezTo>
                  <a:lnTo>
                    <a:pt x="256" y="630"/>
                  </a:lnTo>
                  <a:cubicBezTo>
                    <a:pt x="249" y="610"/>
                    <a:pt x="249" y="588"/>
                    <a:pt x="259" y="569"/>
                  </a:cubicBezTo>
                  <a:cubicBezTo>
                    <a:pt x="263" y="559"/>
                    <a:pt x="268" y="550"/>
                    <a:pt x="273" y="542"/>
                  </a:cubicBezTo>
                  <a:cubicBezTo>
                    <a:pt x="278" y="533"/>
                    <a:pt x="285" y="525"/>
                    <a:pt x="291" y="516"/>
                  </a:cubicBezTo>
                  <a:cubicBezTo>
                    <a:pt x="305" y="498"/>
                    <a:pt x="329" y="486"/>
                    <a:pt x="354" y="486"/>
                  </a:cubicBezTo>
                  <a:cubicBezTo>
                    <a:pt x="361" y="486"/>
                    <a:pt x="368" y="487"/>
                    <a:pt x="374" y="489"/>
                  </a:cubicBezTo>
                  <a:lnTo>
                    <a:pt x="386" y="492"/>
                  </a:lnTo>
                  <a:cubicBezTo>
                    <a:pt x="387" y="491"/>
                    <a:pt x="388" y="491"/>
                    <a:pt x="389" y="490"/>
                  </a:cubicBezTo>
                  <a:lnTo>
                    <a:pt x="393" y="479"/>
                  </a:lnTo>
                  <a:cubicBezTo>
                    <a:pt x="403" y="449"/>
                    <a:pt x="431" y="426"/>
                    <a:pt x="462" y="424"/>
                  </a:cubicBezTo>
                  <a:cubicBezTo>
                    <a:pt x="472" y="424"/>
                    <a:pt x="482" y="423"/>
                    <a:pt x="492" y="424"/>
                  </a:cubicBezTo>
                  <a:cubicBezTo>
                    <a:pt x="502" y="424"/>
                    <a:pt x="513" y="425"/>
                    <a:pt x="523" y="426"/>
                  </a:cubicBezTo>
                  <a:cubicBezTo>
                    <a:pt x="533" y="428"/>
                    <a:pt x="542" y="431"/>
                    <a:pt x="551" y="436"/>
                  </a:cubicBezTo>
                  <a:lnTo>
                    <a:pt x="551" y="300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338" y="385"/>
                  </a:lnTo>
                  <a:lnTo>
                    <a:pt x="0" y="552"/>
                  </a:lnTo>
                  <a:lnTo>
                    <a:pt x="0" y="628"/>
                  </a:lnTo>
                  <a:cubicBezTo>
                    <a:pt x="1" y="628"/>
                    <a:pt x="1" y="628"/>
                    <a:pt x="1" y="628"/>
                  </a:cubicBezTo>
                  <a:cubicBezTo>
                    <a:pt x="12" y="624"/>
                    <a:pt x="22" y="621"/>
                    <a:pt x="32" y="619"/>
                  </a:cubicBezTo>
                </a:path>
              </a:pathLst>
            </a:custGeom>
            <a:grpFill/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2" name="Freeform 264">
              <a:extLst>
                <a:ext uri="{FF2B5EF4-FFF2-40B4-BE49-F238E27FC236}">
                  <a16:creationId xmlns:a16="http://schemas.microsoft.com/office/drawing/2014/main" id="{5DA3CC78-39A5-86F5-C045-440FF93F6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81975" y="893763"/>
              <a:ext cx="312738" cy="312738"/>
            </a:xfrm>
            <a:custGeom>
              <a:avLst/>
              <a:gdLst>
                <a:gd name="T0" fmla="*/ 349 w 518"/>
                <a:gd name="T1" fmla="*/ 316 h 518"/>
                <a:gd name="T2" fmla="*/ 203 w 518"/>
                <a:gd name="T3" fmla="*/ 351 h 518"/>
                <a:gd name="T4" fmla="*/ 168 w 518"/>
                <a:gd name="T5" fmla="*/ 204 h 518"/>
                <a:gd name="T6" fmla="*/ 362 w 518"/>
                <a:gd name="T7" fmla="*/ 286 h 518"/>
                <a:gd name="T8" fmla="*/ 506 w 518"/>
                <a:gd name="T9" fmla="*/ 176 h 518"/>
                <a:gd name="T10" fmla="*/ 504 w 518"/>
                <a:gd name="T11" fmla="*/ 172 h 518"/>
                <a:gd name="T12" fmla="*/ 501 w 518"/>
                <a:gd name="T13" fmla="*/ 169 h 518"/>
                <a:gd name="T14" fmla="*/ 487 w 518"/>
                <a:gd name="T15" fmla="*/ 163 h 518"/>
                <a:gd name="T16" fmla="*/ 446 w 518"/>
                <a:gd name="T17" fmla="*/ 159 h 518"/>
                <a:gd name="T18" fmla="*/ 419 w 518"/>
                <a:gd name="T19" fmla="*/ 130 h 518"/>
                <a:gd name="T20" fmla="*/ 414 w 518"/>
                <a:gd name="T21" fmla="*/ 106 h 518"/>
                <a:gd name="T22" fmla="*/ 416 w 518"/>
                <a:gd name="T23" fmla="*/ 52 h 518"/>
                <a:gd name="T24" fmla="*/ 395 w 518"/>
                <a:gd name="T25" fmla="*/ 37 h 518"/>
                <a:gd name="T26" fmla="*/ 352 w 518"/>
                <a:gd name="T27" fmla="*/ 29 h 518"/>
                <a:gd name="T28" fmla="*/ 302 w 518"/>
                <a:gd name="T29" fmla="*/ 58 h 518"/>
                <a:gd name="T30" fmla="*/ 260 w 518"/>
                <a:gd name="T31" fmla="*/ 42 h 518"/>
                <a:gd name="T32" fmla="*/ 243 w 518"/>
                <a:gd name="T33" fmla="*/ 12 h 518"/>
                <a:gd name="T34" fmla="*/ 199 w 518"/>
                <a:gd name="T35" fmla="*/ 6 h 518"/>
                <a:gd name="T36" fmla="*/ 162 w 518"/>
                <a:gd name="T37" fmla="*/ 31 h 518"/>
                <a:gd name="T38" fmla="*/ 154 w 518"/>
                <a:gd name="T39" fmla="*/ 79 h 518"/>
                <a:gd name="T40" fmla="*/ 129 w 518"/>
                <a:gd name="T41" fmla="*/ 99 h 518"/>
                <a:gd name="T42" fmla="*/ 73 w 518"/>
                <a:gd name="T43" fmla="*/ 95 h 518"/>
                <a:gd name="T44" fmla="*/ 37 w 518"/>
                <a:gd name="T45" fmla="*/ 123 h 518"/>
                <a:gd name="T46" fmla="*/ 29 w 518"/>
                <a:gd name="T47" fmla="*/ 167 h 518"/>
                <a:gd name="T48" fmla="*/ 59 w 518"/>
                <a:gd name="T49" fmla="*/ 207 h 518"/>
                <a:gd name="T50" fmla="*/ 53 w 518"/>
                <a:gd name="T51" fmla="*/ 238 h 518"/>
                <a:gd name="T52" fmla="*/ 11 w 518"/>
                <a:gd name="T53" fmla="*/ 275 h 518"/>
                <a:gd name="T54" fmla="*/ 5 w 518"/>
                <a:gd name="T55" fmla="*/ 319 h 518"/>
                <a:gd name="T56" fmla="*/ 12 w 518"/>
                <a:gd name="T57" fmla="*/ 343 h 518"/>
                <a:gd name="T58" fmla="*/ 14 w 518"/>
                <a:gd name="T59" fmla="*/ 348 h 518"/>
                <a:gd name="T60" fmla="*/ 31 w 518"/>
                <a:gd name="T61" fmla="*/ 357 h 518"/>
                <a:gd name="T62" fmla="*/ 84 w 518"/>
                <a:gd name="T63" fmla="*/ 371 h 518"/>
                <a:gd name="T64" fmla="*/ 103 w 518"/>
                <a:gd name="T65" fmla="*/ 414 h 518"/>
                <a:gd name="T66" fmla="*/ 102 w 518"/>
                <a:gd name="T67" fmla="*/ 468 h 518"/>
                <a:gd name="T68" fmla="*/ 143 w 518"/>
                <a:gd name="T69" fmla="*/ 493 h 518"/>
                <a:gd name="T70" fmla="*/ 190 w 518"/>
                <a:gd name="T71" fmla="*/ 468 h 518"/>
                <a:gd name="T72" fmla="*/ 238 w 518"/>
                <a:gd name="T73" fmla="*/ 466 h 518"/>
                <a:gd name="T74" fmla="*/ 274 w 518"/>
                <a:gd name="T75" fmla="*/ 507 h 518"/>
                <a:gd name="T76" fmla="*/ 319 w 518"/>
                <a:gd name="T77" fmla="*/ 513 h 518"/>
                <a:gd name="T78" fmla="*/ 356 w 518"/>
                <a:gd name="T79" fmla="*/ 488 h 518"/>
                <a:gd name="T80" fmla="*/ 370 w 518"/>
                <a:gd name="T81" fmla="*/ 435 h 518"/>
                <a:gd name="T82" fmla="*/ 413 w 518"/>
                <a:gd name="T83" fmla="*/ 415 h 518"/>
                <a:gd name="T84" fmla="*/ 467 w 518"/>
                <a:gd name="T85" fmla="*/ 417 h 518"/>
                <a:gd name="T86" fmla="*/ 492 w 518"/>
                <a:gd name="T87" fmla="*/ 375 h 518"/>
                <a:gd name="T88" fmla="*/ 467 w 518"/>
                <a:gd name="T89" fmla="*/ 328 h 518"/>
                <a:gd name="T90" fmla="*/ 460 w 518"/>
                <a:gd name="T91" fmla="*/ 309 h 518"/>
                <a:gd name="T92" fmla="*/ 478 w 518"/>
                <a:gd name="T93" fmla="*/ 261 h 518"/>
                <a:gd name="T94" fmla="*/ 517 w 518"/>
                <a:gd name="T95" fmla="*/ 224 h 518"/>
                <a:gd name="T96" fmla="*/ 507 w 518"/>
                <a:gd name="T97" fmla="*/ 18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8" h="518">
                  <a:moveTo>
                    <a:pt x="362" y="286"/>
                  </a:moveTo>
                  <a:cubicBezTo>
                    <a:pt x="360" y="296"/>
                    <a:pt x="355" y="307"/>
                    <a:pt x="349" y="316"/>
                  </a:cubicBezTo>
                  <a:cubicBezTo>
                    <a:pt x="334" y="341"/>
                    <a:pt x="311" y="358"/>
                    <a:pt x="283" y="364"/>
                  </a:cubicBezTo>
                  <a:cubicBezTo>
                    <a:pt x="256" y="371"/>
                    <a:pt x="227" y="366"/>
                    <a:pt x="203" y="351"/>
                  </a:cubicBezTo>
                  <a:cubicBezTo>
                    <a:pt x="163" y="327"/>
                    <a:pt x="144" y="280"/>
                    <a:pt x="155" y="235"/>
                  </a:cubicBezTo>
                  <a:cubicBezTo>
                    <a:pt x="158" y="224"/>
                    <a:pt x="162" y="214"/>
                    <a:pt x="168" y="204"/>
                  </a:cubicBezTo>
                  <a:cubicBezTo>
                    <a:pt x="199" y="154"/>
                    <a:pt x="265" y="139"/>
                    <a:pt x="315" y="170"/>
                  </a:cubicBezTo>
                  <a:cubicBezTo>
                    <a:pt x="354" y="194"/>
                    <a:pt x="373" y="241"/>
                    <a:pt x="362" y="286"/>
                  </a:cubicBezTo>
                  <a:close/>
                  <a:moveTo>
                    <a:pt x="507" y="180"/>
                  </a:moveTo>
                  <a:cubicBezTo>
                    <a:pt x="507" y="179"/>
                    <a:pt x="506" y="178"/>
                    <a:pt x="506" y="176"/>
                  </a:cubicBezTo>
                  <a:cubicBezTo>
                    <a:pt x="505" y="175"/>
                    <a:pt x="505" y="174"/>
                    <a:pt x="505" y="174"/>
                  </a:cubicBezTo>
                  <a:cubicBezTo>
                    <a:pt x="504" y="173"/>
                    <a:pt x="504" y="172"/>
                    <a:pt x="504" y="172"/>
                  </a:cubicBezTo>
                  <a:cubicBezTo>
                    <a:pt x="503" y="172"/>
                    <a:pt x="503" y="171"/>
                    <a:pt x="503" y="171"/>
                  </a:cubicBezTo>
                  <a:cubicBezTo>
                    <a:pt x="503" y="171"/>
                    <a:pt x="502" y="170"/>
                    <a:pt x="501" y="169"/>
                  </a:cubicBezTo>
                  <a:lnTo>
                    <a:pt x="501" y="169"/>
                  </a:lnTo>
                  <a:cubicBezTo>
                    <a:pt x="497" y="165"/>
                    <a:pt x="492" y="163"/>
                    <a:pt x="487" y="163"/>
                  </a:cubicBezTo>
                  <a:lnTo>
                    <a:pt x="453" y="161"/>
                  </a:lnTo>
                  <a:cubicBezTo>
                    <a:pt x="451" y="160"/>
                    <a:pt x="448" y="160"/>
                    <a:pt x="446" y="159"/>
                  </a:cubicBezTo>
                  <a:cubicBezTo>
                    <a:pt x="440" y="156"/>
                    <a:pt x="435" y="152"/>
                    <a:pt x="433" y="148"/>
                  </a:cubicBezTo>
                  <a:cubicBezTo>
                    <a:pt x="429" y="142"/>
                    <a:pt x="424" y="136"/>
                    <a:pt x="419" y="130"/>
                  </a:cubicBezTo>
                  <a:cubicBezTo>
                    <a:pt x="415" y="125"/>
                    <a:pt x="413" y="115"/>
                    <a:pt x="414" y="108"/>
                  </a:cubicBezTo>
                  <a:cubicBezTo>
                    <a:pt x="414" y="108"/>
                    <a:pt x="414" y="107"/>
                    <a:pt x="414" y="106"/>
                  </a:cubicBezTo>
                  <a:lnTo>
                    <a:pt x="423" y="74"/>
                  </a:lnTo>
                  <a:cubicBezTo>
                    <a:pt x="425" y="66"/>
                    <a:pt x="422" y="56"/>
                    <a:pt x="416" y="52"/>
                  </a:cubicBezTo>
                  <a:cubicBezTo>
                    <a:pt x="412" y="49"/>
                    <a:pt x="408" y="46"/>
                    <a:pt x="404" y="44"/>
                  </a:cubicBezTo>
                  <a:cubicBezTo>
                    <a:pt x="401" y="41"/>
                    <a:pt x="398" y="39"/>
                    <a:pt x="395" y="37"/>
                  </a:cubicBezTo>
                  <a:cubicBezTo>
                    <a:pt x="388" y="33"/>
                    <a:pt x="381" y="29"/>
                    <a:pt x="374" y="26"/>
                  </a:cubicBezTo>
                  <a:cubicBezTo>
                    <a:pt x="368" y="23"/>
                    <a:pt x="357" y="24"/>
                    <a:pt x="352" y="29"/>
                  </a:cubicBezTo>
                  <a:lnTo>
                    <a:pt x="326" y="52"/>
                  </a:lnTo>
                  <a:cubicBezTo>
                    <a:pt x="320" y="57"/>
                    <a:pt x="310" y="60"/>
                    <a:pt x="302" y="58"/>
                  </a:cubicBezTo>
                  <a:cubicBezTo>
                    <a:pt x="295" y="57"/>
                    <a:pt x="288" y="55"/>
                    <a:pt x="281" y="55"/>
                  </a:cubicBezTo>
                  <a:cubicBezTo>
                    <a:pt x="273" y="54"/>
                    <a:pt x="264" y="48"/>
                    <a:pt x="260" y="42"/>
                  </a:cubicBezTo>
                  <a:cubicBezTo>
                    <a:pt x="260" y="42"/>
                    <a:pt x="260" y="42"/>
                    <a:pt x="260" y="42"/>
                  </a:cubicBezTo>
                  <a:lnTo>
                    <a:pt x="243" y="12"/>
                  </a:lnTo>
                  <a:cubicBezTo>
                    <a:pt x="239" y="5"/>
                    <a:pt x="230" y="0"/>
                    <a:pt x="223" y="1"/>
                  </a:cubicBezTo>
                  <a:cubicBezTo>
                    <a:pt x="215" y="2"/>
                    <a:pt x="207" y="4"/>
                    <a:pt x="199" y="6"/>
                  </a:cubicBezTo>
                  <a:cubicBezTo>
                    <a:pt x="191" y="7"/>
                    <a:pt x="183" y="10"/>
                    <a:pt x="175" y="13"/>
                  </a:cubicBezTo>
                  <a:cubicBezTo>
                    <a:pt x="168" y="15"/>
                    <a:pt x="162" y="24"/>
                    <a:pt x="162" y="31"/>
                  </a:cubicBezTo>
                  <a:lnTo>
                    <a:pt x="160" y="66"/>
                  </a:lnTo>
                  <a:cubicBezTo>
                    <a:pt x="159" y="70"/>
                    <a:pt x="157" y="75"/>
                    <a:pt x="154" y="79"/>
                  </a:cubicBezTo>
                  <a:cubicBezTo>
                    <a:pt x="152" y="82"/>
                    <a:pt x="150" y="85"/>
                    <a:pt x="147" y="86"/>
                  </a:cubicBezTo>
                  <a:cubicBezTo>
                    <a:pt x="141" y="90"/>
                    <a:pt x="135" y="94"/>
                    <a:pt x="129" y="99"/>
                  </a:cubicBezTo>
                  <a:cubicBezTo>
                    <a:pt x="123" y="104"/>
                    <a:pt x="113" y="106"/>
                    <a:pt x="106" y="104"/>
                  </a:cubicBezTo>
                  <a:lnTo>
                    <a:pt x="73" y="95"/>
                  </a:lnTo>
                  <a:cubicBezTo>
                    <a:pt x="66" y="93"/>
                    <a:pt x="56" y="96"/>
                    <a:pt x="51" y="102"/>
                  </a:cubicBezTo>
                  <a:cubicBezTo>
                    <a:pt x="46" y="109"/>
                    <a:pt x="41" y="116"/>
                    <a:pt x="37" y="123"/>
                  </a:cubicBezTo>
                  <a:cubicBezTo>
                    <a:pt x="32" y="130"/>
                    <a:pt x="29" y="137"/>
                    <a:pt x="25" y="144"/>
                  </a:cubicBezTo>
                  <a:cubicBezTo>
                    <a:pt x="22" y="151"/>
                    <a:pt x="24" y="161"/>
                    <a:pt x="29" y="167"/>
                  </a:cubicBezTo>
                  <a:lnTo>
                    <a:pt x="51" y="192"/>
                  </a:lnTo>
                  <a:cubicBezTo>
                    <a:pt x="56" y="198"/>
                    <a:pt x="60" y="204"/>
                    <a:pt x="59" y="207"/>
                  </a:cubicBezTo>
                  <a:cubicBezTo>
                    <a:pt x="58" y="208"/>
                    <a:pt x="58" y="210"/>
                    <a:pt x="58" y="212"/>
                  </a:cubicBezTo>
                  <a:cubicBezTo>
                    <a:pt x="55" y="220"/>
                    <a:pt x="54" y="229"/>
                    <a:pt x="53" y="238"/>
                  </a:cubicBezTo>
                  <a:cubicBezTo>
                    <a:pt x="52" y="245"/>
                    <a:pt x="47" y="255"/>
                    <a:pt x="40" y="258"/>
                  </a:cubicBezTo>
                  <a:lnTo>
                    <a:pt x="11" y="275"/>
                  </a:lnTo>
                  <a:cubicBezTo>
                    <a:pt x="4" y="279"/>
                    <a:pt x="0" y="288"/>
                    <a:pt x="1" y="295"/>
                  </a:cubicBezTo>
                  <a:cubicBezTo>
                    <a:pt x="2" y="303"/>
                    <a:pt x="3" y="311"/>
                    <a:pt x="5" y="319"/>
                  </a:cubicBezTo>
                  <a:cubicBezTo>
                    <a:pt x="6" y="325"/>
                    <a:pt x="8" y="331"/>
                    <a:pt x="10" y="337"/>
                  </a:cubicBezTo>
                  <a:cubicBezTo>
                    <a:pt x="11" y="339"/>
                    <a:pt x="11" y="341"/>
                    <a:pt x="12" y="343"/>
                  </a:cubicBezTo>
                  <a:cubicBezTo>
                    <a:pt x="12" y="344"/>
                    <a:pt x="13" y="345"/>
                    <a:pt x="13" y="346"/>
                  </a:cubicBezTo>
                  <a:cubicBezTo>
                    <a:pt x="14" y="346"/>
                    <a:pt x="14" y="347"/>
                    <a:pt x="14" y="348"/>
                  </a:cubicBezTo>
                  <a:cubicBezTo>
                    <a:pt x="15" y="348"/>
                    <a:pt x="15" y="348"/>
                    <a:pt x="15" y="348"/>
                  </a:cubicBezTo>
                  <a:cubicBezTo>
                    <a:pt x="19" y="353"/>
                    <a:pt x="25" y="356"/>
                    <a:pt x="31" y="357"/>
                  </a:cubicBezTo>
                  <a:lnTo>
                    <a:pt x="63" y="358"/>
                  </a:lnTo>
                  <a:cubicBezTo>
                    <a:pt x="71" y="359"/>
                    <a:pt x="80" y="365"/>
                    <a:pt x="84" y="371"/>
                  </a:cubicBezTo>
                  <a:cubicBezTo>
                    <a:pt x="88" y="378"/>
                    <a:pt x="93" y="384"/>
                    <a:pt x="98" y="390"/>
                  </a:cubicBezTo>
                  <a:cubicBezTo>
                    <a:pt x="102" y="396"/>
                    <a:pt x="105" y="407"/>
                    <a:pt x="103" y="414"/>
                  </a:cubicBezTo>
                  <a:lnTo>
                    <a:pt x="94" y="446"/>
                  </a:lnTo>
                  <a:cubicBezTo>
                    <a:pt x="93" y="453"/>
                    <a:pt x="96" y="463"/>
                    <a:pt x="102" y="468"/>
                  </a:cubicBezTo>
                  <a:cubicBezTo>
                    <a:pt x="108" y="472"/>
                    <a:pt x="114" y="477"/>
                    <a:pt x="121" y="481"/>
                  </a:cubicBezTo>
                  <a:cubicBezTo>
                    <a:pt x="128" y="485"/>
                    <a:pt x="136" y="490"/>
                    <a:pt x="143" y="493"/>
                  </a:cubicBezTo>
                  <a:cubicBezTo>
                    <a:pt x="150" y="496"/>
                    <a:pt x="160" y="495"/>
                    <a:pt x="166" y="490"/>
                  </a:cubicBezTo>
                  <a:lnTo>
                    <a:pt x="190" y="468"/>
                  </a:lnTo>
                  <a:cubicBezTo>
                    <a:pt x="196" y="463"/>
                    <a:pt x="206" y="461"/>
                    <a:pt x="214" y="463"/>
                  </a:cubicBezTo>
                  <a:cubicBezTo>
                    <a:pt x="221" y="464"/>
                    <a:pt x="229" y="466"/>
                    <a:pt x="238" y="466"/>
                  </a:cubicBezTo>
                  <a:cubicBezTo>
                    <a:pt x="245" y="467"/>
                    <a:pt x="254" y="473"/>
                    <a:pt x="258" y="479"/>
                  </a:cubicBezTo>
                  <a:lnTo>
                    <a:pt x="274" y="507"/>
                  </a:lnTo>
                  <a:cubicBezTo>
                    <a:pt x="278" y="514"/>
                    <a:pt x="287" y="518"/>
                    <a:pt x="294" y="518"/>
                  </a:cubicBezTo>
                  <a:cubicBezTo>
                    <a:pt x="303" y="517"/>
                    <a:pt x="311" y="515"/>
                    <a:pt x="319" y="513"/>
                  </a:cubicBezTo>
                  <a:cubicBezTo>
                    <a:pt x="327" y="511"/>
                    <a:pt x="335" y="509"/>
                    <a:pt x="342" y="506"/>
                  </a:cubicBezTo>
                  <a:cubicBezTo>
                    <a:pt x="349" y="504"/>
                    <a:pt x="355" y="496"/>
                    <a:pt x="356" y="488"/>
                  </a:cubicBezTo>
                  <a:lnTo>
                    <a:pt x="358" y="456"/>
                  </a:lnTo>
                  <a:cubicBezTo>
                    <a:pt x="358" y="448"/>
                    <a:pt x="364" y="439"/>
                    <a:pt x="370" y="435"/>
                  </a:cubicBezTo>
                  <a:cubicBezTo>
                    <a:pt x="377" y="431"/>
                    <a:pt x="384" y="426"/>
                    <a:pt x="390" y="421"/>
                  </a:cubicBezTo>
                  <a:cubicBezTo>
                    <a:pt x="396" y="416"/>
                    <a:pt x="406" y="413"/>
                    <a:pt x="413" y="415"/>
                  </a:cubicBezTo>
                  <a:lnTo>
                    <a:pt x="445" y="424"/>
                  </a:lnTo>
                  <a:cubicBezTo>
                    <a:pt x="452" y="426"/>
                    <a:pt x="462" y="423"/>
                    <a:pt x="467" y="417"/>
                  </a:cubicBezTo>
                  <a:cubicBezTo>
                    <a:pt x="472" y="411"/>
                    <a:pt x="476" y="404"/>
                    <a:pt x="480" y="397"/>
                  </a:cubicBezTo>
                  <a:cubicBezTo>
                    <a:pt x="485" y="390"/>
                    <a:pt x="489" y="383"/>
                    <a:pt x="492" y="375"/>
                  </a:cubicBezTo>
                  <a:cubicBezTo>
                    <a:pt x="496" y="368"/>
                    <a:pt x="494" y="358"/>
                    <a:pt x="489" y="352"/>
                  </a:cubicBezTo>
                  <a:lnTo>
                    <a:pt x="467" y="328"/>
                  </a:lnTo>
                  <a:cubicBezTo>
                    <a:pt x="462" y="322"/>
                    <a:pt x="458" y="316"/>
                    <a:pt x="459" y="313"/>
                  </a:cubicBezTo>
                  <a:cubicBezTo>
                    <a:pt x="459" y="312"/>
                    <a:pt x="460" y="311"/>
                    <a:pt x="460" y="309"/>
                  </a:cubicBezTo>
                  <a:cubicBezTo>
                    <a:pt x="462" y="300"/>
                    <a:pt x="464" y="291"/>
                    <a:pt x="465" y="281"/>
                  </a:cubicBezTo>
                  <a:cubicBezTo>
                    <a:pt x="465" y="274"/>
                    <a:pt x="471" y="264"/>
                    <a:pt x="478" y="261"/>
                  </a:cubicBezTo>
                  <a:lnTo>
                    <a:pt x="506" y="244"/>
                  </a:lnTo>
                  <a:cubicBezTo>
                    <a:pt x="513" y="240"/>
                    <a:pt x="518" y="231"/>
                    <a:pt x="517" y="224"/>
                  </a:cubicBezTo>
                  <a:cubicBezTo>
                    <a:pt x="516" y="215"/>
                    <a:pt x="514" y="207"/>
                    <a:pt x="512" y="199"/>
                  </a:cubicBezTo>
                  <a:cubicBezTo>
                    <a:pt x="511" y="193"/>
                    <a:pt x="509" y="187"/>
                    <a:pt x="507" y="180"/>
                  </a:cubicBezTo>
                </a:path>
              </a:pathLst>
            </a:custGeom>
            <a:grpFill/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3" name="Freeform 265">
              <a:extLst>
                <a:ext uri="{FF2B5EF4-FFF2-40B4-BE49-F238E27FC236}">
                  <a16:creationId xmlns:a16="http://schemas.microsoft.com/office/drawing/2014/main" id="{57C1F03B-2FA2-FB02-59A1-876A9AB0E3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9788" y="781050"/>
              <a:ext cx="215900" cy="230188"/>
            </a:xfrm>
            <a:custGeom>
              <a:avLst/>
              <a:gdLst>
                <a:gd name="T0" fmla="*/ 237 w 360"/>
                <a:gd name="T1" fmla="*/ 226 h 382"/>
                <a:gd name="T2" fmla="*/ 111 w 360"/>
                <a:gd name="T3" fmla="*/ 174 h 382"/>
                <a:gd name="T4" fmla="*/ 162 w 360"/>
                <a:gd name="T5" fmla="*/ 123 h 382"/>
                <a:gd name="T6" fmla="*/ 246 w 360"/>
                <a:gd name="T7" fmla="*/ 206 h 382"/>
                <a:gd name="T8" fmla="*/ 325 w 360"/>
                <a:gd name="T9" fmla="*/ 203 h 382"/>
                <a:gd name="T10" fmla="*/ 334 w 360"/>
                <a:gd name="T11" fmla="*/ 164 h 382"/>
                <a:gd name="T12" fmla="*/ 358 w 360"/>
                <a:gd name="T13" fmla="*/ 123 h 382"/>
                <a:gd name="T14" fmla="*/ 335 w 360"/>
                <a:gd name="T15" fmla="*/ 79 h 382"/>
                <a:gd name="T16" fmla="*/ 332 w 360"/>
                <a:gd name="T17" fmla="*/ 77 h 382"/>
                <a:gd name="T18" fmla="*/ 330 w 360"/>
                <a:gd name="T19" fmla="*/ 75 h 382"/>
                <a:gd name="T20" fmla="*/ 313 w 360"/>
                <a:gd name="T21" fmla="*/ 71 h 382"/>
                <a:gd name="T22" fmla="*/ 265 w 360"/>
                <a:gd name="T23" fmla="*/ 72 h 382"/>
                <a:gd name="T24" fmla="*/ 246 w 360"/>
                <a:gd name="T25" fmla="*/ 60 h 382"/>
                <a:gd name="T26" fmla="*/ 226 w 360"/>
                <a:gd name="T27" fmla="*/ 18 h 382"/>
                <a:gd name="T28" fmla="*/ 209 w 360"/>
                <a:gd name="T29" fmla="*/ 2 h 382"/>
                <a:gd name="T30" fmla="*/ 160 w 360"/>
                <a:gd name="T31" fmla="*/ 0 h 382"/>
                <a:gd name="T32" fmla="*/ 135 w 360"/>
                <a:gd name="T33" fmla="*/ 38 h 382"/>
                <a:gd name="T34" fmla="*/ 101 w 360"/>
                <a:gd name="T35" fmla="*/ 65 h 382"/>
                <a:gd name="T36" fmla="*/ 53 w 360"/>
                <a:gd name="T37" fmla="*/ 63 h 382"/>
                <a:gd name="T38" fmla="*/ 17 w 360"/>
                <a:gd name="T39" fmla="*/ 91 h 382"/>
                <a:gd name="T40" fmla="*/ 4 w 360"/>
                <a:gd name="T41" fmla="*/ 119 h 382"/>
                <a:gd name="T42" fmla="*/ 25 w 360"/>
                <a:gd name="T43" fmla="*/ 153 h 382"/>
                <a:gd name="T44" fmla="*/ 32 w 360"/>
                <a:gd name="T45" fmla="*/ 196 h 382"/>
                <a:gd name="T46" fmla="*/ 16 w 360"/>
                <a:gd name="T47" fmla="*/ 226 h 382"/>
                <a:gd name="T48" fmla="*/ 0 w 360"/>
                <a:gd name="T49" fmla="*/ 249 h 382"/>
                <a:gd name="T50" fmla="*/ 0 w 360"/>
                <a:gd name="T51" fmla="*/ 252 h 382"/>
                <a:gd name="T52" fmla="*/ 0 w 360"/>
                <a:gd name="T53" fmla="*/ 255 h 382"/>
                <a:gd name="T54" fmla="*/ 1 w 360"/>
                <a:gd name="T55" fmla="*/ 259 h 382"/>
                <a:gd name="T56" fmla="*/ 16 w 360"/>
                <a:gd name="T57" fmla="*/ 289 h 382"/>
                <a:gd name="T58" fmla="*/ 24 w 360"/>
                <a:gd name="T59" fmla="*/ 302 h 382"/>
                <a:gd name="T60" fmla="*/ 27 w 360"/>
                <a:gd name="T61" fmla="*/ 305 h 382"/>
                <a:gd name="T62" fmla="*/ 30 w 360"/>
                <a:gd name="T63" fmla="*/ 307 h 382"/>
                <a:gd name="T64" fmla="*/ 37 w 360"/>
                <a:gd name="T65" fmla="*/ 310 h 382"/>
                <a:gd name="T66" fmla="*/ 69 w 360"/>
                <a:gd name="T67" fmla="*/ 305 h 382"/>
                <a:gd name="T68" fmla="*/ 92 w 360"/>
                <a:gd name="T69" fmla="*/ 309 h 382"/>
                <a:gd name="T70" fmla="*/ 111 w 360"/>
                <a:gd name="T71" fmla="*/ 321 h 382"/>
                <a:gd name="T72" fmla="*/ 132 w 360"/>
                <a:gd name="T73" fmla="*/ 364 h 382"/>
                <a:gd name="T74" fmla="*/ 173 w 360"/>
                <a:gd name="T75" fmla="*/ 381 h 382"/>
                <a:gd name="T76" fmla="*/ 216 w 360"/>
                <a:gd name="T77" fmla="*/ 366 h 382"/>
                <a:gd name="T78" fmla="*/ 241 w 360"/>
                <a:gd name="T79" fmla="*/ 323 h 382"/>
                <a:gd name="T80" fmla="*/ 280 w 360"/>
                <a:gd name="T81" fmla="*/ 311 h 382"/>
                <a:gd name="T82" fmla="*/ 328 w 360"/>
                <a:gd name="T83" fmla="*/ 311 h 382"/>
                <a:gd name="T84" fmla="*/ 353 w 360"/>
                <a:gd name="T85" fmla="*/ 269 h 382"/>
                <a:gd name="T86" fmla="*/ 332 w 360"/>
                <a:gd name="T87" fmla="*/ 227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0" h="382">
                  <a:moveTo>
                    <a:pt x="246" y="206"/>
                  </a:moveTo>
                  <a:cubicBezTo>
                    <a:pt x="244" y="213"/>
                    <a:pt x="241" y="220"/>
                    <a:pt x="237" y="226"/>
                  </a:cubicBezTo>
                  <a:cubicBezTo>
                    <a:pt x="217" y="259"/>
                    <a:pt x="174" y="269"/>
                    <a:pt x="142" y="249"/>
                  </a:cubicBezTo>
                  <a:cubicBezTo>
                    <a:pt x="116" y="233"/>
                    <a:pt x="104" y="203"/>
                    <a:pt x="111" y="174"/>
                  </a:cubicBezTo>
                  <a:cubicBezTo>
                    <a:pt x="113" y="167"/>
                    <a:pt x="116" y="160"/>
                    <a:pt x="119" y="154"/>
                  </a:cubicBezTo>
                  <a:cubicBezTo>
                    <a:pt x="129" y="138"/>
                    <a:pt x="144" y="127"/>
                    <a:pt x="162" y="123"/>
                  </a:cubicBezTo>
                  <a:cubicBezTo>
                    <a:pt x="180" y="118"/>
                    <a:pt x="199" y="121"/>
                    <a:pt x="215" y="131"/>
                  </a:cubicBezTo>
                  <a:cubicBezTo>
                    <a:pt x="240" y="147"/>
                    <a:pt x="253" y="177"/>
                    <a:pt x="246" y="206"/>
                  </a:cubicBezTo>
                  <a:close/>
                  <a:moveTo>
                    <a:pt x="332" y="227"/>
                  </a:moveTo>
                  <a:cubicBezTo>
                    <a:pt x="327" y="221"/>
                    <a:pt x="324" y="210"/>
                    <a:pt x="325" y="203"/>
                  </a:cubicBezTo>
                  <a:cubicBezTo>
                    <a:pt x="325" y="198"/>
                    <a:pt x="325" y="192"/>
                    <a:pt x="325" y="187"/>
                  </a:cubicBezTo>
                  <a:cubicBezTo>
                    <a:pt x="325" y="179"/>
                    <a:pt x="329" y="169"/>
                    <a:pt x="334" y="164"/>
                  </a:cubicBezTo>
                  <a:lnTo>
                    <a:pt x="353" y="145"/>
                  </a:lnTo>
                  <a:cubicBezTo>
                    <a:pt x="358" y="140"/>
                    <a:pt x="360" y="130"/>
                    <a:pt x="358" y="123"/>
                  </a:cubicBezTo>
                  <a:cubicBezTo>
                    <a:pt x="354" y="115"/>
                    <a:pt x="351" y="107"/>
                    <a:pt x="347" y="100"/>
                  </a:cubicBezTo>
                  <a:cubicBezTo>
                    <a:pt x="343" y="93"/>
                    <a:pt x="339" y="86"/>
                    <a:pt x="335" y="79"/>
                  </a:cubicBezTo>
                  <a:cubicBezTo>
                    <a:pt x="334" y="79"/>
                    <a:pt x="334" y="78"/>
                    <a:pt x="333" y="77"/>
                  </a:cubicBezTo>
                  <a:cubicBezTo>
                    <a:pt x="333" y="77"/>
                    <a:pt x="332" y="77"/>
                    <a:pt x="332" y="77"/>
                  </a:cubicBezTo>
                  <a:cubicBezTo>
                    <a:pt x="332" y="76"/>
                    <a:pt x="331" y="76"/>
                    <a:pt x="331" y="76"/>
                  </a:cubicBezTo>
                  <a:cubicBezTo>
                    <a:pt x="331" y="75"/>
                    <a:pt x="330" y="75"/>
                    <a:pt x="330" y="75"/>
                  </a:cubicBezTo>
                  <a:cubicBezTo>
                    <a:pt x="330" y="75"/>
                    <a:pt x="329" y="74"/>
                    <a:pt x="329" y="74"/>
                  </a:cubicBezTo>
                  <a:cubicBezTo>
                    <a:pt x="324" y="71"/>
                    <a:pt x="318" y="70"/>
                    <a:pt x="313" y="71"/>
                  </a:cubicBezTo>
                  <a:lnTo>
                    <a:pt x="288" y="76"/>
                  </a:lnTo>
                  <a:cubicBezTo>
                    <a:pt x="281" y="78"/>
                    <a:pt x="271" y="76"/>
                    <a:pt x="265" y="72"/>
                  </a:cubicBezTo>
                  <a:cubicBezTo>
                    <a:pt x="262" y="69"/>
                    <a:pt x="259" y="67"/>
                    <a:pt x="256" y="65"/>
                  </a:cubicBezTo>
                  <a:cubicBezTo>
                    <a:pt x="252" y="63"/>
                    <a:pt x="249" y="61"/>
                    <a:pt x="246" y="60"/>
                  </a:cubicBezTo>
                  <a:cubicBezTo>
                    <a:pt x="241" y="57"/>
                    <a:pt x="235" y="49"/>
                    <a:pt x="233" y="42"/>
                  </a:cubicBezTo>
                  <a:lnTo>
                    <a:pt x="226" y="18"/>
                  </a:lnTo>
                  <a:cubicBezTo>
                    <a:pt x="225" y="12"/>
                    <a:pt x="220" y="7"/>
                    <a:pt x="215" y="4"/>
                  </a:cubicBezTo>
                  <a:cubicBezTo>
                    <a:pt x="213" y="3"/>
                    <a:pt x="211" y="2"/>
                    <a:pt x="209" y="2"/>
                  </a:cubicBezTo>
                  <a:cubicBezTo>
                    <a:pt x="201" y="1"/>
                    <a:pt x="193" y="0"/>
                    <a:pt x="184" y="0"/>
                  </a:cubicBezTo>
                  <a:cubicBezTo>
                    <a:pt x="176" y="0"/>
                    <a:pt x="168" y="0"/>
                    <a:pt x="160" y="0"/>
                  </a:cubicBezTo>
                  <a:cubicBezTo>
                    <a:pt x="153" y="1"/>
                    <a:pt x="145" y="8"/>
                    <a:pt x="142" y="15"/>
                  </a:cubicBezTo>
                  <a:lnTo>
                    <a:pt x="135" y="38"/>
                  </a:lnTo>
                  <a:cubicBezTo>
                    <a:pt x="132" y="45"/>
                    <a:pt x="125" y="53"/>
                    <a:pt x="118" y="56"/>
                  </a:cubicBezTo>
                  <a:cubicBezTo>
                    <a:pt x="112" y="59"/>
                    <a:pt x="106" y="62"/>
                    <a:pt x="101" y="65"/>
                  </a:cubicBezTo>
                  <a:cubicBezTo>
                    <a:pt x="94" y="69"/>
                    <a:pt x="84" y="72"/>
                    <a:pt x="76" y="70"/>
                  </a:cubicBezTo>
                  <a:lnTo>
                    <a:pt x="53" y="63"/>
                  </a:lnTo>
                  <a:cubicBezTo>
                    <a:pt x="46" y="61"/>
                    <a:pt x="36" y="64"/>
                    <a:pt x="31" y="70"/>
                  </a:cubicBezTo>
                  <a:cubicBezTo>
                    <a:pt x="26" y="77"/>
                    <a:pt x="21" y="84"/>
                    <a:pt x="17" y="91"/>
                  </a:cubicBezTo>
                  <a:cubicBezTo>
                    <a:pt x="12" y="98"/>
                    <a:pt x="9" y="105"/>
                    <a:pt x="5" y="112"/>
                  </a:cubicBezTo>
                  <a:cubicBezTo>
                    <a:pt x="4" y="114"/>
                    <a:pt x="4" y="117"/>
                    <a:pt x="4" y="119"/>
                  </a:cubicBezTo>
                  <a:cubicBezTo>
                    <a:pt x="3" y="125"/>
                    <a:pt x="5" y="131"/>
                    <a:pt x="9" y="134"/>
                  </a:cubicBezTo>
                  <a:lnTo>
                    <a:pt x="25" y="153"/>
                  </a:lnTo>
                  <a:cubicBezTo>
                    <a:pt x="30" y="158"/>
                    <a:pt x="33" y="169"/>
                    <a:pt x="32" y="177"/>
                  </a:cubicBezTo>
                  <a:cubicBezTo>
                    <a:pt x="32" y="183"/>
                    <a:pt x="31" y="190"/>
                    <a:pt x="32" y="196"/>
                  </a:cubicBezTo>
                  <a:cubicBezTo>
                    <a:pt x="32" y="203"/>
                    <a:pt x="28" y="214"/>
                    <a:pt x="23" y="219"/>
                  </a:cubicBezTo>
                  <a:lnTo>
                    <a:pt x="16" y="226"/>
                  </a:lnTo>
                  <a:lnTo>
                    <a:pt x="6" y="237"/>
                  </a:lnTo>
                  <a:cubicBezTo>
                    <a:pt x="3" y="240"/>
                    <a:pt x="1" y="244"/>
                    <a:pt x="0" y="249"/>
                  </a:cubicBezTo>
                  <a:cubicBezTo>
                    <a:pt x="0" y="250"/>
                    <a:pt x="0" y="250"/>
                    <a:pt x="0" y="251"/>
                  </a:cubicBezTo>
                  <a:cubicBezTo>
                    <a:pt x="0" y="251"/>
                    <a:pt x="0" y="251"/>
                    <a:pt x="0" y="252"/>
                  </a:cubicBezTo>
                  <a:cubicBezTo>
                    <a:pt x="0" y="252"/>
                    <a:pt x="0" y="253"/>
                    <a:pt x="0" y="254"/>
                  </a:cubicBezTo>
                  <a:cubicBezTo>
                    <a:pt x="0" y="254"/>
                    <a:pt x="0" y="255"/>
                    <a:pt x="0" y="255"/>
                  </a:cubicBezTo>
                  <a:cubicBezTo>
                    <a:pt x="0" y="255"/>
                    <a:pt x="0" y="256"/>
                    <a:pt x="0" y="257"/>
                  </a:cubicBezTo>
                  <a:cubicBezTo>
                    <a:pt x="0" y="257"/>
                    <a:pt x="0" y="258"/>
                    <a:pt x="1" y="259"/>
                  </a:cubicBezTo>
                  <a:cubicBezTo>
                    <a:pt x="4" y="266"/>
                    <a:pt x="7" y="273"/>
                    <a:pt x="11" y="280"/>
                  </a:cubicBezTo>
                  <a:cubicBezTo>
                    <a:pt x="12" y="283"/>
                    <a:pt x="14" y="286"/>
                    <a:pt x="16" y="289"/>
                  </a:cubicBezTo>
                  <a:cubicBezTo>
                    <a:pt x="17" y="290"/>
                    <a:pt x="17" y="291"/>
                    <a:pt x="18" y="292"/>
                  </a:cubicBezTo>
                  <a:cubicBezTo>
                    <a:pt x="20" y="295"/>
                    <a:pt x="22" y="299"/>
                    <a:pt x="24" y="302"/>
                  </a:cubicBezTo>
                  <a:cubicBezTo>
                    <a:pt x="25" y="303"/>
                    <a:pt x="26" y="304"/>
                    <a:pt x="26" y="305"/>
                  </a:cubicBezTo>
                  <a:cubicBezTo>
                    <a:pt x="27" y="305"/>
                    <a:pt x="27" y="305"/>
                    <a:pt x="27" y="305"/>
                  </a:cubicBezTo>
                  <a:cubicBezTo>
                    <a:pt x="28" y="306"/>
                    <a:pt x="29" y="306"/>
                    <a:pt x="29" y="307"/>
                  </a:cubicBezTo>
                  <a:cubicBezTo>
                    <a:pt x="30" y="307"/>
                    <a:pt x="30" y="307"/>
                    <a:pt x="30" y="307"/>
                  </a:cubicBezTo>
                  <a:cubicBezTo>
                    <a:pt x="32" y="309"/>
                    <a:pt x="35" y="310"/>
                    <a:pt x="37" y="310"/>
                  </a:cubicBezTo>
                  <a:lnTo>
                    <a:pt x="37" y="310"/>
                  </a:lnTo>
                  <a:cubicBezTo>
                    <a:pt x="40" y="311"/>
                    <a:pt x="43" y="311"/>
                    <a:pt x="46" y="310"/>
                  </a:cubicBezTo>
                  <a:lnTo>
                    <a:pt x="69" y="305"/>
                  </a:lnTo>
                  <a:lnTo>
                    <a:pt x="70" y="305"/>
                  </a:lnTo>
                  <a:cubicBezTo>
                    <a:pt x="78" y="304"/>
                    <a:pt x="87" y="306"/>
                    <a:pt x="92" y="309"/>
                  </a:cubicBezTo>
                  <a:cubicBezTo>
                    <a:pt x="95" y="311"/>
                    <a:pt x="98" y="313"/>
                    <a:pt x="101" y="315"/>
                  </a:cubicBezTo>
                  <a:cubicBezTo>
                    <a:pt x="104" y="317"/>
                    <a:pt x="108" y="319"/>
                    <a:pt x="111" y="321"/>
                  </a:cubicBezTo>
                  <a:cubicBezTo>
                    <a:pt x="117" y="324"/>
                    <a:pt x="124" y="332"/>
                    <a:pt x="126" y="339"/>
                  </a:cubicBezTo>
                  <a:lnTo>
                    <a:pt x="132" y="364"/>
                  </a:lnTo>
                  <a:cubicBezTo>
                    <a:pt x="134" y="371"/>
                    <a:pt x="142" y="378"/>
                    <a:pt x="149" y="379"/>
                  </a:cubicBezTo>
                  <a:cubicBezTo>
                    <a:pt x="157" y="380"/>
                    <a:pt x="165" y="381"/>
                    <a:pt x="173" y="381"/>
                  </a:cubicBezTo>
                  <a:cubicBezTo>
                    <a:pt x="181" y="382"/>
                    <a:pt x="190" y="381"/>
                    <a:pt x="198" y="381"/>
                  </a:cubicBezTo>
                  <a:cubicBezTo>
                    <a:pt x="206" y="380"/>
                    <a:pt x="214" y="373"/>
                    <a:pt x="216" y="366"/>
                  </a:cubicBezTo>
                  <a:lnTo>
                    <a:pt x="224" y="341"/>
                  </a:lnTo>
                  <a:cubicBezTo>
                    <a:pt x="227" y="334"/>
                    <a:pt x="234" y="326"/>
                    <a:pt x="241" y="323"/>
                  </a:cubicBezTo>
                  <a:cubicBezTo>
                    <a:pt x="246" y="320"/>
                    <a:pt x="251" y="318"/>
                    <a:pt x="255" y="315"/>
                  </a:cubicBezTo>
                  <a:cubicBezTo>
                    <a:pt x="262" y="311"/>
                    <a:pt x="273" y="309"/>
                    <a:pt x="280" y="311"/>
                  </a:cubicBezTo>
                  <a:lnTo>
                    <a:pt x="306" y="318"/>
                  </a:lnTo>
                  <a:cubicBezTo>
                    <a:pt x="313" y="320"/>
                    <a:pt x="323" y="317"/>
                    <a:pt x="328" y="311"/>
                  </a:cubicBezTo>
                  <a:cubicBezTo>
                    <a:pt x="332" y="305"/>
                    <a:pt x="337" y="298"/>
                    <a:pt x="341" y="292"/>
                  </a:cubicBezTo>
                  <a:cubicBezTo>
                    <a:pt x="346" y="284"/>
                    <a:pt x="350" y="277"/>
                    <a:pt x="353" y="269"/>
                  </a:cubicBezTo>
                  <a:cubicBezTo>
                    <a:pt x="356" y="262"/>
                    <a:pt x="355" y="252"/>
                    <a:pt x="350" y="247"/>
                  </a:cubicBezTo>
                  <a:lnTo>
                    <a:pt x="332" y="227"/>
                  </a:lnTo>
                </a:path>
              </a:pathLst>
            </a:custGeom>
            <a:grpFill/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64" name="Folder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E7A668F6-0D09-EDBF-78BC-8A5D45E2841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74538" y="3188198"/>
            <a:ext cx="748927" cy="571500"/>
          </a:xfrm>
          <a:custGeom>
            <a:avLst/>
            <a:gdLst>
              <a:gd name="T0" fmla="*/ 957 w 1067"/>
              <a:gd name="T1" fmla="*/ 778 h 811"/>
              <a:gd name="T2" fmla="*/ 111 w 1067"/>
              <a:gd name="T3" fmla="*/ 778 h 811"/>
              <a:gd name="T4" fmla="*/ 36 w 1067"/>
              <a:gd name="T5" fmla="*/ 195 h 811"/>
              <a:gd name="T6" fmla="*/ 1031 w 1067"/>
              <a:gd name="T7" fmla="*/ 195 h 811"/>
              <a:gd name="T8" fmla="*/ 957 w 1067"/>
              <a:gd name="T9" fmla="*/ 778 h 811"/>
              <a:gd name="T10" fmla="*/ 113 w 1067"/>
              <a:gd name="T11" fmla="*/ 33 h 811"/>
              <a:gd name="T12" fmla="*/ 517 w 1067"/>
              <a:gd name="T13" fmla="*/ 33 h 811"/>
              <a:gd name="T14" fmla="*/ 517 w 1067"/>
              <a:gd name="T15" fmla="*/ 101 h 811"/>
              <a:gd name="T16" fmla="*/ 534 w 1067"/>
              <a:gd name="T17" fmla="*/ 118 h 811"/>
              <a:gd name="T18" fmla="*/ 955 w 1067"/>
              <a:gd name="T19" fmla="*/ 118 h 811"/>
              <a:gd name="T20" fmla="*/ 955 w 1067"/>
              <a:gd name="T21" fmla="*/ 162 h 811"/>
              <a:gd name="T22" fmla="*/ 113 w 1067"/>
              <a:gd name="T23" fmla="*/ 162 h 811"/>
              <a:gd name="T24" fmla="*/ 113 w 1067"/>
              <a:gd name="T25" fmla="*/ 33 h 811"/>
              <a:gd name="T26" fmla="*/ 1063 w 1067"/>
              <a:gd name="T27" fmla="*/ 168 h 811"/>
              <a:gd name="T28" fmla="*/ 1050 w 1067"/>
              <a:gd name="T29" fmla="*/ 162 h 811"/>
              <a:gd name="T30" fmla="*/ 988 w 1067"/>
              <a:gd name="T31" fmla="*/ 162 h 811"/>
              <a:gd name="T32" fmla="*/ 988 w 1067"/>
              <a:gd name="T33" fmla="*/ 101 h 811"/>
              <a:gd name="T34" fmla="*/ 971 w 1067"/>
              <a:gd name="T35" fmla="*/ 84 h 811"/>
              <a:gd name="T36" fmla="*/ 550 w 1067"/>
              <a:gd name="T37" fmla="*/ 84 h 811"/>
              <a:gd name="T38" fmla="*/ 550 w 1067"/>
              <a:gd name="T39" fmla="*/ 17 h 811"/>
              <a:gd name="T40" fmla="*/ 534 w 1067"/>
              <a:gd name="T41" fmla="*/ 0 h 811"/>
              <a:gd name="T42" fmla="*/ 96 w 1067"/>
              <a:gd name="T43" fmla="*/ 0 h 811"/>
              <a:gd name="T44" fmla="*/ 79 w 1067"/>
              <a:gd name="T45" fmla="*/ 17 h 811"/>
              <a:gd name="T46" fmla="*/ 79 w 1067"/>
              <a:gd name="T47" fmla="*/ 162 h 811"/>
              <a:gd name="T48" fmla="*/ 17 w 1067"/>
              <a:gd name="T49" fmla="*/ 162 h 811"/>
              <a:gd name="T50" fmla="*/ 4 w 1067"/>
              <a:gd name="T51" fmla="*/ 168 h 811"/>
              <a:gd name="T52" fmla="*/ 0 w 1067"/>
              <a:gd name="T53" fmla="*/ 181 h 811"/>
              <a:gd name="T54" fmla="*/ 79 w 1067"/>
              <a:gd name="T55" fmla="*/ 797 h 811"/>
              <a:gd name="T56" fmla="*/ 96 w 1067"/>
              <a:gd name="T57" fmla="*/ 811 h 811"/>
              <a:gd name="T58" fmla="*/ 971 w 1067"/>
              <a:gd name="T59" fmla="*/ 811 h 811"/>
              <a:gd name="T60" fmla="*/ 988 w 1067"/>
              <a:gd name="T61" fmla="*/ 797 h 811"/>
              <a:gd name="T62" fmla="*/ 1067 w 1067"/>
              <a:gd name="T63" fmla="*/ 181 h 811"/>
              <a:gd name="T64" fmla="*/ 1063 w 1067"/>
              <a:gd name="T65" fmla="*/ 168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67" h="811">
                <a:moveTo>
                  <a:pt x="957" y="778"/>
                </a:moveTo>
                <a:lnTo>
                  <a:pt x="111" y="778"/>
                </a:lnTo>
                <a:lnTo>
                  <a:pt x="36" y="195"/>
                </a:lnTo>
                <a:lnTo>
                  <a:pt x="1031" y="195"/>
                </a:lnTo>
                <a:lnTo>
                  <a:pt x="957" y="778"/>
                </a:lnTo>
                <a:close/>
                <a:moveTo>
                  <a:pt x="113" y="33"/>
                </a:moveTo>
                <a:lnTo>
                  <a:pt x="517" y="33"/>
                </a:lnTo>
                <a:lnTo>
                  <a:pt x="517" y="101"/>
                </a:lnTo>
                <a:cubicBezTo>
                  <a:pt x="517" y="110"/>
                  <a:pt x="524" y="118"/>
                  <a:pt x="534" y="118"/>
                </a:cubicBezTo>
                <a:lnTo>
                  <a:pt x="955" y="118"/>
                </a:lnTo>
                <a:lnTo>
                  <a:pt x="955" y="162"/>
                </a:lnTo>
                <a:lnTo>
                  <a:pt x="113" y="162"/>
                </a:lnTo>
                <a:lnTo>
                  <a:pt x="113" y="33"/>
                </a:lnTo>
                <a:close/>
                <a:moveTo>
                  <a:pt x="1063" y="168"/>
                </a:moveTo>
                <a:cubicBezTo>
                  <a:pt x="1060" y="164"/>
                  <a:pt x="1055" y="162"/>
                  <a:pt x="1050" y="162"/>
                </a:cubicBezTo>
                <a:lnTo>
                  <a:pt x="988" y="162"/>
                </a:lnTo>
                <a:lnTo>
                  <a:pt x="988" y="101"/>
                </a:lnTo>
                <a:cubicBezTo>
                  <a:pt x="988" y="92"/>
                  <a:pt x="981" y="84"/>
                  <a:pt x="971" y="84"/>
                </a:cubicBezTo>
                <a:lnTo>
                  <a:pt x="550" y="84"/>
                </a:lnTo>
                <a:lnTo>
                  <a:pt x="550" y="17"/>
                </a:lnTo>
                <a:cubicBezTo>
                  <a:pt x="550" y="8"/>
                  <a:pt x="543" y="0"/>
                  <a:pt x="534" y="0"/>
                </a:cubicBezTo>
                <a:lnTo>
                  <a:pt x="96" y="0"/>
                </a:lnTo>
                <a:cubicBezTo>
                  <a:pt x="87" y="0"/>
                  <a:pt x="79" y="8"/>
                  <a:pt x="79" y="17"/>
                </a:cubicBezTo>
                <a:lnTo>
                  <a:pt x="79" y="162"/>
                </a:lnTo>
                <a:lnTo>
                  <a:pt x="17" y="162"/>
                </a:lnTo>
                <a:cubicBezTo>
                  <a:pt x="12" y="162"/>
                  <a:pt x="8" y="164"/>
                  <a:pt x="4" y="168"/>
                </a:cubicBezTo>
                <a:cubicBezTo>
                  <a:pt x="1" y="171"/>
                  <a:pt x="0" y="176"/>
                  <a:pt x="0" y="181"/>
                </a:cubicBezTo>
                <a:lnTo>
                  <a:pt x="79" y="797"/>
                </a:lnTo>
                <a:cubicBezTo>
                  <a:pt x="80" y="805"/>
                  <a:pt x="88" y="811"/>
                  <a:pt x="96" y="811"/>
                </a:cubicBezTo>
                <a:lnTo>
                  <a:pt x="971" y="811"/>
                </a:lnTo>
                <a:cubicBezTo>
                  <a:pt x="980" y="811"/>
                  <a:pt x="987" y="805"/>
                  <a:pt x="988" y="797"/>
                </a:cubicBezTo>
                <a:lnTo>
                  <a:pt x="1067" y="181"/>
                </a:lnTo>
                <a:cubicBezTo>
                  <a:pt x="1067" y="176"/>
                  <a:pt x="1066" y="171"/>
                  <a:pt x="1063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5" name="Freeform 172">
            <a:extLst>
              <a:ext uri="{FF2B5EF4-FFF2-40B4-BE49-F238E27FC236}">
                <a16:creationId xmlns:a16="http://schemas.microsoft.com/office/drawing/2014/main" id="{D04B648A-8EA0-9BC9-1057-A8B9D3145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914" y="4438117"/>
            <a:ext cx="1906531" cy="1997434"/>
          </a:xfrm>
          <a:custGeom>
            <a:avLst/>
            <a:gdLst>
              <a:gd name="T0" fmla="*/ 3232 w 3302"/>
              <a:gd name="T1" fmla="*/ 3319 h 3769"/>
              <a:gd name="T2" fmla="*/ 1676 w 3302"/>
              <a:gd name="T3" fmla="*/ 3763 h 3769"/>
              <a:gd name="T4" fmla="*/ 1676 w 3302"/>
              <a:gd name="T5" fmla="*/ 3763 h 3769"/>
              <a:gd name="T6" fmla="*/ 1625 w 3302"/>
              <a:gd name="T7" fmla="*/ 3763 h 3769"/>
              <a:gd name="T8" fmla="*/ 69 w 3302"/>
              <a:gd name="T9" fmla="*/ 3319 h 3769"/>
              <a:gd name="T10" fmla="*/ 69 w 3302"/>
              <a:gd name="T11" fmla="*/ 3319 h 3769"/>
              <a:gd name="T12" fmla="*/ 0 w 3302"/>
              <a:gd name="T13" fmla="*/ 3228 h 3769"/>
              <a:gd name="T14" fmla="*/ 0 w 3302"/>
              <a:gd name="T15" fmla="*/ 94 h 3769"/>
              <a:gd name="T16" fmla="*/ 0 w 3302"/>
              <a:gd name="T17" fmla="*/ 94 h 3769"/>
              <a:gd name="T18" fmla="*/ 95 w 3302"/>
              <a:gd name="T19" fmla="*/ 0 h 3769"/>
              <a:gd name="T20" fmla="*/ 3207 w 3302"/>
              <a:gd name="T21" fmla="*/ 0 h 3769"/>
              <a:gd name="T22" fmla="*/ 3207 w 3302"/>
              <a:gd name="T23" fmla="*/ 0 h 3769"/>
              <a:gd name="T24" fmla="*/ 3301 w 3302"/>
              <a:gd name="T25" fmla="*/ 94 h 3769"/>
              <a:gd name="T26" fmla="*/ 3301 w 3302"/>
              <a:gd name="T27" fmla="*/ 3228 h 3769"/>
              <a:gd name="T28" fmla="*/ 3301 w 3302"/>
              <a:gd name="T29" fmla="*/ 3228 h 3769"/>
              <a:gd name="T30" fmla="*/ 3232 w 3302"/>
              <a:gd name="T31" fmla="*/ 3319 h 3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02" h="3769">
                <a:moveTo>
                  <a:pt x="3232" y="3319"/>
                </a:moveTo>
                <a:lnTo>
                  <a:pt x="1676" y="3763"/>
                </a:lnTo>
                <a:lnTo>
                  <a:pt x="1676" y="3763"/>
                </a:lnTo>
                <a:cubicBezTo>
                  <a:pt x="1660" y="3768"/>
                  <a:pt x="1642" y="3768"/>
                  <a:pt x="1625" y="3763"/>
                </a:cubicBezTo>
                <a:lnTo>
                  <a:pt x="69" y="3319"/>
                </a:lnTo>
                <a:lnTo>
                  <a:pt x="69" y="3319"/>
                </a:lnTo>
                <a:cubicBezTo>
                  <a:pt x="29" y="3308"/>
                  <a:pt x="0" y="3270"/>
                  <a:pt x="0" y="3228"/>
                </a:cubicBezTo>
                <a:lnTo>
                  <a:pt x="0" y="94"/>
                </a:lnTo>
                <a:lnTo>
                  <a:pt x="0" y="94"/>
                </a:lnTo>
                <a:cubicBezTo>
                  <a:pt x="0" y="42"/>
                  <a:pt x="43" y="0"/>
                  <a:pt x="95" y="0"/>
                </a:cubicBezTo>
                <a:lnTo>
                  <a:pt x="3207" y="0"/>
                </a:lnTo>
                <a:lnTo>
                  <a:pt x="3207" y="0"/>
                </a:lnTo>
                <a:cubicBezTo>
                  <a:pt x="3258" y="0"/>
                  <a:pt x="3301" y="42"/>
                  <a:pt x="3301" y="94"/>
                </a:cubicBezTo>
                <a:lnTo>
                  <a:pt x="3301" y="3228"/>
                </a:lnTo>
                <a:lnTo>
                  <a:pt x="3301" y="3228"/>
                </a:lnTo>
                <a:cubicBezTo>
                  <a:pt x="3301" y="3270"/>
                  <a:pt x="3273" y="3308"/>
                  <a:pt x="3232" y="3319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txBody>
          <a:bodyPr wrap="square" tIns="459000" anchor="ctr"/>
          <a:lstStyle/>
          <a:p>
            <a:pPr algn="ctr"/>
            <a:r>
              <a:rPr lang="pt-BR" sz="1200" dirty="0">
                <a:cs typeface="Calibri" panose="020F0502020204030204" pitchFamily="34" charset="0"/>
                <a:sym typeface="Calibri" panose="020F0502020204030204" pitchFamily="34" charset="0"/>
              </a:rPr>
              <a:t>O nosso sistema vai fazer o download do novo software e armazenar numa “pasta” de download</a:t>
            </a:r>
            <a:endParaRPr lang="pt-BR" sz="1200" dirty="0"/>
          </a:p>
        </p:txBody>
      </p:sp>
      <p:sp>
        <p:nvSpPr>
          <p:cNvPr id="2066" name="Freeform 173">
            <a:extLst>
              <a:ext uri="{FF2B5EF4-FFF2-40B4-BE49-F238E27FC236}">
                <a16:creationId xmlns:a16="http://schemas.microsoft.com/office/drawing/2014/main" id="{DD663C73-8123-1E0B-DADB-6104B8F56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9630" y="4365104"/>
            <a:ext cx="691087" cy="684296"/>
          </a:xfrm>
          <a:custGeom>
            <a:avLst/>
            <a:gdLst>
              <a:gd name="T0" fmla="*/ 1708 w 1796"/>
              <a:gd name="T1" fmla="*/ 1756 h 1776"/>
              <a:gd name="T2" fmla="*/ 922 w 1796"/>
              <a:gd name="T3" fmla="*/ 1403 h 1776"/>
              <a:gd name="T4" fmla="*/ 922 w 1796"/>
              <a:gd name="T5" fmla="*/ 1403 h 1776"/>
              <a:gd name="T6" fmla="*/ 873 w 1796"/>
              <a:gd name="T7" fmla="*/ 1403 h 1776"/>
              <a:gd name="T8" fmla="*/ 87 w 1796"/>
              <a:gd name="T9" fmla="*/ 1756 h 1776"/>
              <a:gd name="T10" fmla="*/ 87 w 1796"/>
              <a:gd name="T11" fmla="*/ 1756 h 1776"/>
              <a:gd name="T12" fmla="*/ 0 w 1796"/>
              <a:gd name="T13" fmla="*/ 1699 h 1776"/>
              <a:gd name="T14" fmla="*/ 0 w 1796"/>
              <a:gd name="T15" fmla="*/ 62 h 1776"/>
              <a:gd name="T16" fmla="*/ 0 w 1796"/>
              <a:gd name="T17" fmla="*/ 62 h 1776"/>
              <a:gd name="T18" fmla="*/ 62 w 1796"/>
              <a:gd name="T19" fmla="*/ 0 h 1776"/>
              <a:gd name="T20" fmla="*/ 1733 w 1796"/>
              <a:gd name="T21" fmla="*/ 0 h 1776"/>
              <a:gd name="T22" fmla="*/ 1733 w 1796"/>
              <a:gd name="T23" fmla="*/ 0 h 1776"/>
              <a:gd name="T24" fmla="*/ 1795 w 1796"/>
              <a:gd name="T25" fmla="*/ 62 h 1776"/>
              <a:gd name="T26" fmla="*/ 1795 w 1796"/>
              <a:gd name="T27" fmla="*/ 1699 h 1776"/>
              <a:gd name="T28" fmla="*/ 1795 w 1796"/>
              <a:gd name="T29" fmla="*/ 1699 h 1776"/>
              <a:gd name="T30" fmla="*/ 1708 w 1796"/>
              <a:gd name="T31" fmla="*/ 1756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96" h="1776">
                <a:moveTo>
                  <a:pt x="1708" y="1756"/>
                </a:moveTo>
                <a:lnTo>
                  <a:pt x="922" y="1403"/>
                </a:lnTo>
                <a:lnTo>
                  <a:pt x="922" y="1403"/>
                </a:lnTo>
                <a:cubicBezTo>
                  <a:pt x="907" y="1396"/>
                  <a:pt x="889" y="1396"/>
                  <a:pt x="873" y="1403"/>
                </a:cubicBezTo>
                <a:lnTo>
                  <a:pt x="87" y="1756"/>
                </a:lnTo>
                <a:lnTo>
                  <a:pt x="87" y="1756"/>
                </a:lnTo>
                <a:cubicBezTo>
                  <a:pt x="46" y="1775"/>
                  <a:pt x="0" y="1745"/>
                  <a:pt x="0" y="1699"/>
                </a:cubicBezTo>
                <a:lnTo>
                  <a:pt x="0" y="62"/>
                </a:lnTo>
                <a:lnTo>
                  <a:pt x="0" y="62"/>
                </a:lnTo>
                <a:cubicBezTo>
                  <a:pt x="0" y="28"/>
                  <a:pt x="28" y="0"/>
                  <a:pt x="62" y="0"/>
                </a:cubicBezTo>
                <a:lnTo>
                  <a:pt x="1733" y="0"/>
                </a:lnTo>
                <a:lnTo>
                  <a:pt x="1733" y="0"/>
                </a:lnTo>
                <a:cubicBezTo>
                  <a:pt x="1767" y="0"/>
                  <a:pt x="1795" y="28"/>
                  <a:pt x="1795" y="62"/>
                </a:cubicBezTo>
                <a:lnTo>
                  <a:pt x="1795" y="1699"/>
                </a:lnTo>
                <a:lnTo>
                  <a:pt x="1795" y="1699"/>
                </a:lnTo>
                <a:cubicBezTo>
                  <a:pt x="1795" y="1745"/>
                  <a:pt x="1749" y="1775"/>
                  <a:pt x="1708" y="1756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t" anchorCtr="0"/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067" name="Arrow7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A745252-B553-F1C6-E0D7-DE00A16FA30B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rot="10800000">
            <a:off x="3707904" y="2149087"/>
            <a:ext cx="754083" cy="631134"/>
          </a:xfrm>
          <a:custGeom>
            <a:avLst/>
            <a:gdLst>
              <a:gd name="T0" fmla="*/ 522 w 1250"/>
              <a:gd name="T1" fmla="*/ 1044 h 1045"/>
              <a:gd name="T2" fmla="*/ 0 w 1250"/>
              <a:gd name="T3" fmla="*/ 522 h 1045"/>
              <a:gd name="T4" fmla="*/ 522 w 1250"/>
              <a:gd name="T5" fmla="*/ 0 h 1045"/>
              <a:gd name="T6" fmla="*/ 867 w 1250"/>
              <a:gd name="T7" fmla="*/ 0 h 1045"/>
              <a:gd name="T8" fmla="*/ 470 w 1250"/>
              <a:gd name="T9" fmla="*/ 397 h 1045"/>
              <a:gd name="T10" fmla="*/ 1250 w 1250"/>
              <a:gd name="T11" fmla="*/ 397 h 1045"/>
              <a:gd name="T12" fmla="*/ 1250 w 1250"/>
              <a:gd name="T13" fmla="*/ 650 h 1045"/>
              <a:gd name="T14" fmla="*/ 472 w 1250"/>
              <a:gd name="T15" fmla="*/ 650 h 1045"/>
              <a:gd name="T16" fmla="*/ 867 w 1250"/>
              <a:gd name="T17" fmla="*/ 1045 h 1045"/>
              <a:gd name="T18" fmla="*/ 522 w 1250"/>
              <a:gd name="T19" fmla="*/ 1044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0" h="1045">
                <a:moveTo>
                  <a:pt x="522" y="1044"/>
                </a:moveTo>
                <a:lnTo>
                  <a:pt x="0" y="522"/>
                </a:lnTo>
                <a:lnTo>
                  <a:pt x="522" y="0"/>
                </a:lnTo>
                <a:lnTo>
                  <a:pt x="867" y="0"/>
                </a:lnTo>
                <a:lnTo>
                  <a:pt x="470" y="397"/>
                </a:lnTo>
                <a:lnTo>
                  <a:pt x="1250" y="397"/>
                </a:lnTo>
                <a:lnTo>
                  <a:pt x="1250" y="650"/>
                </a:lnTo>
                <a:lnTo>
                  <a:pt x="472" y="650"/>
                </a:lnTo>
                <a:lnTo>
                  <a:pt x="867" y="1045"/>
                </a:lnTo>
                <a:lnTo>
                  <a:pt x="522" y="1044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8" name="Picture 6" descr="Reset - Free ui icons">
            <a:extLst>
              <a:ext uri="{FF2B5EF4-FFF2-40B4-BE49-F238E27FC236}">
                <a16:creationId xmlns:a16="http://schemas.microsoft.com/office/drawing/2014/main" id="{CB9EE885-D5BB-F56E-465E-751623DEA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78348"/>
            <a:ext cx="1172613" cy="117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0" name="Freeform 168">
            <a:extLst>
              <a:ext uri="{FF2B5EF4-FFF2-40B4-BE49-F238E27FC236}">
                <a16:creationId xmlns:a16="http://schemas.microsoft.com/office/drawing/2014/main" id="{EA77EE30-E3E0-5AA3-246D-328C1BBDB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138" y="4438117"/>
            <a:ext cx="1906530" cy="1997434"/>
          </a:xfrm>
          <a:custGeom>
            <a:avLst/>
            <a:gdLst>
              <a:gd name="T0" fmla="*/ 3233 w 3302"/>
              <a:gd name="T1" fmla="*/ 3319 h 3769"/>
              <a:gd name="T2" fmla="*/ 1676 w 3302"/>
              <a:gd name="T3" fmla="*/ 3763 h 3769"/>
              <a:gd name="T4" fmla="*/ 1676 w 3302"/>
              <a:gd name="T5" fmla="*/ 3763 h 3769"/>
              <a:gd name="T6" fmla="*/ 1624 w 3302"/>
              <a:gd name="T7" fmla="*/ 3763 h 3769"/>
              <a:gd name="T8" fmla="*/ 68 w 3302"/>
              <a:gd name="T9" fmla="*/ 3319 h 3769"/>
              <a:gd name="T10" fmla="*/ 68 w 3302"/>
              <a:gd name="T11" fmla="*/ 3319 h 3769"/>
              <a:gd name="T12" fmla="*/ 0 w 3302"/>
              <a:gd name="T13" fmla="*/ 3228 h 3769"/>
              <a:gd name="T14" fmla="*/ 0 w 3302"/>
              <a:gd name="T15" fmla="*/ 94 h 3769"/>
              <a:gd name="T16" fmla="*/ 0 w 3302"/>
              <a:gd name="T17" fmla="*/ 94 h 3769"/>
              <a:gd name="T18" fmla="*/ 94 w 3302"/>
              <a:gd name="T19" fmla="*/ 0 h 3769"/>
              <a:gd name="T20" fmla="*/ 3206 w 3302"/>
              <a:gd name="T21" fmla="*/ 0 h 3769"/>
              <a:gd name="T22" fmla="*/ 3206 w 3302"/>
              <a:gd name="T23" fmla="*/ 0 h 3769"/>
              <a:gd name="T24" fmla="*/ 3301 w 3302"/>
              <a:gd name="T25" fmla="*/ 94 h 3769"/>
              <a:gd name="T26" fmla="*/ 3301 w 3302"/>
              <a:gd name="T27" fmla="*/ 3228 h 3769"/>
              <a:gd name="T28" fmla="*/ 3301 w 3302"/>
              <a:gd name="T29" fmla="*/ 3228 h 3769"/>
              <a:gd name="T30" fmla="*/ 3233 w 3302"/>
              <a:gd name="T31" fmla="*/ 3319 h 3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02" h="3769">
                <a:moveTo>
                  <a:pt x="3233" y="3319"/>
                </a:moveTo>
                <a:lnTo>
                  <a:pt x="1676" y="3763"/>
                </a:lnTo>
                <a:lnTo>
                  <a:pt x="1676" y="3763"/>
                </a:lnTo>
                <a:cubicBezTo>
                  <a:pt x="1659" y="3768"/>
                  <a:pt x="1641" y="3768"/>
                  <a:pt x="1624" y="3763"/>
                </a:cubicBezTo>
                <a:lnTo>
                  <a:pt x="68" y="3319"/>
                </a:lnTo>
                <a:lnTo>
                  <a:pt x="68" y="3319"/>
                </a:lnTo>
                <a:cubicBezTo>
                  <a:pt x="28" y="3308"/>
                  <a:pt x="0" y="3270"/>
                  <a:pt x="0" y="3228"/>
                </a:cubicBezTo>
                <a:lnTo>
                  <a:pt x="0" y="94"/>
                </a:lnTo>
                <a:lnTo>
                  <a:pt x="0" y="94"/>
                </a:lnTo>
                <a:cubicBezTo>
                  <a:pt x="0" y="42"/>
                  <a:pt x="42" y="0"/>
                  <a:pt x="94" y="0"/>
                </a:cubicBezTo>
                <a:lnTo>
                  <a:pt x="3206" y="0"/>
                </a:lnTo>
                <a:lnTo>
                  <a:pt x="3206" y="0"/>
                </a:lnTo>
                <a:cubicBezTo>
                  <a:pt x="3258" y="0"/>
                  <a:pt x="3301" y="42"/>
                  <a:pt x="3301" y="94"/>
                </a:cubicBezTo>
                <a:lnTo>
                  <a:pt x="3301" y="3228"/>
                </a:lnTo>
                <a:lnTo>
                  <a:pt x="3301" y="3228"/>
                </a:lnTo>
                <a:cubicBezTo>
                  <a:pt x="3301" y="3270"/>
                  <a:pt x="3273" y="3308"/>
                  <a:pt x="3233" y="3319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txBody>
          <a:bodyPr wrap="square" tIns="459000" anchor="ctr"/>
          <a:lstStyle/>
          <a:p>
            <a:pPr algn="ctr"/>
            <a:r>
              <a:rPr lang="pt-BR" sz="1200" dirty="0">
                <a:cs typeface="Calibri" panose="020F0502020204030204" pitchFamily="34" charset="0"/>
                <a:sym typeface="Calibri" panose="020F0502020204030204" pitchFamily="34" charset="0"/>
              </a:rPr>
              <a:t>Assim como quando atualizamos o </a:t>
            </a:r>
            <a:r>
              <a:rPr lang="pt-BR" sz="1200" dirty="0" err="1">
                <a:cs typeface="Calibri" panose="020F0502020204030204" pitchFamily="34" charset="0"/>
                <a:sym typeface="Calibri" panose="020F0502020204030204" pitchFamily="34" charset="0"/>
              </a:rPr>
              <a:t>Win</a:t>
            </a:r>
            <a:r>
              <a:rPr lang="pt-BR" sz="1200" dirty="0">
                <a:cs typeface="Calibri" panose="020F0502020204030204" pitchFamily="34" charset="0"/>
                <a:sym typeface="Calibri" panose="020F0502020204030204" pitchFamily="34" charset="0"/>
              </a:rPr>
              <a:t>, o sistema faz um reset</a:t>
            </a:r>
            <a:endParaRPr lang="pt-BR" sz="1200" dirty="0"/>
          </a:p>
        </p:txBody>
      </p:sp>
      <p:sp>
        <p:nvSpPr>
          <p:cNvPr id="2071" name="Freeform 169">
            <a:extLst>
              <a:ext uri="{FF2B5EF4-FFF2-40B4-BE49-F238E27FC236}">
                <a16:creationId xmlns:a16="http://schemas.microsoft.com/office/drawing/2014/main" id="{0A6B5C1A-5618-B764-3A98-2B796BA8B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162" y="4365104"/>
            <a:ext cx="692786" cy="684296"/>
          </a:xfrm>
          <a:custGeom>
            <a:avLst/>
            <a:gdLst>
              <a:gd name="T0" fmla="*/ 1709 w 1797"/>
              <a:gd name="T1" fmla="*/ 1756 h 1776"/>
              <a:gd name="T2" fmla="*/ 924 w 1797"/>
              <a:gd name="T3" fmla="*/ 1403 h 1776"/>
              <a:gd name="T4" fmla="*/ 924 w 1797"/>
              <a:gd name="T5" fmla="*/ 1403 h 1776"/>
              <a:gd name="T6" fmla="*/ 873 w 1797"/>
              <a:gd name="T7" fmla="*/ 1403 h 1776"/>
              <a:gd name="T8" fmla="*/ 88 w 1797"/>
              <a:gd name="T9" fmla="*/ 1756 h 1776"/>
              <a:gd name="T10" fmla="*/ 88 w 1797"/>
              <a:gd name="T11" fmla="*/ 1756 h 1776"/>
              <a:gd name="T12" fmla="*/ 0 w 1797"/>
              <a:gd name="T13" fmla="*/ 1699 h 1776"/>
              <a:gd name="T14" fmla="*/ 0 w 1797"/>
              <a:gd name="T15" fmla="*/ 62 h 1776"/>
              <a:gd name="T16" fmla="*/ 0 w 1797"/>
              <a:gd name="T17" fmla="*/ 62 h 1776"/>
              <a:gd name="T18" fmla="*/ 62 w 1797"/>
              <a:gd name="T19" fmla="*/ 0 h 1776"/>
              <a:gd name="T20" fmla="*/ 1735 w 1797"/>
              <a:gd name="T21" fmla="*/ 0 h 1776"/>
              <a:gd name="T22" fmla="*/ 1735 w 1797"/>
              <a:gd name="T23" fmla="*/ 0 h 1776"/>
              <a:gd name="T24" fmla="*/ 1796 w 1797"/>
              <a:gd name="T25" fmla="*/ 62 h 1776"/>
              <a:gd name="T26" fmla="*/ 1796 w 1797"/>
              <a:gd name="T27" fmla="*/ 1699 h 1776"/>
              <a:gd name="T28" fmla="*/ 1796 w 1797"/>
              <a:gd name="T29" fmla="*/ 1699 h 1776"/>
              <a:gd name="T30" fmla="*/ 1709 w 1797"/>
              <a:gd name="T31" fmla="*/ 1756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97" h="1776">
                <a:moveTo>
                  <a:pt x="1709" y="1756"/>
                </a:moveTo>
                <a:lnTo>
                  <a:pt x="924" y="1403"/>
                </a:lnTo>
                <a:lnTo>
                  <a:pt x="924" y="1403"/>
                </a:lnTo>
                <a:cubicBezTo>
                  <a:pt x="908" y="1396"/>
                  <a:pt x="889" y="1396"/>
                  <a:pt x="873" y="1403"/>
                </a:cubicBezTo>
                <a:lnTo>
                  <a:pt x="88" y="1756"/>
                </a:lnTo>
                <a:lnTo>
                  <a:pt x="88" y="1756"/>
                </a:lnTo>
                <a:cubicBezTo>
                  <a:pt x="47" y="1775"/>
                  <a:pt x="0" y="1745"/>
                  <a:pt x="0" y="1699"/>
                </a:cubicBezTo>
                <a:lnTo>
                  <a:pt x="0" y="62"/>
                </a:lnTo>
                <a:lnTo>
                  <a:pt x="0" y="62"/>
                </a:lnTo>
                <a:cubicBezTo>
                  <a:pt x="0" y="28"/>
                  <a:pt x="28" y="0"/>
                  <a:pt x="62" y="0"/>
                </a:cubicBezTo>
                <a:lnTo>
                  <a:pt x="1735" y="0"/>
                </a:lnTo>
                <a:lnTo>
                  <a:pt x="1735" y="0"/>
                </a:lnTo>
                <a:cubicBezTo>
                  <a:pt x="1769" y="0"/>
                  <a:pt x="1796" y="28"/>
                  <a:pt x="1796" y="62"/>
                </a:cubicBezTo>
                <a:lnTo>
                  <a:pt x="1796" y="1699"/>
                </a:lnTo>
                <a:lnTo>
                  <a:pt x="1796" y="1699"/>
                </a:lnTo>
                <a:cubicBezTo>
                  <a:pt x="1796" y="1745"/>
                  <a:pt x="1750" y="1775"/>
                  <a:pt x="1709" y="1756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t" anchorCtr="0"/>
          <a:lstStyle/>
          <a:p>
            <a:pPr algn="ctr"/>
            <a:r>
              <a:rPr lang="pt-BR" sz="3600" b="1">
                <a:solidFill>
                  <a:schemeClr val="bg1"/>
                </a:solidFill>
              </a:rPr>
              <a:t>03</a:t>
            </a:r>
            <a:endParaRPr lang="pt-BR" sz="3600" b="1" dirty="0">
              <a:solidFill>
                <a:schemeClr val="bg1"/>
              </a:solidFill>
            </a:endParaRPr>
          </a:p>
        </p:txBody>
      </p:sp>
      <p:pic>
        <p:nvPicPr>
          <p:cNvPr id="2072" name="Picture 6">
            <a:extLst>
              <a:ext uri="{FF2B5EF4-FFF2-40B4-BE49-F238E27FC236}">
                <a16:creationId xmlns:a16="http://schemas.microsoft.com/office/drawing/2014/main" id="{3761EB69-60C5-DF62-0CC2-4C3F8F03FE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8" r="41891"/>
          <a:stretch/>
        </p:blipFill>
        <p:spPr bwMode="auto">
          <a:xfrm>
            <a:off x="6809437" y="1435512"/>
            <a:ext cx="1244621" cy="235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3" name="Code_implementation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1EF7CFC8-C1DD-291E-1F92-789345241482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8298402" y="2924944"/>
            <a:ext cx="738094" cy="571500"/>
            <a:chOff x="7613650" y="384175"/>
            <a:chExt cx="1062038" cy="822326"/>
          </a:xfrm>
          <a:noFill/>
        </p:grpSpPr>
        <p:sp>
          <p:nvSpPr>
            <p:cNvPr id="2074" name="Freeform 261">
              <a:extLst>
                <a:ext uri="{FF2B5EF4-FFF2-40B4-BE49-F238E27FC236}">
                  <a16:creationId xmlns:a16="http://schemas.microsoft.com/office/drawing/2014/main" id="{B18AC394-D367-55DC-3FBE-BCDC2997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490538"/>
              <a:ext cx="330200" cy="463550"/>
            </a:xfrm>
            <a:custGeom>
              <a:avLst/>
              <a:gdLst>
                <a:gd name="T0" fmla="*/ 0 w 208"/>
                <a:gd name="T1" fmla="*/ 177 h 292"/>
                <a:gd name="T2" fmla="*/ 208 w 208"/>
                <a:gd name="T3" fmla="*/ 292 h 292"/>
                <a:gd name="T4" fmla="*/ 208 w 208"/>
                <a:gd name="T5" fmla="*/ 210 h 292"/>
                <a:gd name="T6" fmla="*/ 84 w 208"/>
                <a:gd name="T7" fmla="*/ 146 h 292"/>
                <a:gd name="T8" fmla="*/ 208 w 208"/>
                <a:gd name="T9" fmla="*/ 83 h 292"/>
                <a:gd name="T10" fmla="*/ 208 w 208"/>
                <a:gd name="T11" fmla="*/ 0 h 292"/>
                <a:gd name="T12" fmla="*/ 0 w 208"/>
                <a:gd name="T13" fmla="*/ 116 h 292"/>
                <a:gd name="T14" fmla="*/ 0 w 208"/>
                <a:gd name="T15" fmla="*/ 177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292">
                  <a:moveTo>
                    <a:pt x="0" y="177"/>
                  </a:moveTo>
                  <a:lnTo>
                    <a:pt x="208" y="292"/>
                  </a:lnTo>
                  <a:lnTo>
                    <a:pt x="208" y="210"/>
                  </a:lnTo>
                  <a:lnTo>
                    <a:pt x="84" y="146"/>
                  </a:lnTo>
                  <a:lnTo>
                    <a:pt x="208" y="83"/>
                  </a:lnTo>
                  <a:lnTo>
                    <a:pt x="208" y="0"/>
                  </a:lnTo>
                  <a:lnTo>
                    <a:pt x="0" y="116"/>
                  </a:lnTo>
                  <a:lnTo>
                    <a:pt x="0" y="177"/>
                  </a:lnTo>
                  <a:close/>
                </a:path>
              </a:pathLst>
            </a:custGeom>
            <a:grpFill/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5" name="Freeform 262">
              <a:extLst>
                <a:ext uri="{FF2B5EF4-FFF2-40B4-BE49-F238E27FC236}">
                  <a16:creationId xmlns:a16="http://schemas.microsoft.com/office/drawing/2014/main" id="{EB17A340-1C66-3AE4-E34E-14138ED91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4175" y="384175"/>
              <a:ext cx="225425" cy="590550"/>
            </a:xfrm>
            <a:custGeom>
              <a:avLst/>
              <a:gdLst>
                <a:gd name="T0" fmla="*/ 77 w 142"/>
                <a:gd name="T1" fmla="*/ 0 h 372"/>
                <a:gd name="T2" fmla="*/ 0 w 142"/>
                <a:gd name="T3" fmla="*/ 372 h 372"/>
                <a:gd name="T4" fmla="*/ 66 w 142"/>
                <a:gd name="T5" fmla="*/ 372 h 372"/>
                <a:gd name="T6" fmla="*/ 142 w 142"/>
                <a:gd name="T7" fmla="*/ 0 h 372"/>
                <a:gd name="T8" fmla="*/ 77 w 142"/>
                <a:gd name="T9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372">
                  <a:moveTo>
                    <a:pt x="77" y="0"/>
                  </a:moveTo>
                  <a:lnTo>
                    <a:pt x="0" y="372"/>
                  </a:lnTo>
                  <a:lnTo>
                    <a:pt x="66" y="372"/>
                  </a:lnTo>
                  <a:lnTo>
                    <a:pt x="142" y="0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6" name="Freeform 263">
              <a:extLst>
                <a:ext uri="{FF2B5EF4-FFF2-40B4-BE49-F238E27FC236}">
                  <a16:creationId xmlns:a16="http://schemas.microsoft.com/office/drawing/2014/main" id="{9D969C82-6FA3-440A-249A-52CF4E93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5638" y="490538"/>
              <a:ext cx="331788" cy="401638"/>
            </a:xfrm>
            <a:custGeom>
              <a:avLst/>
              <a:gdLst>
                <a:gd name="T0" fmla="*/ 32 w 551"/>
                <a:gd name="T1" fmla="*/ 619 h 666"/>
                <a:gd name="T2" fmla="*/ 61 w 551"/>
                <a:gd name="T3" fmla="*/ 613 h 666"/>
                <a:gd name="T4" fmla="*/ 140 w 551"/>
                <a:gd name="T5" fmla="*/ 653 h 666"/>
                <a:gd name="T6" fmla="*/ 147 w 551"/>
                <a:gd name="T7" fmla="*/ 666 h 666"/>
                <a:gd name="T8" fmla="*/ 159 w 551"/>
                <a:gd name="T9" fmla="*/ 656 h 666"/>
                <a:gd name="T10" fmla="*/ 238 w 551"/>
                <a:gd name="T11" fmla="*/ 640 h 666"/>
                <a:gd name="T12" fmla="*/ 256 w 551"/>
                <a:gd name="T13" fmla="*/ 630 h 666"/>
                <a:gd name="T14" fmla="*/ 259 w 551"/>
                <a:gd name="T15" fmla="*/ 569 h 666"/>
                <a:gd name="T16" fmla="*/ 273 w 551"/>
                <a:gd name="T17" fmla="*/ 542 h 666"/>
                <a:gd name="T18" fmla="*/ 291 w 551"/>
                <a:gd name="T19" fmla="*/ 516 h 666"/>
                <a:gd name="T20" fmla="*/ 354 w 551"/>
                <a:gd name="T21" fmla="*/ 486 h 666"/>
                <a:gd name="T22" fmla="*/ 374 w 551"/>
                <a:gd name="T23" fmla="*/ 489 h 666"/>
                <a:gd name="T24" fmla="*/ 386 w 551"/>
                <a:gd name="T25" fmla="*/ 492 h 666"/>
                <a:gd name="T26" fmla="*/ 389 w 551"/>
                <a:gd name="T27" fmla="*/ 490 h 666"/>
                <a:gd name="T28" fmla="*/ 393 w 551"/>
                <a:gd name="T29" fmla="*/ 479 h 666"/>
                <a:gd name="T30" fmla="*/ 462 w 551"/>
                <a:gd name="T31" fmla="*/ 424 h 666"/>
                <a:gd name="T32" fmla="*/ 492 w 551"/>
                <a:gd name="T33" fmla="*/ 424 h 666"/>
                <a:gd name="T34" fmla="*/ 523 w 551"/>
                <a:gd name="T35" fmla="*/ 426 h 666"/>
                <a:gd name="T36" fmla="*/ 551 w 551"/>
                <a:gd name="T37" fmla="*/ 436 h 666"/>
                <a:gd name="T38" fmla="*/ 551 w 551"/>
                <a:gd name="T39" fmla="*/ 300 h 666"/>
                <a:gd name="T40" fmla="*/ 0 w 551"/>
                <a:gd name="T41" fmla="*/ 0 h 666"/>
                <a:gd name="T42" fmla="*/ 0 w 551"/>
                <a:gd name="T43" fmla="*/ 217 h 666"/>
                <a:gd name="T44" fmla="*/ 338 w 551"/>
                <a:gd name="T45" fmla="*/ 385 h 666"/>
                <a:gd name="T46" fmla="*/ 0 w 551"/>
                <a:gd name="T47" fmla="*/ 552 h 666"/>
                <a:gd name="T48" fmla="*/ 0 w 551"/>
                <a:gd name="T49" fmla="*/ 628 h 666"/>
                <a:gd name="T50" fmla="*/ 1 w 551"/>
                <a:gd name="T51" fmla="*/ 628 h 666"/>
                <a:gd name="T52" fmla="*/ 32 w 551"/>
                <a:gd name="T53" fmla="*/ 61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1" h="666">
                  <a:moveTo>
                    <a:pt x="32" y="619"/>
                  </a:moveTo>
                  <a:cubicBezTo>
                    <a:pt x="41" y="617"/>
                    <a:pt x="51" y="615"/>
                    <a:pt x="61" y="613"/>
                  </a:cubicBezTo>
                  <a:cubicBezTo>
                    <a:pt x="91" y="609"/>
                    <a:pt x="124" y="626"/>
                    <a:pt x="140" y="653"/>
                  </a:cubicBezTo>
                  <a:lnTo>
                    <a:pt x="147" y="666"/>
                  </a:lnTo>
                  <a:lnTo>
                    <a:pt x="159" y="656"/>
                  </a:lnTo>
                  <a:cubicBezTo>
                    <a:pt x="179" y="637"/>
                    <a:pt x="212" y="631"/>
                    <a:pt x="238" y="640"/>
                  </a:cubicBezTo>
                  <a:lnTo>
                    <a:pt x="256" y="630"/>
                  </a:lnTo>
                  <a:cubicBezTo>
                    <a:pt x="249" y="610"/>
                    <a:pt x="249" y="588"/>
                    <a:pt x="259" y="569"/>
                  </a:cubicBezTo>
                  <a:cubicBezTo>
                    <a:pt x="263" y="559"/>
                    <a:pt x="268" y="550"/>
                    <a:pt x="273" y="542"/>
                  </a:cubicBezTo>
                  <a:cubicBezTo>
                    <a:pt x="278" y="533"/>
                    <a:pt x="285" y="525"/>
                    <a:pt x="291" y="516"/>
                  </a:cubicBezTo>
                  <a:cubicBezTo>
                    <a:pt x="305" y="498"/>
                    <a:pt x="329" y="486"/>
                    <a:pt x="354" y="486"/>
                  </a:cubicBezTo>
                  <a:cubicBezTo>
                    <a:pt x="361" y="486"/>
                    <a:pt x="368" y="487"/>
                    <a:pt x="374" y="489"/>
                  </a:cubicBezTo>
                  <a:lnTo>
                    <a:pt x="386" y="492"/>
                  </a:lnTo>
                  <a:cubicBezTo>
                    <a:pt x="387" y="491"/>
                    <a:pt x="388" y="491"/>
                    <a:pt x="389" y="490"/>
                  </a:cubicBezTo>
                  <a:lnTo>
                    <a:pt x="393" y="479"/>
                  </a:lnTo>
                  <a:cubicBezTo>
                    <a:pt x="403" y="449"/>
                    <a:pt x="431" y="426"/>
                    <a:pt x="462" y="424"/>
                  </a:cubicBezTo>
                  <a:cubicBezTo>
                    <a:pt x="472" y="424"/>
                    <a:pt x="482" y="423"/>
                    <a:pt x="492" y="424"/>
                  </a:cubicBezTo>
                  <a:cubicBezTo>
                    <a:pt x="502" y="424"/>
                    <a:pt x="513" y="425"/>
                    <a:pt x="523" y="426"/>
                  </a:cubicBezTo>
                  <a:cubicBezTo>
                    <a:pt x="533" y="428"/>
                    <a:pt x="542" y="431"/>
                    <a:pt x="551" y="436"/>
                  </a:cubicBezTo>
                  <a:lnTo>
                    <a:pt x="551" y="300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338" y="385"/>
                  </a:lnTo>
                  <a:lnTo>
                    <a:pt x="0" y="552"/>
                  </a:lnTo>
                  <a:lnTo>
                    <a:pt x="0" y="628"/>
                  </a:lnTo>
                  <a:cubicBezTo>
                    <a:pt x="1" y="628"/>
                    <a:pt x="1" y="628"/>
                    <a:pt x="1" y="628"/>
                  </a:cubicBezTo>
                  <a:cubicBezTo>
                    <a:pt x="12" y="624"/>
                    <a:pt x="22" y="621"/>
                    <a:pt x="32" y="619"/>
                  </a:cubicBezTo>
                </a:path>
              </a:pathLst>
            </a:custGeom>
            <a:grpFill/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7" name="Freeform 264">
              <a:extLst>
                <a:ext uri="{FF2B5EF4-FFF2-40B4-BE49-F238E27FC236}">
                  <a16:creationId xmlns:a16="http://schemas.microsoft.com/office/drawing/2014/main" id="{254CA6B7-EEE3-9508-2438-477402B34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81975" y="893763"/>
              <a:ext cx="312738" cy="312738"/>
            </a:xfrm>
            <a:custGeom>
              <a:avLst/>
              <a:gdLst>
                <a:gd name="T0" fmla="*/ 349 w 518"/>
                <a:gd name="T1" fmla="*/ 316 h 518"/>
                <a:gd name="T2" fmla="*/ 203 w 518"/>
                <a:gd name="T3" fmla="*/ 351 h 518"/>
                <a:gd name="T4" fmla="*/ 168 w 518"/>
                <a:gd name="T5" fmla="*/ 204 h 518"/>
                <a:gd name="T6" fmla="*/ 362 w 518"/>
                <a:gd name="T7" fmla="*/ 286 h 518"/>
                <a:gd name="T8" fmla="*/ 506 w 518"/>
                <a:gd name="T9" fmla="*/ 176 h 518"/>
                <a:gd name="T10" fmla="*/ 504 w 518"/>
                <a:gd name="T11" fmla="*/ 172 h 518"/>
                <a:gd name="T12" fmla="*/ 501 w 518"/>
                <a:gd name="T13" fmla="*/ 169 h 518"/>
                <a:gd name="T14" fmla="*/ 487 w 518"/>
                <a:gd name="T15" fmla="*/ 163 h 518"/>
                <a:gd name="T16" fmla="*/ 446 w 518"/>
                <a:gd name="T17" fmla="*/ 159 h 518"/>
                <a:gd name="T18" fmla="*/ 419 w 518"/>
                <a:gd name="T19" fmla="*/ 130 h 518"/>
                <a:gd name="T20" fmla="*/ 414 w 518"/>
                <a:gd name="T21" fmla="*/ 106 h 518"/>
                <a:gd name="T22" fmla="*/ 416 w 518"/>
                <a:gd name="T23" fmla="*/ 52 h 518"/>
                <a:gd name="T24" fmla="*/ 395 w 518"/>
                <a:gd name="T25" fmla="*/ 37 h 518"/>
                <a:gd name="T26" fmla="*/ 352 w 518"/>
                <a:gd name="T27" fmla="*/ 29 h 518"/>
                <a:gd name="T28" fmla="*/ 302 w 518"/>
                <a:gd name="T29" fmla="*/ 58 h 518"/>
                <a:gd name="T30" fmla="*/ 260 w 518"/>
                <a:gd name="T31" fmla="*/ 42 h 518"/>
                <a:gd name="T32" fmla="*/ 243 w 518"/>
                <a:gd name="T33" fmla="*/ 12 h 518"/>
                <a:gd name="T34" fmla="*/ 199 w 518"/>
                <a:gd name="T35" fmla="*/ 6 h 518"/>
                <a:gd name="T36" fmla="*/ 162 w 518"/>
                <a:gd name="T37" fmla="*/ 31 h 518"/>
                <a:gd name="T38" fmla="*/ 154 w 518"/>
                <a:gd name="T39" fmla="*/ 79 h 518"/>
                <a:gd name="T40" fmla="*/ 129 w 518"/>
                <a:gd name="T41" fmla="*/ 99 h 518"/>
                <a:gd name="T42" fmla="*/ 73 w 518"/>
                <a:gd name="T43" fmla="*/ 95 h 518"/>
                <a:gd name="T44" fmla="*/ 37 w 518"/>
                <a:gd name="T45" fmla="*/ 123 h 518"/>
                <a:gd name="T46" fmla="*/ 29 w 518"/>
                <a:gd name="T47" fmla="*/ 167 h 518"/>
                <a:gd name="T48" fmla="*/ 59 w 518"/>
                <a:gd name="T49" fmla="*/ 207 h 518"/>
                <a:gd name="T50" fmla="*/ 53 w 518"/>
                <a:gd name="T51" fmla="*/ 238 h 518"/>
                <a:gd name="T52" fmla="*/ 11 w 518"/>
                <a:gd name="T53" fmla="*/ 275 h 518"/>
                <a:gd name="T54" fmla="*/ 5 w 518"/>
                <a:gd name="T55" fmla="*/ 319 h 518"/>
                <a:gd name="T56" fmla="*/ 12 w 518"/>
                <a:gd name="T57" fmla="*/ 343 h 518"/>
                <a:gd name="T58" fmla="*/ 14 w 518"/>
                <a:gd name="T59" fmla="*/ 348 h 518"/>
                <a:gd name="T60" fmla="*/ 31 w 518"/>
                <a:gd name="T61" fmla="*/ 357 h 518"/>
                <a:gd name="T62" fmla="*/ 84 w 518"/>
                <a:gd name="T63" fmla="*/ 371 h 518"/>
                <a:gd name="T64" fmla="*/ 103 w 518"/>
                <a:gd name="T65" fmla="*/ 414 h 518"/>
                <a:gd name="T66" fmla="*/ 102 w 518"/>
                <a:gd name="T67" fmla="*/ 468 h 518"/>
                <a:gd name="T68" fmla="*/ 143 w 518"/>
                <a:gd name="T69" fmla="*/ 493 h 518"/>
                <a:gd name="T70" fmla="*/ 190 w 518"/>
                <a:gd name="T71" fmla="*/ 468 h 518"/>
                <a:gd name="T72" fmla="*/ 238 w 518"/>
                <a:gd name="T73" fmla="*/ 466 h 518"/>
                <a:gd name="T74" fmla="*/ 274 w 518"/>
                <a:gd name="T75" fmla="*/ 507 h 518"/>
                <a:gd name="T76" fmla="*/ 319 w 518"/>
                <a:gd name="T77" fmla="*/ 513 h 518"/>
                <a:gd name="T78" fmla="*/ 356 w 518"/>
                <a:gd name="T79" fmla="*/ 488 h 518"/>
                <a:gd name="T80" fmla="*/ 370 w 518"/>
                <a:gd name="T81" fmla="*/ 435 h 518"/>
                <a:gd name="T82" fmla="*/ 413 w 518"/>
                <a:gd name="T83" fmla="*/ 415 h 518"/>
                <a:gd name="T84" fmla="*/ 467 w 518"/>
                <a:gd name="T85" fmla="*/ 417 h 518"/>
                <a:gd name="T86" fmla="*/ 492 w 518"/>
                <a:gd name="T87" fmla="*/ 375 h 518"/>
                <a:gd name="T88" fmla="*/ 467 w 518"/>
                <a:gd name="T89" fmla="*/ 328 h 518"/>
                <a:gd name="T90" fmla="*/ 460 w 518"/>
                <a:gd name="T91" fmla="*/ 309 h 518"/>
                <a:gd name="T92" fmla="*/ 478 w 518"/>
                <a:gd name="T93" fmla="*/ 261 h 518"/>
                <a:gd name="T94" fmla="*/ 517 w 518"/>
                <a:gd name="T95" fmla="*/ 224 h 518"/>
                <a:gd name="T96" fmla="*/ 507 w 518"/>
                <a:gd name="T97" fmla="*/ 18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8" h="518">
                  <a:moveTo>
                    <a:pt x="362" y="286"/>
                  </a:moveTo>
                  <a:cubicBezTo>
                    <a:pt x="360" y="296"/>
                    <a:pt x="355" y="307"/>
                    <a:pt x="349" y="316"/>
                  </a:cubicBezTo>
                  <a:cubicBezTo>
                    <a:pt x="334" y="341"/>
                    <a:pt x="311" y="358"/>
                    <a:pt x="283" y="364"/>
                  </a:cubicBezTo>
                  <a:cubicBezTo>
                    <a:pt x="256" y="371"/>
                    <a:pt x="227" y="366"/>
                    <a:pt x="203" y="351"/>
                  </a:cubicBezTo>
                  <a:cubicBezTo>
                    <a:pt x="163" y="327"/>
                    <a:pt x="144" y="280"/>
                    <a:pt x="155" y="235"/>
                  </a:cubicBezTo>
                  <a:cubicBezTo>
                    <a:pt x="158" y="224"/>
                    <a:pt x="162" y="214"/>
                    <a:pt x="168" y="204"/>
                  </a:cubicBezTo>
                  <a:cubicBezTo>
                    <a:pt x="199" y="154"/>
                    <a:pt x="265" y="139"/>
                    <a:pt x="315" y="170"/>
                  </a:cubicBezTo>
                  <a:cubicBezTo>
                    <a:pt x="354" y="194"/>
                    <a:pt x="373" y="241"/>
                    <a:pt x="362" y="286"/>
                  </a:cubicBezTo>
                  <a:close/>
                  <a:moveTo>
                    <a:pt x="507" y="180"/>
                  </a:moveTo>
                  <a:cubicBezTo>
                    <a:pt x="507" y="179"/>
                    <a:pt x="506" y="178"/>
                    <a:pt x="506" y="176"/>
                  </a:cubicBezTo>
                  <a:cubicBezTo>
                    <a:pt x="505" y="175"/>
                    <a:pt x="505" y="174"/>
                    <a:pt x="505" y="174"/>
                  </a:cubicBezTo>
                  <a:cubicBezTo>
                    <a:pt x="504" y="173"/>
                    <a:pt x="504" y="172"/>
                    <a:pt x="504" y="172"/>
                  </a:cubicBezTo>
                  <a:cubicBezTo>
                    <a:pt x="503" y="172"/>
                    <a:pt x="503" y="171"/>
                    <a:pt x="503" y="171"/>
                  </a:cubicBezTo>
                  <a:cubicBezTo>
                    <a:pt x="503" y="171"/>
                    <a:pt x="502" y="170"/>
                    <a:pt x="501" y="169"/>
                  </a:cubicBezTo>
                  <a:lnTo>
                    <a:pt x="501" y="169"/>
                  </a:lnTo>
                  <a:cubicBezTo>
                    <a:pt x="497" y="165"/>
                    <a:pt x="492" y="163"/>
                    <a:pt x="487" y="163"/>
                  </a:cubicBezTo>
                  <a:lnTo>
                    <a:pt x="453" y="161"/>
                  </a:lnTo>
                  <a:cubicBezTo>
                    <a:pt x="451" y="160"/>
                    <a:pt x="448" y="160"/>
                    <a:pt x="446" y="159"/>
                  </a:cubicBezTo>
                  <a:cubicBezTo>
                    <a:pt x="440" y="156"/>
                    <a:pt x="435" y="152"/>
                    <a:pt x="433" y="148"/>
                  </a:cubicBezTo>
                  <a:cubicBezTo>
                    <a:pt x="429" y="142"/>
                    <a:pt x="424" y="136"/>
                    <a:pt x="419" y="130"/>
                  </a:cubicBezTo>
                  <a:cubicBezTo>
                    <a:pt x="415" y="125"/>
                    <a:pt x="413" y="115"/>
                    <a:pt x="414" y="108"/>
                  </a:cubicBezTo>
                  <a:cubicBezTo>
                    <a:pt x="414" y="108"/>
                    <a:pt x="414" y="107"/>
                    <a:pt x="414" y="106"/>
                  </a:cubicBezTo>
                  <a:lnTo>
                    <a:pt x="423" y="74"/>
                  </a:lnTo>
                  <a:cubicBezTo>
                    <a:pt x="425" y="66"/>
                    <a:pt x="422" y="56"/>
                    <a:pt x="416" y="52"/>
                  </a:cubicBezTo>
                  <a:cubicBezTo>
                    <a:pt x="412" y="49"/>
                    <a:pt x="408" y="46"/>
                    <a:pt x="404" y="44"/>
                  </a:cubicBezTo>
                  <a:cubicBezTo>
                    <a:pt x="401" y="41"/>
                    <a:pt x="398" y="39"/>
                    <a:pt x="395" y="37"/>
                  </a:cubicBezTo>
                  <a:cubicBezTo>
                    <a:pt x="388" y="33"/>
                    <a:pt x="381" y="29"/>
                    <a:pt x="374" y="26"/>
                  </a:cubicBezTo>
                  <a:cubicBezTo>
                    <a:pt x="368" y="23"/>
                    <a:pt x="357" y="24"/>
                    <a:pt x="352" y="29"/>
                  </a:cubicBezTo>
                  <a:lnTo>
                    <a:pt x="326" y="52"/>
                  </a:lnTo>
                  <a:cubicBezTo>
                    <a:pt x="320" y="57"/>
                    <a:pt x="310" y="60"/>
                    <a:pt x="302" y="58"/>
                  </a:cubicBezTo>
                  <a:cubicBezTo>
                    <a:pt x="295" y="57"/>
                    <a:pt x="288" y="55"/>
                    <a:pt x="281" y="55"/>
                  </a:cubicBezTo>
                  <a:cubicBezTo>
                    <a:pt x="273" y="54"/>
                    <a:pt x="264" y="48"/>
                    <a:pt x="260" y="42"/>
                  </a:cubicBezTo>
                  <a:cubicBezTo>
                    <a:pt x="260" y="42"/>
                    <a:pt x="260" y="42"/>
                    <a:pt x="260" y="42"/>
                  </a:cubicBezTo>
                  <a:lnTo>
                    <a:pt x="243" y="12"/>
                  </a:lnTo>
                  <a:cubicBezTo>
                    <a:pt x="239" y="5"/>
                    <a:pt x="230" y="0"/>
                    <a:pt x="223" y="1"/>
                  </a:cubicBezTo>
                  <a:cubicBezTo>
                    <a:pt x="215" y="2"/>
                    <a:pt x="207" y="4"/>
                    <a:pt x="199" y="6"/>
                  </a:cubicBezTo>
                  <a:cubicBezTo>
                    <a:pt x="191" y="7"/>
                    <a:pt x="183" y="10"/>
                    <a:pt x="175" y="13"/>
                  </a:cubicBezTo>
                  <a:cubicBezTo>
                    <a:pt x="168" y="15"/>
                    <a:pt x="162" y="24"/>
                    <a:pt x="162" y="31"/>
                  </a:cubicBezTo>
                  <a:lnTo>
                    <a:pt x="160" y="66"/>
                  </a:lnTo>
                  <a:cubicBezTo>
                    <a:pt x="159" y="70"/>
                    <a:pt x="157" y="75"/>
                    <a:pt x="154" y="79"/>
                  </a:cubicBezTo>
                  <a:cubicBezTo>
                    <a:pt x="152" y="82"/>
                    <a:pt x="150" y="85"/>
                    <a:pt x="147" y="86"/>
                  </a:cubicBezTo>
                  <a:cubicBezTo>
                    <a:pt x="141" y="90"/>
                    <a:pt x="135" y="94"/>
                    <a:pt x="129" y="99"/>
                  </a:cubicBezTo>
                  <a:cubicBezTo>
                    <a:pt x="123" y="104"/>
                    <a:pt x="113" y="106"/>
                    <a:pt x="106" y="104"/>
                  </a:cubicBezTo>
                  <a:lnTo>
                    <a:pt x="73" y="95"/>
                  </a:lnTo>
                  <a:cubicBezTo>
                    <a:pt x="66" y="93"/>
                    <a:pt x="56" y="96"/>
                    <a:pt x="51" y="102"/>
                  </a:cubicBezTo>
                  <a:cubicBezTo>
                    <a:pt x="46" y="109"/>
                    <a:pt x="41" y="116"/>
                    <a:pt x="37" y="123"/>
                  </a:cubicBezTo>
                  <a:cubicBezTo>
                    <a:pt x="32" y="130"/>
                    <a:pt x="29" y="137"/>
                    <a:pt x="25" y="144"/>
                  </a:cubicBezTo>
                  <a:cubicBezTo>
                    <a:pt x="22" y="151"/>
                    <a:pt x="24" y="161"/>
                    <a:pt x="29" y="167"/>
                  </a:cubicBezTo>
                  <a:lnTo>
                    <a:pt x="51" y="192"/>
                  </a:lnTo>
                  <a:cubicBezTo>
                    <a:pt x="56" y="198"/>
                    <a:pt x="60" y="204"/>
                    <a:pt x="59" y="207"/>
                  </a:cubicBezTo>
                  <a:cubicBezTo>
                    <a:pt x="58" y="208"/>
                    <a:pt x="58" y="210"/>
                    <a:pt x="58" y="212"/>
                  </a:cubicBezTo>
                  <a:cubicBezTo>
                    <a:pt x="55" y="220"/>
                    <a:pt x="54" y="229"/>
                    <a:pt x="53" y="238"/>
                  </a:cubicBezTo>
                  <a:cubicBezTo>
                    <a:pt x="52" y="245"/>
                    <a:pt x="47" y="255"/>
                    <a:pt x="40" y="258"/>
                  </a:cubicBezTo>
                  <a:lnTo>
                    <a:pt x="11" y="275"/>
                  </a:lnTo>
                  <a:cubicBezTo>
                    <a:pt x="4" y="279"/>
                    <a:pt x="0" y="288"/>
                    <a:pt x="1" y="295"/>
                  </a:cubicBezTo>
                  <a:cubicBezTo>
                    <a:pt x="2" y="303"/>
                    <a:pt x="3" y="311"/>
                    <a:pt x="5" y="319"/>
                  </a:cubicBezTo>
                  <a:cubicBezTo>
                    <a:pt x="6" y="325"/>
                    <a:pt x="8" y="331"/>
                    <a:pt x="10" y="337"/>
                  </a:cubicBezTo>
                  <a:cubicBezTo>
                    <a:pt x="11" y="339"/>
                    <a:pt x="11" y="341"/>
                    <a:pt x="12" y="343"/>
                  </a:cubicBezTo>
                  <a:cubicBezTo>
                    <a:pt x="12" y="344"/>
                    <a:pt x="13" y="345"/>
                    <a:pt x="13" y="346"/>
                  </a:cubicBezTo>
                  <a:cubicBezTo>
                    <a:pt x="14" y="346"/>
                    <a:pt x="14" y="347"/>
                    <a:pt x="14" y="348"/>
                  </a:cubicBezTo>
                  <a:cubicBezTo>
                    <a:pt x="15" y="348"/>
                    <a:pt x="15" y="348"/>
                    <a:pt x="15" y="348"/>
                  </a:cubicBezTo>
                  <a:cubicBezTo>
                    <a:pt x="19" y="353"/>
                    <a:pt x="25" y="356"/>
                    <a:pt x="31" y="357"/>
                  </a:cubicBezTo>
                  <a:lnTo>
                    <a:pt x="63" y="358"/>
                  </a:lnTo>
                  <a:cubicBezTo>
                    <a:pt x="71" y="359"/>
                    <a:pt x="80" y="365"/>
                    <a:pt x="84" y="371"/>
                  </a:cubicBezTo>
                  <a:cubicBezTo>
                    <a:pt x="88" y="378"/>
                    <a:pt x="93" y="384"/>
                    <a:pt x="98" y="390"/>
                  </a:cubicBezTo>
                  <a:cubicBezTo>
                    <a:pt x="102" y="396"/>
                    <a:pt x="105" y="407"/>
                    <a:pt x="103" y="414"/>
                  </a:cubicBezTo>
                  <a:lnTo>
                    <a:pt x="94" y="446"/>
                  </a:lnTo>
                  <a:cubicBezTo>
                    <a:pt x="93" y="453"/>
                    <a:pt x="96" y="463"/>
                    <a:pt x="102" y="468"/>
                  </a:cubicBezTo>
                  <a:cubicBezTo>
                    <a:pt x="108" y="472"/>
                    <a:pt x="114" y="477"/>
                    <a:pt x="121" y="481"/>
                  </a:cubicBezTo>
                  <a:cubicBezTo>
                    <a:pt x="128" y="485"/>
                    <a:pt x="136" y="490"/>
                    <a:pt x="143" y="493"/>
                  </a:cubicBezTo>
                  <a:cubicBezTo>
                    <a:pt x="150" y="496"/>
                    <a:pt x="160" y="495"/>
                    <a:pt x="166" y="490"/>
                  </a:cubicBezTo>
                  <a:lnTo>
                    <a:pt x="190" y="468"/>
                  </a:lnTo>
                  <a:cubicBezTo>
                    <a:pt x="196" y="463"/>
                    <a:pt x="206" y="461"/>
                    <a:pt x="214" y="463"/>
                  </a:cubicBezTo>
                  <a:cubicBezTo>
                    <a:pt x="221" y="464"/>
                    <a:pt x="229" y="466"/>
                    <a:pt x="238" y="466"/>
                  </a:cubicBezTo>
                  <a:cubicBezTo>
                    <a:pt x="245" y="467"/>
                    <a:pt x="254" y="473"/>
                    <a:pt x="258" y="479"/>
                  </a:cubicBezTo>
                  <a:lnTo>
                    <a:pt x="274" y="507"/>
                  </a:lnTo>
                  <a:cubicBezTo>
                    <a:pt x="278" y="514"/>
                    <a:pt x="287" y="518"/>
                    <a:pt x="294" y="518"/>
                  </a:cubicBezTo>
                  <a:cubicBezTo>
                    <a:pt x="303" y="517"/>
                    <a:pt x="311" y="515"/>
                    <a:pt x="319" y="513"/>
                  </a:cubicBezTo>
                  <a:cubicBezTo>
                    <a:pt x="327" y="511"/>
                    <a:pt x="335" y="509"/>
                    <a:pt x="342" y="506"/>
                  </a:cubicBezTo>
                  <a:cubicBezTo>
                    <a:pt x="349" y="504"/>
                    <a:pt x="355" y="496"/>
                    <a:pt x="356" y="488"/>
                  </a:cubicBezTo>
                  <a:lnTo>
                    <a:pt x="358" y="456"/>
                  </a:lnTo>
                  <a:cubicBezTo>
                    <a:pt x="358" y="448"/>
                    <a:pt x="364" y="439"/>
                    <a:pt x="370" y="435"/>
                  </a:cubicBezTo>
                  <a:cubicBezTo>
                    <a:pt x="377" y="431"/>
                    <a:pt x="384" y="426"/>
                    <a:pt x="390" y="421"/>
                  </a:cubicBezTo>
                  <a:cubicBezTo>
                    <a:pt x="396" y="416"/>
                    <a:pt x="406" y="413"/>
                    <a:pt x="413" y="415"/>
                  </a:cubicBezTo>
                  <a:lnTo>
                    <a:pt x="445" y="424"/>
                  </a:lnTo>
                  <a:cubicBezTo>
                    <a:pt x="452" y="426"/>
                    <a:pt x="462" y="423"/>
                    <a:pt x="467" y="417"/>
                  </a:cubicBezTo>
                  <a:cubicBezTo>
                    <a:pt x="472" y="411"/>
                    <a:pt x="476" y="404"/>
                    <a:pt x="480" y="397"/>
                  </a:cubicBezTo>
                  <a:cubicBezTo>
                    <a:pt x="485" y="390"/>
                    <a:pt x="489" y="383"/>
                    <a:pt x="492" y="375"/>
                  </a:cubicBezTo>
                  <a:cubicBezTo>
                    <a:pt x="496" y="368"/>
                    <a:pt x="494" y="358"/>
                    <a:pt x="489" y="352"/>
                  </a:cubicBezTo>
                  <a:lnTo>
                    <a:pt x="467" y="328"/>
                  </a:lnTo>
                  <a:cubicBezTo>
                    <a:pt x="462" y="322"/>
                    <a:pt x="458" y="316"/>
                    <a:pt x="459" y="313"/>
                  </a:cubicBezTo>
                  <a:cubicBezTo>
                    <a:pt x="459" y="312"/>
                    <a:pt x="460" y="311"/>
                    <a:pt x="460" y="309"/>
                  </a:cubicBezTo>
                  <a:cubicBezTo>
                    <a:pt x="462" y="300"/>
                    <a:pt x="464" y="291"/>
                    <a:pt x="465" y="281"/>
                  </a:cubicBezTo>
                  <a:cubicBezTo>
                    <a:pt x="465" y="274"/>
                    <a:pt x="471" y="264"/>
                    <a:pt x="478" y="261"/>
                  </a:cubicBezTo>
                  <a:lnTo>
                    <a:pt x="506" y="244"/>
                  </a:lnTo>
                  <a:cubicBezTo>
                    <a:pt x="513" y="240"/>
                    <a:pt x="518" y="231"/>
                    <a:pt x="517" y="224"/>
                  </a:cubicBezTo>
                  <a:cubicBezTo>
                    <a:pt x="516" y="215"/>
                    <a:pt x="514" y="207"/>
                    <a:pt x="512" y="199"/>
                  </a:cubicBezTo>
                  <a:cubicBezTo>
                    <a:pt x="511" y="193"/>
                    <a:pt x="509" y="187"/>
                    <a:pt x="507" y="180"/>
                  </a:cubicBezTo>
                </a:path>
              </a:pathLst>
            </a:custGeom>
            <a:grpFill/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8" name="Freeform 265">
              <a:extLst>
                <a:ext uri="{FF2B5EF4-FFF2-40B4-BE49-F238E27FC236}">
                  <a16:creationId xmlns:a16="http://schemas.microsoft.com/office/drawing/2014/main" id="{DA024D0B-47E2-C909-205A-A3F246AA1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9788" y="781050"/>
              <a:ext cx="215900" cy="230188"/>
            </a:xfrm>
            <a:custGeom>
              <a:avLst/>
              <a:gdLst>
                <a:gd name="T0" fmla="*/ 237 w 360"/>
                <a:gd name="T1" fmla="*/ 226 h 382"/>
                <a:gd name="T2" fmla="*/ 111 w 360"/>
                <a:gd name="T3" fmla="*/ 174 h 382"/>
                <a:gd name="T4" fmla="*/ 162 w 360"/>
                <a:gd name="T5" fmla="*/ 123 h 382"/>
                <a:gd name="T6" fmla="*/ 246 w 360"/>
                <a:gd name="T7" fmla="*/ 206 h 382"/>
                <a:gd name="T8" fmla="*/ 325 w 360"/>
                <a:gd name="T9" fmla="*/ 203 h 382"/>
                <a:gd name="T10" fmla="*/ 334 w 360"/>
                <a:gd name="T11" fmla="*/ 164 h 382"/>
                <a:gd name="T12" fmla="*/ 358 w 360"/>
                <a:gd name="T13" fmla="*/ 123 h 382"/>
                <a:gd name="T14" fmla="*/ 335 w 360"/>
                <a:gd name="T15" fmla="*/ 79 h 382"/>
                <a:gd name="T16" fmla="*/ 332 w 360"/>
                <a:gd name="T17" fmla="*/ 77 h 382"/>
                <a:gd name="T18" fmla="*/ 330 w 360"/>
                <a:gd name="T19" fmla="*/ 75 h 382"/>
                <a:gd name="T20" fmla="*/ 313 w 360"/>
                <a:gd name="T21" fmla="*/ 71 h 382"/>
                <a:gd name="T22" fmla="*/ 265 w 360"/>
                <a:gd name="T23" fmla="*/ 72 h 382"/>
                <a:gd name="T24" fmla="*/ 246 w 360"/>
                <a:gd name="T25" fmla="*/ 60 h 382"/>
                <a:gd name="T26" fmla="*/ 226 w 360"/>
                <a:gd name="T27" fmla="*/ 18 h 382"/>
                <a:gd name="T28" fmla="*/ 209 w 360"/>
                <a:gd name="T29" fmla="*/ 2 h 382"/>
                <a:gd name="T30" fmla="*/ 160 w 360"/>
                <a:gd name="T31" fmla="*/ 0 h 382"/>
                <a:gd name="T32" fmla="*/ 135 w 360"/>
                <a:gd name="T33" fmla="*/ 38 h 382"/>
                <a:gd name="T34" fmla="*/ 101 w 360"/>
                <a:gd name="T35" fmla="*/ 65 h 382"/>
                <a:gd name="T36" fmla="*/ 53 w 360"/>
                <a:gd name="T37" fmla="*/ 63 h 382"/>
                <a:gd name="T38" fmla="*/ 17 w 360"/>
                <a:gd name="T39" fmla="*/ 91 h 382"/>
                <a:gd name="T40" fmla="*/ 4 w 360"/>
                <a:gd name="T41" fmla="*/ 119 h 382"/>
                <a:gd name="T42" fmla="*/ 25 w 360"/>
                <a:gd name="T43" fmla="*/ 153 h 382"/>
                <a:gd name="T44" fmla="*/ 32 w 360"/>
                <a:gd name="T45" fmla="*/ 196 h 382"/>
                <a:gd name="T46" fmla="*/ 16 w 360"/>
                <a:gd name="T47" fmla="*/ 226 h 382"/>
                <a:gd name="T48" fmla="*/ 0 w 360"/>
                <a:gd name="T49" fmla="*/ 249 h 382"/>
                <a:gd name="T50" fmla="*/ 0 w 360"/>
                <a:gd name="T51" fmla="*/ 252 h 382"/>
                <a:gd name="T52" fmla="*/ 0 w 360"/>
                <a:gd name="T53" fmla="*/ 255 h 382"/>
                <a:gd name="T54" fmla="*/ 1 w 360"/>
                <a:gd name="T55" fmla="*/ 259 h 382"/>
                <a:gd name="T56" fmla="*/ 16 w 360"/>
                <a:gd name="T57" fmla="*/ 289 h 382"/>
                <a:gd name="T58" fmla="*/ 24 w 360"/>
                <a:gd name="T59" fmla="*/ 302 h 382"/>
                <a:gd name="T60" fmla="*/ 27 w 360"/>
                <a:gd name="T61" fmla="*/ 305 h 382"/>
                <a:gd name="T62" fmla="*/ 30 w 360"/>
                <a:gd name="T63" fmla="*/ 307 h 382"/>
                <a:gd name="T64" fmla="*/ 37 w 360"/>
                <a:gd name="T65" fmla="*/ 310 h 382"/>
                <a:gd name="T66" fmla="*/ 69 w 360"/>
                <a:gd name="T67" fmla="*/ 305 h 382"/>
                <a:gd name="T68" fmla="*/ 92 w 360"/>
                <a:gd name="T69" fmla="*/ 309 h 382"/>
                <a:gd name="T70" fmla="*/ 111 w 360"/>
                <a:gd name="T71" fmla="*/ 321 h 382"/>
                <a:gd name="T72" fmla="*/ 132 w 360"/>
                <a:gd name="T73" fmla="*/ 364 h 382"/>
                <a:gd name="T74" fmla="*/ 173 w 360"/>
                <a:gd name="T75" fmla="*/ 381 h 382"/>
                <a:gd name="T76" fmla="*/ 216 w 360"/>
                <a:gd name="T77" fmla="*/ 366 h 382"/>
                <a:gd name="T78" fmla="*/ 241 w 360"/>
                <a:gd name="T79" fmla="*/ 323 h 382"/>
                <a:gd name="T80" fmla="*/ 280 w 360"/>
                <a:gd name="T81" fmla="*/ 311 h 382"/>
                <a:gd name="T82" fmla="*/ 328 w 360"/>
                <a:gd name="T83" fmla="*/ 311 h 382"/>
                <a:gd name="T84" fmla="*/ 353 w 360"/>
                <a:gd name="T85" fmla="*/ 269 h 382"/>
                <a:gd name="T86" fmla="*/ 332 w 360"/>
                <a:gd name="T87" fmla="*/ 227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0" h="382">
                  <a:moveTo>
                    <a:pt x="246" y="206"/>
                  </a:moveTo>
                  <a:cubicBezTo>
                    <a:pt x="244" y="213"/>
                    <a:pt x="241" y="220"/>
                    <a:pt x="237" y="226"/>
                  </a:cubicBezTo>
                  <a:cubicBezTo>
                    <a:pt x="217" y="259"/>
                    <a:pt x="174" y="269"/>
                    <a:pt x="142" y="249"/>
                  </a:cubicBezTo>
                  <a:cubicBezTo>
                    <a:pt x="116" y="233"/>
                    <a:pt x="104" y="203"/>
                    <a:pt x="111" y="174"/>
                  </a:cubicBezTo>
                  <a:cubicBezTo>
                    <a:pt x="113" y="167"/>
                    <a:pt x="116" y="160"/>
                    <a:pt x="119" y="154"/>
                  </a:cubicBezTo>
                  <a:cubicBezTo>
                    <a:pt x="129" y="138"/>
                    <a:pt x="144" y="127"/>
                    <a:pt x="162" y="123"/>
                  </a:cubicBezTo>
                  <a:cubicBezTo>
                    <a:pt x="180" y="118"/>
                    <a:pt x="199" y="121"/>
                    <a:pt x="215" y="131"/>
                  </a:cubicBezTo>
                  <a:cubicBezTo>
                    <a:pt x="240" y="147"/>
                    <a:pt x="253" y="177"/>
                    <a:pt x="246" y="206"/>
                  </a:cubicBezTo>
                  <a:close/>
                  <a:moveTo>
                    <a:pt x="332" y="227"/>
                  </a:moveTo>
                  <a:cubicBezTo>
                    <a:pt x="327" y="221"/>
                    <a:pt x="324" y="210"/>
                    <a:pt x="325" y="203"/>
                  </a:cubicBezTo>
                  <a:cubicBezTo>
                    <a:pt x="325" y="198"/>
                    <a:pt x="325" y="192"/>
                    <a:pt x="325" y="187"/>
                  </a:cubicBezTo>
                  <a:cubicBezTo>
                    <a:pt x="325" y="179"/>
                    <a:pt x="329" y="169"/>
                    <a:pt x="334" y="164"/>
                  </a:cubicBezTo>
                  <a:lnTo>
                    <a:pt x="353" y="145"/>
                  </a:lnTo>
                  <a:cubicBezTo>
                    <a:pt x="358" y="140"/>
                    <a:pt x="360" y="130"/>
                    <a:pt x="358" y="123"/>
                  </a:cubicBezTo>
                  <a:cubicBezTo>
                    <a:pt x="354" y="115"/>
                    <a:pt x="351" y="107"/>
                    <a:pt x="347" y="100"/>
                  </a:cubicBezTo>
                  <a:cubicBezTo>
                    <a:pt x="343" y="93"/>
                    <a:pt x="339" y="86"/>
                    <a:pt x="335" y="79"/>
                  </a:cubicBezTo>
                  <a:cubicBezTo>
                    <a:pt x="334" y="79"/>
                    <a:pt x="334" y="78"/>
                    <a:pt x="333" y="77"/>
                  </a:cubicBezTo>
                  <a:cubicBezTo>
                    <a:pt x="333" y="77"/>
                    <a:pt x="332" y="77"/>
                    <a:pt x="332" y="77"/>
                  </a:cubicBezTo>
                  <a:cubicBezTo>
                    <a:pt x="332" y="76"/>
                    <a:pt x="331" y="76"/>
                    <a:pt x="331" y="76"/>
                  </a:cubicBezTo>
                  <a:cubicBezTo>
                    <a:pt x="331" y="75"/>
                    <a:pt x="330" y="75"/>
                    <a:pt x="330" y="75"/>
                  </a:cubicBezTo>
                  <a:cubicBezTo>
                    <a:pt x="330" y="75"/>
                    <a:pt x="329" y="74"/>
                    <a:pt x="329" y="74"/>
                  </a:cubicBezTo>
                  <a:cubicBezTo>
                    <a:pt x="324" y="71"/>
                    <a:pt x="318" y="70"/>
                    <a:pt x="313" y="71"/>
                  </a:cubicBezTo>
                  <a:lnTo>
                    <a:pt x="288" y="76"/>
                  </a:lnTo>
                  <a:cubicBezTo>
                    <a:pt x="281" y="78"/>
                    <a:pt x="271" y="76"/>
                    <a:pt x="265" y="72"/>
                  </a:cubicBezTo>
                  <a:cubicBezTo>
                    <a:pt x="262" y="69"/>
                    <a:pt x="259" y="67"/>
                    <a:pt x="256" y="65"/>
                  </a:cubicBezTo>
                  <a:cubicBezTo>
                    <a:pt x="252" y="63"/>
                    <a:pt x="249" y="61"/>
                    <a:pt x="246" y="60"/>
                  </a:cubicBezTo>
                  <a:cubicBezTo>
                    <a:pt x="241" y="57"/>
                    <a:pt x="235" y="49"/>
                    <a:pt x="233" y="42"/>
                  </a:cubicBezTo>
                  <a:lnTo>
                    <a:pt x="226" y="18"/>
                  </a:lnTo>
                  <a:cubicBezTo>
                    <a:pt x="225" y="12"/>
                    <a:pt x="220" y="7"/>
                    <a:pt x="215" y="4"/>
                  </a:cubicBezTo>
                  <a:cubicBezTo>
                    <a:pt x="213" y="3"/>
                    <a:pt x="211" y="2"/>
                    <a:pt x="209" y="2"/>
                  </a:cubicBezTo>
                  <a:cubicBezTo>
                    <a:pt x="201" y="1"/>
                    <a:pt x="193" y="0"/>
                    <a:pt x="184" y="0"/>
                  </a:cubicBezTo>
                  <a:cubicBezTo>
                    <a:pt x="176" y="0"/>
                    <a:pt x="168" y="0"/>
                    <a:pt x="160" y="0"/>
                  </a:cubicBezTo>
                  <a:cubicBezTo>
                    <a:pt x="153" y="1"/>
                    <a:pt x="145" y="8"/>
                    <a:pt x="142" y="15"/>
                  </a:cubicBezTo>
                  <a:lnTo>
                    <a:pt x="135" y="38"/>
                  </a:lnTo>
                  <a:cubicBezTo>
                    <a:pt x="132" y="45"/>
                    <a:pt x="125" y="53"/>
                    <a:pt x="118" y="56"/>
                  </a:cubicBezTo>
                  <a:cubicBezTo>
                    <a:pt x="112" y="59"/>
                    <a:pt x="106" y="62"/>
                    <a:pt x="101" y="65"/>
                  </a:cubicBezTo>
                  <a:cubicBezTo>
                    <a:pt x="94" y="69"/>
                    <a:pt x="84" y="72"/>
                    <a:pt x="76" y="70"/>
                  </a:cubicBezTo>
                  <a:lnTo>
                    <a:pt x="53" y="63"/>
                  </a:lnTo>
                  <a:cubicBezTo>
                    <a:pt x="46" y="61"/>
                    <a:pt x="36" y="64"/>
                    <a:pt x="31" y="70"/>
                  </a:cubicBezTo>
                  <a:cubicBezTo>
                    <a:pt x="26" y="77"/>
                    <a:pt x="21" y="84"/>
                    <a:pt x="17" y="91"/>
                  </a:cubicBezTo>
                  <a:cubicBezTo>
                    <a:pt x="12" y="98"/>
                    <a:pt x="9" y="105"/>
                    <a:pt x="5" y="112"/>
                  </a:cubicBezTo>
                  <a:cubicBezTo>
                    <a:pt x="4" y="114"/>
                    <a:pt x="4" y="117"/>
                    <a:pt x="4" y="119"/>
                  </a:cubicBezTo>
                  <a:cubicBezTo>
                    <a:pt x="3" y="125"/>
                    <a:pt x="5" y="131"/>
                    <a:pt x="9" y="134"/>
                  </a:cubicBezTo>
                  <a:lnTo>
                    <a:pt x="25" y="153"/>
                  </a:lnTo>
                  <a:cubicBezTo>
                    <a:pt x="30" y="158"/>
                    <a:pt x="33" y="169"/>
                    <a:pt x="32" y="177"/>
                  </a:cubicBezTo>
                  <a:cubicBezTo>
                    <a:pt x="32" y="183"/>
                    <a:pt x="31" y="190"/>
                    <a:pt x="32" y="196"/>
                  </a:cubicBezTo>
                  <a:cubicBezTo>
                    <a:pt x="32" y="203"/>
                    <a:pt x="28" y="214"/>
                    <a:pt x="23" y="219"/>
                  </a:cubicBezTo>
                  <a:lnTo>
                    <a:pt x="16" y="226"/>
                  </a:lnTo>
                  <a:lnTo>
                    <a:pt x="6" y="237"/>
                  </a:lnTo>
                  <a:cubicBezTo>
                    <a:pt x="3" y="240"/>
                    <a:pt x="1" y="244"/>
                    <a:pt x="0" y="249"/>
                  </a:cubicBezTo>
                  <a:cubicBezTo>
                    <a:pt x="0" y="250"/>
                    <a:pt x="0" y="250"/>
                    <a:pt x="0" y="251"/>
                  </a:cubicBezTo>
                  <a:cubicBezTo>
                    <a:pt x="0" y="251"/>
                    <a:pt x="0" y="251"/>
                    <a:pt x="0" y="252"/>
                  </a:cubicBezTo>
                  <a:cubicBezTo>
                    <a:pt x="0" y="252"/>
                    <a:pt x="0" y="253"/>
                    <a:pt x="0" y="254"/>
                  </a:cubicBezTo>
                  <a:cubicBezTo>
                    <a:pt x="0" y="254"/>
                    <a:pt x="0" y="255"/>
                    <a:pt x="0" y="255"/>
                  </a:cubicBezTo>
                  <a:cubicBezTo>
                    <a:pt x="0" y="255"/>
                    <a:pt x="0" y="256"/>
                    <a:pt x="0" y="257"/>
                  </a:cubicBezTo>
                  <a:cubicBezTo>
                    <a:pt x="0" y="257"/>
                    <a:pt x="0" y="258"/>
                    <a:pt x="1" y="259"/>
                  </a:cubicBezTo>
                  <a:cubicBezTo>
                    <a:pt x="4" y="266"/>
                    <a:pt x="7" y="273"/>
                    <a:pt x="11" y="280"/>
                  </a:cubicBezTo>
                  <a:cubicBezTo>
                    <a:pt x="12" y="283"/>
                    <a:pt x="14" y="286"/>
                    <a:pt x="16" y="289"/>
                  </a:cubicBezTo>
                  <a:cubicBezTo>
                    <a:pt x="17" y="290"/>
                    <a:pt x="17" y="291"/>
                    <a:pt x="18" y="292"/>
                  </a:cubicBezTo>
                  <a:cubicBezTo>
                    <a:pt x="20" y="295"/>
                    <a:pt x="22" y="299"/>
                    <a:pt x="24" y="302"/>
                  </a:cubicBezTo>
                  <a:cubicBezTo>
                    <a:pt x="25" y="303"/>
                    <a:pt x="26" y="304"/>
                    <a:pt x="26" y="305"/>
                  </a:cubicBezTo>
                  <a:cubicBezTo>
                    <a:pt x="27" y="305"/>
                    <a:pt x="27" y="305"/>
                    <a:pt x="27" y="305"/>
                  </a:cubicBezTo>
                  <a:cubicBezTo>
                    <a:pt x="28" y="306"/>
                    <a:pt x="29" y="306"/>
                    <a:pt x="29" y="307"/>
                  </a:cubicBezTo>
                  <a:cubicBezTo>
                    <a:pt x="30" y="307"/>
                    <a:pt x="30" y="307"/>
                    <a:pt x="30" y="307"/>
                  </a:cubicBezTo>
                  <a:cubicBezTo>
                    <a:pt x="32" y="309"/>
                    <a:pt x="35" y="310"/>
                    <a:pt x="37" y="310"/>
                  </a:cubicBezTo>
                  <a:lnTo>
                    <a:pt x="37" y="310"/>
                  </a:lnTo>
                  <a:cubicBezTo>
                    <a:pt x="40" y="311"/>
                    <a:pt x="43" y="311"/>
                    <a:pt x="46" y="310"/>
                  </a:cubicBezTo>
                  <a:lnTo>
                    <a:pt x="69" y="305"/>
                  </a:lnTo>
                  <a:lnTo>
                    <a:pt x="70" y="305"/>
                  </a:lnTo>
                  <a:cubicBezTo>
                    <a:pt x="78" y="304"/>
                    <a:pt x="87" y="306"/>
                    <a:pt x="92" y="309"/>
                  </a:cubicBezTo>
                  <a:cubicBezTo>
                    <a:pt x="95" y="311"/>
                    <a:pt x="98" y="313"/>
                    <a:pt x="101" y="315"/>
                  </a:cubicBezTo>
                  <a:cubicBezTo>
                    <a:pt x="104" y="317"/>
                    <a:pt x="108" y="319"/>
                    <a:pt x="111" y="321"/>
                  </a:cubicBezTo>
                  <a:cubicBezTo>
                    <a:pt x="117" y="324"/>
                    <a:pt x="124" y="332"/>
                    <a:pt x="126" y="339"/>
                  </a:cubicBezTo>
                  <a:lnTo>
                    <a:pt x="132" y="364"/>
                  </a:lnTo>
                  <a:cubicBezTo>
                    <a:pt x="134" y="371"/>
                    <a:pt x="142" y="378"/>
                    <a:pt x="149" y="379"/>
                  </a:cubicBezTo>
                  <a:cubicBezTo>
                    <a:pt x="157" y="380"/>
                    <a:pt x="165" y="381"/>
                    <a:pt x="173" y="381"/>
                  </a:cubicBezTo>
                  <a:cubicBezTo>
                    <a:pt x="181" y="382"/>
                    <a:pt x="190" y="381"/>
                    <a:pt x="198" y="381"/>
                  </a:cubicBezTo>
                  <a:cubicBezTo>
                    <a:pt x="206" y="380"/>
                    <a:pt x="214" y="373"/>
                    <a:pt x="216" y="366"/>
                  </a:cubicBezTo>
                  <a:lnTo>
                    <a:pt x="224" y="341"/>
                  </a:lnTo>
                  <a:cubicBezTo>
                    <a:pt x="227" y="334"/>
                    <a:pt x="234" y="326"/>
                    <a:pt x="241" y="323"/>
                  </a:cubicBezTo>
                  <a:cubicBezTo>
                    <a:pt x="246" y="320"/>
                    <a:pt x="251" y="318"/>
                    <a:pt x="255" y="315"/>
                  </a:cubicBezTo>
                  <a:cubicBezTo>
                    <a:pt x="262" y="311"/>
                    <a:pt x="273" y="309"/>
                    <a:pt x="280" y="311"/>
                  </a:cubicBezTo>
                  <a:lnTo>
                    <a:pt x="306" y="318"/>
                  </a:lnTo>
                  <a:cubicBezTo>
                    <a:pt x="313" y="320"/>
                    <a:pt x="323" y="317"/>
                    <a:pt x="328" y="311"/>
                  </a:cubicBezTo>
                  <a:cubicBezTo>
                    <a:pt x="332" y="305"/>
                    <a:pt x="337" y="298"/>
                    <a:pt x="341" y="292"/>
                  </a:cubicBezTo>
                  <a:cubicBezTo>
                    <a:pt x="346" y="284"/>
                    <a:pt x="350" y="277"/>
                    <a:pt x="353" y="269"/>
                  </a:cubicBezTo>
                  <a:cubicBezTo>
                    <a:pt x="356" y="262"/>
                    <a:pt x="355" y="252"/>
                    <a:pt x="350" y="247"/>
                  </a:cubicBezTo>
                  <a:lnTo>
                    <a:pt x="332" y="227"/>
                  </a:lnTo>
                </a:path>
              </a:pathLst>
            </a:custGeom>
            <a:grpFill/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79" name="Arrow7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6D1ECEEE-1537-7ABC-E67C-A614EEFD0EE4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 rot="10800000">
            <a:off x="5868144" y="2149087"/>
            <a:ext cx="754083" cy="631134"/>
          </a:xfrm>
          <a:custGeom>
            <a:avLst/>
            <a:gdLst>
              <a:gd name="T0" fmla="*/ 522 w 1250"/>
              <a:gd name="T1" fmla="*/ 1044 h 1045"/>
              <a:gd name="T2" fmla="*/ 0 w 1250"/>
              <a:gd name="T3" fmla="*/ 522 h 1045"/>
              <a:gd name="T4" fmla="*/ 522 w 1250"/>
              <a:gd name="T5" fmla="*/ 0 h 1045"/>
              <a:gd name="T6" fmla="*/ 867 w 1250"/>
              <a:gd name="T7" fmla="*/ 0 h 1045"/>
              <a:gd name="T8" fmla="*/ 470 w 1250"/>
              <a:gd name="T9" fmla="*/ 397 h 1045"/>
              <a:gd name="T10" fmla="*/ 1250 w 1250"/>
              <a:gd name="T11" fmla="*/ 397 h 1045"/>
              <a:gd name="T12" fmla="*/ 1250 w 1250"/>
              <a:gd name="T13" fmla="*/ 650 h 1045"/>
              <a:gd name="T14" fmla="*/ 472 w 1250"/>
              <a:gd name="T15" fmla="*/ 650 h 1045"/>
              <a:gd name="T16" fmla="*/ 867 w 1250"/>
              <a:gd name="T17" fmla="*/ 1045 h 1045"/>
              <a:gd name="T18" fmla="*/ 522 w 1250"/>
              <a:gd name="T19" fmla="*/ 1044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0" h="1045">
                <a:moveTo>
                  <a:pt x="522" y="1044"/>
                </a:moveTo>
                <a:lnTo>
                  <a:pt x="0" y="522"/>
                </a:lnTo>
                <a:lnTo>
                  <a:pt x="522" y="0"/>
                </a:lnTo>
                <a:lnTo>
                  <a:pt x="867" y="0"/>
                </a:lnTo>
                <a:lnTo>
                  <a:pt x="470" y="397"/>
                </a:lnTo>
                <a:lnTo>
                  <a:pt x="1250" y="397"/>
                </a:lnTo>
                <a:lnTo>
                  <a:pt x="1250" y="650"/>
                </a:lnTo>
                <a:lnTo>
                  <a:pt x="472" y="650"/>
                </a:lnTo>
                <a:lnTo>
                  <a:pt x="867" y="1045"/>
                </a:lnTo>
                <a:lnTo>
                  <a:pt x="522" y="1044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4" name="Freeform 170">
            <a:extLst>
              <a:ext uri="{FF2B5EF4-FFF2-40B4-BE49-F238E27FC236}">
                <a16:creationId xmlns:a16="http://schemas.microsoft.com/office/drawing/2014/main" id="{CF89BDE8-7226-C83B-8656-50A709899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5386" y="4442562"/>
            <a:ext cx="1906530" cy="1997434"/>
          </a:xfrm>
          <a:custGeom>
            <a:avLst/>
            <a:gdLst>
              <a:gd name="T0" fmla="*/ 3233 w 3303"/>
              <a:gd name="T1" fmla="*/ 3319 h 3769"/>
              <a:gd name="T2" fmla="*/ 1677 w 3303"/>
              <a:gd name="T3" fmla="*/ 3763 h 3769"/>
              <a:gd name="T4" fmla="*/ 1677 w 3303"/>
              <a:gd name="T5" fmla="*/ 3763 h 3769"/>
              <a:gd name="T6" fmla="*/ 1625 w 3303"/>
              <a:gd name="T7" fmla="*/ 3763 h 3769"/>
              <a:gd name="T8" fmla="*/ 69 w 3303"/>
              <a:gd name="T9" fmla="*/ 3319 h 3769"/>
              <a:gd name="T10" fmla="*/ 69 w 3303"/>
              <a:gd name="T11" fmla="*/ 3319 h 3769"/>
              <a:gd name="T12" fmla="*/ 0 w 3303"/>
              <a:gd name="T13" fmla="*/ 3228 h 3769"/>
              <a:gd name="T14" fmla="*/ 0 w 3303"/>
              <a:gd name="T15" fmla="*/ 94 h 3769"/>
              <a:gd name="T16" fmla="*/ 0 w 3303"/>
              <a:gd name="T17" fmla="*/ 94 h 3769"/>
              <a:gd name="T18" fmla="*/ 95 w 3303"/>
              <a:gd name="T19" fmla="*/ 0 h 3769"/>
              <a:gd name="T20" fmla="*/ 3207 w 3303"/>
              <a:gd name="T21" fmla="*/ 0 h 3769"/>
              <a:gd name="T22" fmla="*/ 3207 w 3303"/>
              <a:gd name="T23" fmla="*/ 0 h 3769"/>
              <a:gd name="T24" fmla="*/ 3302 w 3303"/>
              <a:gd name="T25" fmla="*/ 94 h 3769"/>
              <a:gd name="T26" fmla="*/ 3302 w 3303"/>
              <a:gd name="T27" fmla="*/ 3228 h 3769"/>
              <a:gd name="T28" fmla="*/ 3302 w 3303"/>
              <a:gd name="T29" fmla="*/ 3228 h 3769"/>
              <a:gd name="T30" fmla="*/ 3233 w 3303"/>
              <a:gd name="T31" fmla="*/ 3319 h 3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03" h="3769">
                <a:moveTo>
                  <a:pt x="3233" y="3319"/>
                </a:moveTo>
                <a:lnTo>
                  <a:pt x="1677" y="3763"/>
                </a:lnTo>
                <a:lnTo>
                  <a:pt x="1677" y="3763"/>
                </a:lnTo>
                <a:cubicBezTo>
                  <a:pt x="1660" y="3768"/>
                  <a:pt x="1643" y="3768"/>
                  <a:pt x="1625" y="3763"/>
                </a:cubicBezTo>
                <a:lnTo>
                  <a:pt x="69" y="3319"/>
                </a:lnTo>
                <a:lnTo>
                  <a:pt x="69" y="3319"/>
                </a:lnTo>
                <a:cubicBezTo>
                  <a:pt x="29" y="3308"/>
                  <a:pt x="0" y="3270"/>
                  <a:pt x="0" y="3228"/>
                </a:cubicBezTo>
                <a:lnTo>
                  <a:pt x="0" y="94"/>
                </a:lnTo>
                <a:lnTo>
                  <a:pt x="0" y="94"/>
                </a:lnTo>
                <a:cubicBezTo>
                  <a:pt x="0" y="42"/>
                  <a:pt x="43" y="0"/>
                  <a:pt x="95" y="0"/>
                </a:cubicBezTo>
                <a:lnTo>
                  <a:pt x="3207" y="0"/>
                </a:lnTo>
                <a:lnTo>
                  <a:pt x="3207" y="0"/>
                </a:lnTo>
                <a:cubicBezTo>
                  <a:pt x="3259" y="0"/>
                  <a:pt x="3302" y="42"/>
                  <a:pt x="3302" y="94"/>
                </a:cubicBezTo>
                <a:lnTo>
                  <a:pt x="3302" y="3228"/>
                </a:lnTo>
                <a:lnTo>
                  <a:pt x="3302" y="3228"/>
                </a:lnTo>
                <a:cubicBezTo>
                  <a:pt x="3302" y="3270"/>
                  <a:pt x="3274" y="3308"/>
                  <a:pt x="3233" y="3319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txBody>
          <a:bodyPr wrap="square" tIns="459000" anchor="ctr"/>
          <a:lstStyle/>
          <a:p>
            <a:pPr algn="ctr"/>
            <a:r>
              <a:rPr lang="pt-BR" sz="1200" dirty="0">
                <a:cs typeface="Calibri" panose="020F0502020204030204" pitchFamily="34" charset="0"/>
                <a:sym typeface="Calibri" panose="020F0502020204030204" pitchFamily="34" charset="0"/>
              </a:rPr>
              <a:t>No reset, o </a:t>
            </a:r>
            <a:r>
              <a:rPr lang="pt-BR" sz="1200" dirty="0" err="1">
                <a:cs typeface="Calibri" panose="020F0502020204030204" pitchFamily="34" charset="0"/>
                <a:sym typeface="Calibri" panose="020F0502020204030204" pitchFamily="34" charset="0"/>
              </a:rPr>
              <a:t>bootloader</a:t>
            </a:r>
            <a:r>
              <a:rPr lang="pt-BR" sz="1200" dirty="0">
                <a:cs typeface="Calibri" panose="020F0502020204030204" pitchFamily="34" charset="0"/>
                <a:sym typeface="Calibri" panose="020F0502020204030204" pitchFamily="34" charset="0"/>
              </a:rPr>
              <a:t> assume a tarefa de pegar o software da pasta de download e colocar na memória principal de programa </a:t>
            </a:r>
            <a:endParaRPr lang="pt-BR" sz="1200" dirty="0"/>
          </a:p>
        </p:txBody>
      </p:sp>
      <p:sp>
        <p:nvSpPr>
          <p:cNvPr id="3085" name="Freeform 171">
            <a:extLst>
              <a:ext uri="{FF2B5EF4-FFF2-40B4-BE49-F238E27FC236}">
                <a16:creationId xmlns:a16="http://schemas.microsoft.com/office/drawing/2014/main" id="{B6A70BC9-28F7-7D44-E7FA-D5B5B1BEA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107" y="4369548"/>
            <a:ext cx="692786" cy="684296"/>
          </a:xfrm>
          <a:custGeom>
            <a:avLst/>
            <a:gdLst>
              <a:gd name="T0" fmla="*/ 1709 w 1798"/>
              <a:gd name="T1" fmla="*/ 1756 h 1776"/>
              <a:gd name="T2" fmla="*/ 924 w 1798"/>
              <a:gd name="T3" fmla="*/ 1403 h 1776"/>
              <a:gd name="T4" fmla="*/ 924 w 1798"/>
              <a:gd name="T5" fmla="*/ 1403 h 1776"/>
              <a:gd name="T6" fmla="*/ 873 w 1798"/>
              <a:gd name="T7" fmla="*/ 1403 h 1776"/>
              <a:gd name="T8" fmla="*/ 87 w 1798"/>
              <a:gd name="T9" fmla="*/ 1756 h 1776"/>
              <a:gd name="T10" fmla="*/ 87 w 1798"/>
              <a:gd name="T11" fmla="*/ 1756 h 1776"/>
              <a:gd name="T12" fmla="*/ 0 w 1798"/>
              <a:gd name="T13" fmla="*/ 1699 h 1776"/>
              <a:gd name="T14" fmla="*/ 0 w 1798"/>
              <a:gd name="T15" fmla="*/ 62 h 1776"/>
              <a:gd name="T16" fmla="*/ 0 w 1798"/>
              <a:gd name="T17" fmla="*/ 62 h 1776"/>
              <a:gd name="T18" fmla="*/ 62 w 1798"/>
              <a:gd name="T19" fmla="*/ 0 h 1776"/>
              <a:gd name="T20" fmla="*/ 1735 w 1798"/>
              <a:gd name="T21" fmla="*/ 0 h 1776"/>
              <a:gd name="T22" fmla="*/ 1735 w 1798"/>
              <a:gd name="T23" fmla="*/ 0 h 1776"/>
              <a:gd name="T24" fmla="*/ 1797 w 1798"/>
              <a:gd name="T25" fmla="*/ 62 h 1776"/>
              <a:gd name="T26" fmla="*/ 1797 w 1798"/>
              <a:gd name="T27" fmla="*/ 1699 h 1776"/>
              <a:gd name="T28" fmla="*/ 1797 w 1798"/>
              <a:gd name="T29" fmla="*/ 1699 h 1776"/>
              <a:gd name="T30" fmla="*/ 1709 w 1798"/>
              <a:gd name="T31" fmla="*/ 1756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98" h="1776">
                <a:moveTo>
                  <a:pt x="1709" y="1756"/>
                </a:moveTo>
                <a:lnTo>
                  <a:pt x="924" y="1403"/>
                </a:lnTo>
                <a:lnTo>
                  <a:pt x="924" y="1403"/>
                </a:lnTo>
                <a:cubicBezTo>
                  <a:pt x="907" y="1396"/>
                  <a:pt x="889" y="1396"/>
                  <a:pt x="873" y="1403"/>
                </a:cubicBezTo>
                <a:lnTo>
                  <a:pt x="87" y="1756"/>
                </a:lnTo>
                <a:lnTo>
                  <a:pt x="87" y="1756"/>
                </a:lnTo>
                <a:cubicBezTo>
                  <a:pt x="46" y="1775"/>
                  <a:pt x="0" y="1745"/>
                  <a:pt x="0" y="1699"/>
                </a:cubicBezTo>
                <a:lnTo>
                  <a:pt x="0" y="62"/>
                </a:lnTo>
                <a:lnTo>
                  <a:pt x="0" y="62"/>
                </a:lnTo>
                <a:cubicBezTo>
                  <a:pt x="0" y="28"/>
                  <a:pt x="28" y="0"/>
                  <a:pt x="62" y="0"/>
                </a:cubicBezTo>
                <a:lnTo>
                  <a:pt x="1735" y="0"/>
                </a:lnTo>
                <a:lnTo>
                  <a:pt x="1735" y="0"/>
                </a:lnTo>
                <a:cubicBezTo>
                  <a:pt x="1768" y="0"/>
                  <a:pt x="1797" y="28"/>
                  <a:pt x="1797" y="62"/>
                </a:cubicBezTo>
                <a:lnTo>
                  <a:pt x="1797" y="1699"/>
                </a:lnTo>
                <a:lnTo>
                  <a:pt x="1797" y="1699"/>
                </a:lnTo>
                <a:cubicBezTo>
                  <a:pt x="1797" y="1745"/>
                  <a:pt x="1750" y="1775"/>
                  <a:pt x="1709" y="1756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t" anchorCtr="0"/>
          <a:lstStyle/>
          <a:p>
            <a:pPr algn="ctr"/>
            <a:r>
              <a:rPr lang="pt-BR" sz="3600" b="1">
                <a:solidFill>
                  <a:schemeClr val="bg1"/>
                </a:solidFill>
              </a:rPr>
              <a:t>04</a:t>
            </a:r>
            <a:endParaRPr lang="pt-BR" sz="3600" b="1" dirty="0">
              <a:solidFill>
                <a:schemeClr val="bg1"/>
              </a:solidFill>
            </a:endParaRPr>
          </a:p>
        </p:txBody>
      </p:sp>
      <p:grpSp>
        <p:nvGrpSpPr>
          <p:cNvPr id="3087" name="Arrow34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ECDF3490-B66E-67FF-F54E-A04FEF131FB7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8039041" y="2063194"/>
            <a:ext cx="777588" cy="736600"/>
            <a:chOff x="6004176" y="1690066"/>
            <a:chExt cx="1039285" cy="1029748"/>
          </a:xfrm>
          <a:solidFill>
            <a:schemeClr val="accent1"/>
          </a:solidFill>
        </p:grpSpPr>
        <p:sp>
          <p:nvSpPr>
            <p:cNvPr id="3088" name="Freeform 195">
              <a:extLst>
                <a:ext uri="{FF2B5EF4-FFF2-40B4-BE49-F238E27FC236}">
                  <a16:creationId xmlns:a16="http://schemas.microsoft.com/office/drawing/2014/main" id="{06DD51E5-8D66-B825-E6F5-236AE0375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939" y="1880760"/>
              <a:ext cx="781845" cy="476735"/>
            </a:xfrm>
            <a:custGeom>
              <a:avLst/>
              <a:gdLst>
                <a:gd name="T0" fmla="*/ 81 w 1018"/>
                <a:gd name="T1" fmla="*/ 623 h 623"/>
                <a:gd name="T2" fmla="*/ 34 w 1018"/>
                <a:gd name="T3" fmla="*/ 606 h 623"/>
                <a:gd name="T4" fmla="*/ 26 w 1018"/>
                <a:gd name="T5" fmla="*/ 504 h 623"/>
                <a:gd name="T6" fmla="*/ 933 w 1018"/>
                <a:gd name="T7" fmla="*/ 4 h 623"/>
                <a:gd name="T8" fmla="*/ 1013 w 1018"/>
                <a:gd name="T9" fmla="*/ 68 h 623"/>
                <a:gd name="T10" fmla="*/ 949 w 1018"/>
                <a:gd name="T11" fmla="*/ 148 h 623"/>
                <a:gd name="T12" fmla="*/ 136 w 1018"/>
                <a:gd name="T13" fmla="*/ 598 h 623"/>
                <a:gd name="T14" fmla="*/ 81 w 1018"/>
                <a:gd name="T15" fmla="*/ 623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8" h="623">
                  <a:moveTo>
                    <a:pt x="81" y="623"/>
                  </a:moveTo>
                  <a:cubicBezTo>
                    <a:pt x="65" y="623"/>
                    <a:pt x="48" y="618"/>
                    <a:pt x="34" y="606"/>
                  </a:cubicBezTo>
                  <a:cubicBezTo>
                    <a:pt x="4" y="580"/>
                    <a:pt x="0" y="534"/>
                    <a:pt x="26" y="504"/>
                  </a:cubicBezTo>
                  <a:cubicBezTo>
                    <a:pt x="282" y="206"/>
                    <a:pt x="578" y="43"/>
                    <a:pt x="933" y="4"/>
                  </a:cubicBezTo>
                  <a:cubicBezTo>
                    <a:pt x="973" y="0"/>
                    <a:pt x="1009" y="29"/>
                    <a:pt x="1013" y="68"/>
                  </a:cubicBezTo>
                  <a:cubicBezTo>
                    <a:pt x="1018" y="108"/>
                    <a:pt x="989" y="144"/>
                    <a:pt x="949" y="148"/>
                  </a:cubicBezTo>
                  <a:cubicBezTo>
                    <a:pt x="628" y="183"/>
                    <a:pt x="370" y="326"/>
                    <a:pt x="136" y="598"/>
                  </a:cubicBezTo>
                  <a:cubicBezTo>
                    <a:pt x="122" y="615"/>
                    <a:pt x="102" y="623"/>
                    <a:pt x="81" y="62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89" name="Freeform 196">
              <a:extLst>
                <a:ext uri="{FF2B5EF4-FFF2-40B4-BE49-F238E27FC236}">
                  <a16:creationId xmlns:a16="http://schemas.microsoft.com/office/drawing/2014/main" id="{C39ACA0A-CC20-2245-9579-C0F877B7E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453" y="2376565"/>
              <a:ext cx="152555" cy="171625"/>
            </a:xfrm>
            <a:custGeom>
              <a:avLst/>
              <a:gdLst>
                <a:gd name="T0" fmla="*/ 83 w 205"/>
                <a:gd name="T1" fmla="*/ 223 h 223"/>
                <a:gd name="T2" fmla="*/ 48 w 205"/>
                <a:gd name="T3" fmla="*/ 214 h 223"/>
                <a:gd name="T4" fmla="*/ 19 w 205"/>
                <a:gd name="T5" fmla="*/ 116 h 223"/>
                <a:gd name="T6" fmla="*/ 61 w 205"/>
                <a:gd name="T7" fmla="*/ 45 h 223"/>
                <a:gd name="T8" fmla="*/ 160 w 205"/>
                <a:gd name="T9" fmla="*/ 22 h 223"/>
                <a:gd name="T10" fmla="*/ 184 w 205"/>
                <a:gd name="T11" fmla="*/ 121 h 223"/>
                <a:gd name="T12" fmla="*/ 146 w 205"/>
                <a:gd name="T13" fmla="*/ 186 h 223"/>
                <a:gd name="T14" fmla="*/ 83 w 205"/>
                <a:gd name="T15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223">
                  <a:moveTo>
                    <a:pt x="83" y="223"/>
                  </a:moveTo>
                  <a:cubicBezTo>
                    <a:pt x="71" y="223"/>
                    <a:pt x="59" y="220"/>
                    <a:pt x="48" y="214"/>
                  </a:cubicBezTo>
                  <a:cubicBezTo>
                    <a:pt x="13" y="195"/>
                    <a:pt x="0" y="151"/>
                    <a:pt x="19" y="116"/>
                  </a:cubicBezTo>
                  <a:cubicBezTo>
                    <a:pt x="32" y="92"/>
                    <a:pt x="46" y="68"/>
                    <a:pt x="61" y="45"/>
                  </a:cubicBezTo>
                  <a:cubicBezTo>
                    <a:pt x="82" y="11"/>
                    <a:pt x="126" y="0"/>
                    <a:pt x="160" y="22"/>
                  </a:cubicBezTo>
                  <a:cubicBezTo>
                    <a:pt x="194" y="42"/>
                    <a:pt x="205" y="87"/>
                    <a:pt x="184" y="121"/>
                  </a:cubicBezTo>
                  <a:cubicBezTo>
                    <a:pt x="171" y="142"/>
                    <a:pt x="158" y="164"/>
                    <a:pt x="146" y="186"/>
                  </a:cubicBezTo>
                  <a:cubicBezTo>
                    <a:pt x="133" y="210"/>
                    <a:pt x="108" y="223"/>
                    <a:pt x="83" y="22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90" name="Freeform 197">
              <a:extLst>
                <a:ext uri="{FF2B5EF4-FFF2-40B4-BE49-F238E27FC236}">
                  <a16:creationId xmlns:a16="http://schemas.microsoft.com/office/drawing/2014/main" id="{31BF3B58-7033-DF99-8F04-F2ACC7B02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4176" y="2586328"/>
              <a:ext cx="133486" cy="133486"/>
            </a:xfrm>
            <a:custGeom>
              <a:avLst/>
              <a:gdLst>
                <a:gd name="T0" fmla="*/ 81 w 167"/>
                <a:gd name="T1" fmla="*/ 169 h 169"/>
                <a:gd name="T2" fmla="*/ 59 w 167"/>
                <a:gd name="T3" fmla="*/ 166 h 169"/>
                <a:gd name="T4" fmla="*/ 12 w 167"/>
                <a:gd name="T5" fmla="*/ 75 h 169"/>
                <a:gd name="T6" fmla="*/ 17 w 167"/>
                <a:gd name="T7" fmla="*/ 60 h 169"/>
                <a:gd name="T8" fmla="*/ 108 w 167"/>
                <a:gd name="T9" fmla="*/ 12 h 169"/>
                <a:gd name="T10" fmla="*/ 155 w 167"/>
                <a:gd name="T11" fmla="*/ 103 h 169"/>
                <a:gd name="T12" fmla="*/ 150 w 167"/>
                <a:gd name="T13" fmla="*/ 118 h 169"/>
                <a:gd name="T14" fmla="*/ 81 w 167"/>
                <a:gd name="T15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169">
                  <a:moveTo>
                    <a:pt x="81" y="169"/>
                  </a:moveTo>
                  <a:cubicBezTo>
                    <a:pt x="74" y="169"/>
                    <a:pt x="67" y="168"/>
                    <a:pt x="59" y="166"/>
                  </a:cubicBezTo>
                  <a:cubicBezTo>
                    <a:pt x="21" y="154"/>
                    <a:pt x="0" y="113"/>
                    <a:pt x="12" y="75"/>
                  </a:cubicBezTo>
                  <a:lnTo>
                    <a:pt x="17" y="60"/>
                  </a:lnTo>
                  <a:cubicBezTo>
                    <a:pt x="29" y="21"/>
                    <a:pt x="69" y="0"/>
                    <a:pt x="108" y="12"/>
                  </a:cubicBezTo>
                  <a:cubicBezTo>
                    <a:pt x="146" y="24"/>
                    <a:pt x="167" y="65"/>
                    <a:pt x="155" y="103"/>
                  </a:cubicBezTo>
                  <a:lnTo>
                    <a:pt x="150" y="118"/>
                  </a:lnTo>
                  <a:cubicBezTo>
                    <a:pt x="140" y="149"/>
                    <a:pt x="112" y="169"/>
                    <a:pt x="81" y="16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91" name="Freeform 198">
              <a:extLst>
                <a:ext uri="{FF2B5EF4-FFF2-40B4-BE49-F238E27FC236}">
                  <a16:creationId xmlns:a16="http://schemas.microsoft.com/office/drawing/2014/main" id="{CCF9E322-DEB3-2AA8-DAC2-C660CDF2C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2535" y="1690066"/>
              <a:ext cx="390926" cy="562551"/>
            </a:xfrm>
            <a:custGeom>
              <a:avLst/>
              <a:gdLst>
                <a:gd name="T0" fmla="*/ 197 w 510"/>
                <a:gd name="T1" fmla="*/ 738 h 738"/>
                <a:gd name="T2" fmla="*/ 156 w 510"/>
                <a:gd name="T3" fmla="*/ 726 h 738"/>
                <a:gd name="T4" fmla="*/ 137 w 510"/>
                <a:gd name="T5" fmla="*/ 625 h 738"/>
                <a:gd name="T6" fmla="*/ 334 w 510"/>
                <a:gd name="T7" fmla="*/ 336 h 738"/>
                <a:gd name="T8" fmla="*/ 42 w 510"/>
                <a:gd name="T9" fmla="*/ 143 h 738"/>
                <a:gd name="T10" fmla="*/ 22 w 510"/>
                <a:gd name="T11" fmla="*/ 42 h 738"/>
                <a:gd name="T12" fmla="*/ 123 w 510"/>
                <a:gd name="T13" fmla="*/ 22 h 738"/>
                <a:gd name="T14" fmla="*/ 476 w 510"/>
                <a:gd name="T15" fmla="*/ 256 h 738"/>
                <a:gd name="T16" fmla="*/ 507 w 510"/>
                <a:gd name="T17" fmla="*/ 303 h 738"/>
                <a:gd name="T18" fmla="*/ 495 w 510"/>
                <a:gd name="T19" fmla="*/ 358 h 738"/>
                <a:gd name="T20" fmla="*/ 257 w 510"/>
                <a:gd name="T21" fmla="*/ 707 h 738"/>
                <a:gd name="T22" fmla="*/ 197 w 510"/>
                <a:gd name="T23" fmla="*/ 738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0" h="738">
                  <a:moveTo>
                    <a:pt x="197" y="738"/>
                  </a:moveTo>
                  <a:cubicBezTo>
                    <a:pt x="183" y="738"/>
                    <a:pt x="169" y="734"/>
                    <a:pt x="156" y="726"/>
                  </a:cubicBezTo>
                  <a:cubicBezTo>
                    <a:pt x="123" y="703"/>
                    <a:pt x="115" y="658"/>
                    <a:pt x="137" y="625"/>
                  </a:cubicBezTo>
                  <a:lnTo>
                    <a:pt x="334" y="336"/>
                  </a:lnTo>
                  <a:lnTo>
                    <a:pt x="42" y="143"/>
                  </a:lnTo>
                  <a:cubicBezTo>
                    <a:pt x="9" y="120"/>
                    <a:pt x="0" y="75"/>
                    <a:pt x="22" y="42"/>
                  </a:cubicBezTo>
                  <a:cubicBezTo>
                    <a:pt x="44" y="9"/>
                    <a:pt x="89" y="0"/>
                    <a:pt x="123" y="22"/>
                  </a:cubicBezTo>
                  <a:lnTo>
                    <a:pt x="476" y="256"/>
                  </a:lnTo>
                  <a:cubicBezTo>
                    <a:pt x="492" y="267"/>
                    <a:pt x="503" y="284"/>
                    <a:pt x="507" y="303"/>
                  </a:cubicBezTo>
                  <a:cubicBezTo>
                    <a:pt x="510" y="322"/>
                    <a:pt x="506" y="342"/>
                    <a:pt x="495" y="358"/>
                  </a:cubicBezTo>
                  <a:lnTo>
                    <a:pt x="257" y="707"/>
                  </a:lnTo>
                  <a:cubicBezTo>
                    <a:pt x="243" y="727"/>
                    <a:pt x="220" y="738"/>
                    <a:pt x="197" y="7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43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 que é uma interrupção?</a:t>
            </a:r>
          </a:p>
        </p:txBody>
      </p:sp>
    </p:spTree>
    <p:extLst>
      <p:ext uri="{BB962C8B-B14F-4D97-AF65-F5344CB8AC3E}">
        <p14:creationId xmlns:p14="http://schemas.microsoft.com/office/powerpoint/2010/main" val="283958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Implementando interrupções no Arduino </a:t>
            </a:r>
          </a:p>
        </p:txBody>
      </p:sp>
    </p:spTree>
    <p:extLst>
      <p:ext uri="{BB962C8B-B14F-4D97-AF65-F5344CB8AC3E}">
        <p14:creationId xmlns:p14="http://schemas.microsoft.com/office/powerpoint/2010/main" val="295356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Laboratório – Interrupções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4499992" y="4561842"/>
            <a:ext cx="3960440" cy="20355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400" b="1" dirty="0">
                <a:solidFill>
                  <a:srgbClr val="ED265B"/>
                </a:solidFill>
                <a:latin typeface="Gotham HTF"/>
              </a:rPr>
              <a:t>Material necessário: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400" dirty="0">
                <a:latin typeface="Gotham HTF"/>
              </a:rPr>
              <a:t>• 1 Arduino;</a:t>
            </a:r>
          </a:p>
        </p:txBody>
      </p:sp>
      <p:pic>
        <p:nvPicPr>
          <p:cNvPr id="10" name="Picture 4" descr="Resultado de imagem para nerd vector gif">
            <a:extLst>
              <a:ext uri="{FF2B5EF4-FFF2-40B4-BE49-F238E27FC236}">
                <a16:creationId xmlns:a16="http://schemas.microsoft.com/office/drawing/2014/main" id="{20821D97-19E9-1D89-55C2-46C9347CCB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587943"/>
            <a:ext cx="2298989" cy="17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76EC278-E11C-CE57-302F-F4E80D287644}"/>
              </a:ext>
            </a:extLst>
          </p:cNvPr>
          <p:cNvSpPr txBox="1"/>
          <p:nvPr/>
        </p:nvSpPr>
        <p:spPr>
          <a:xfrm>
            <a:off x="306452" y="6029887"/>
            <a:ext cx="3761492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rgbClr val="ED145B"/>
                </a:solidFill>
                <a:latin typeface="Gotham HTF"/>
              </a:rPr>
              <a:t>Link</a:t>
            </a:r>
            <a:r>
              <a:rPr lang="pt-BR" sz="1600" dirty="0">
                <a:latin typeface="Gotham HTF"/>
              </a:rPr>
              <a:t>: </a:t>
            </a:r>
            <a:r>
              <a:rPr lang="pt-BR" sz="1600" dirty="0">
                <a:latin typeface="Gotham HTF"/>
                <a:hlinkClick r:id="rId3"/>
              </a:rPr>
              <a:t>Projeto 12 - </a:t>
            </a:r>
            <a:r>
              <a:rPr lang="pt-BR" sz="1600" dirty="0" err="1">
                <a:latin typeface="Gotham HTF"/>
                <a:hlinkClick r:id="rId3"/>
              </a:rPr>
              <a:t>Watchdog</a:t>
            </a:r>
            <a:endParaRPr lang="pt-BR" sz="1600" dirty="0">
              <a:latin typeface="Gotham HTF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2DDF87-9850-32E7-430B-A391FE028282}"/>
              </a:ext>
            </a:extLst>
          </p:cNvPr>
          <p:cNvSpPr txBox="1"/>
          <p:nvPr/>
        </p:nvSpPr>
        <p:spPr>
          <a:xfrm>
            <a:off x="228600" y="1412776"/>
            <a:ext cx="4127376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dirty="0">
                <a:latin typeface="Gotham HTF"/>
              </a:rPr>
              <a:t>Neste laboratório, vamos explorar o conceito de interrupção e verificar como o software se comporta.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1800" dirty="0">
              <a:latin typeface="Gotham HTF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dirty="0">
                <a:latin typeface="Gotham HTF"/>
              </a:rPr>
              <a:t>Vamos comparar o funcionamento de um programa sem a funcionalidade da interrupção e outro com interrupção.</a:t>
            </a:r>
            <a:endParaRPr lang="pt-BR" sz="1800" dirty="0">
              <a:latin typeface="Gotham HTF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B7084E0-640C-F5C1-0F7A-5B860B08B4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06" t="7007" r="6441"/>
          <a:stretch/>
        </p:blipFill>
        <p:spPr>
          <a:xfrm>
            <a:off x="4716016" y="1124744"/>
            <a:ext cx="4027181" cy="332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8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772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49AF9E7-CBBA-F8E2-68A5-2AA6875C12C8}"/>
              </a:ext>
            </a:extLst>
          </p:cNvPr>
          <p:cNvSpPr txBox="1"/>
          <p:nvPr/>
        </p:nvSpPr>
        <p:spPr>
          <a:xfrm>
            <a:off x="827584" y="1950069"/>
            <a:ext cx="412737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dirty="0" err="1">
                <a:latin typeface="Gotham HTF"/>
              </a:rPr>
              <a:t>Bla</a:t>
            </a:r>
            <a:endParaRPr lang="pt-BR" dirty="0">
              <a:latin typeface="Gotham HTF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1800" dirty="0">
              <a:latin typeface="Gotham HTF"/>
            </a:endParaRPr>
          </a:p>
        </p:txBody>
      </p:sp>
      <p:pic>
        <p:nvPicPr>
          <p:cNvPr id="3" name="Picture 4" descr="Resultado de imagem para nerd vector gif">
            <a:extLst>
              <a:ext uri="{FF2B5EF4-FFF2-40B4-BE49-F238E27FC236}">
                <a16:creationId xmlns:a16="http://schemas.microsoft.com/office/drawing/2014/main" id="{A69E340B-25E8-C3CE-E14E-0AA586BE292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0" y="2060848"/>
            <a:ext cx="4067006" cy="305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91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Engenharia de Software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Edge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Computing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&amp; Computer Systems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03 – </a:t>
            </a:r>
            <a:r>
              <a:rPr lang="pt-BR" sz="3600" dirty="0" err="1">
                <a:solidFill>
                  <a:srgbClr val="ED265B"/>
                </a:solidFill>
                <a:latin typeface="Gotham HTF Medium"/>
              </a:rPr>
              <a:t>Bootloader</a:t>
            </a:r>
            <a:r>
              <a:rPr lang="pt-BR" sz="3600" dirty="0">
                <a:solidFill>
                  <a:srgbClr val="ED265B"/>
                </a:solidFill>
                <a:latin typeface="Gotham HTF Medium"/>
              </a:rPr>
              <a:t> e Interrupções</a:t>
            </a:r>
            <a:endParaRPr lang="pt-BR" sz="3600" u="sng" dirty="0">
              <a:solidFill>
                <a:srgbClr val="ED265B"/>
              </a:solidFill>
              <a:latin typeface="Gotham HTF Medium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74DCA7-B91A-29B6-0D22-E14E01B466E2}"/>
              </a:ext>
            </a:extLst>
          </p:cNvPr>
          <p:cNvSpPr txBox="1"/>
          <p:nvPr/>
        </p:nvSpPr>
        <p:spPr>
          <a:xfrm>
            <a:off x="539552" y="2198559"/>
            <a:ext cx="5256584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sz="2000" dirty="0">
                <a:latin typeface="Gotham HTF Light"/>
                <a:cs typeface="Gotham HTF Light"/>
              </a:rPr>
              <a:t>O que é </a:t>
            </a:r>
            <a:r>
              <a:rPr lang="pt-BR" sz="2000" dirty="0" err="1">
                <a:latin typeface="Gotham HTF Light"/>
                <a:cs typeface="Gotham HTF Light"/>
              </a:rPr>
              <a:t>Bootloader</a:t>
            </a:r>
            <a:r>
              <a:rPr lang="pt-BR" sz="2000" dirty="0">
                <a:latin typeface="Gotham HTF Light"/>
                <a:cs typeface="Gotham HTF Light"/>
              </a:rPr>
              <a:t>?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sz="2000" dirty="0">
                <a:latin typeface="Gotham HTF Light"/>
                <a:cs typeface="Gotham HTF Light"/>
              </a:rPr>
              <a:t>Como funciona?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sz="2000" dirty="0">
                <a:latin typeface="Gotham HTF Light"/>
                <a:cs typeface="Gotham HTF Light"/>
              </a:rPr>
              <a:t>O que é uma Interrupção?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sz="2000" dirty="0">
                <a:latin typeface="Gotham HTF Light"/>
                <a:cs typeface="Gotham HTF Light"/>
              </a:rPr>
              <a:t>Implementando Interrupções no Arduino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sz="2000" dirty="0">
                <a:latin typeface="Gotham HTF Light"/>
                <a:cs typeface="Gotham HTF Light"/>
              </a:rPr>
              <a:t>Laboratório;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sz="2000" dirty="0">
                <a:latin typeface="Gotham HTF Light"/>
                <a:cs typeface="Gotham HTF Light"/>
              </a:rPr>
              <a:t>Exercício;</a:t>
            </a:r>
          </a:p>
        </p:txBody>
      </p:sp>
      <p:pic>
        <p:nvPicPr>
          <p:cNvPr id="2" name="Google Shape;82;p18">
            <a:extLst>
              <a:ext uri="{FF2B5EF4-FFF2-40B4-BE49-F238E27FC236}">
                <a16:creationId xmlns:a16="http://schemas.microsoft.com/office/drawing/2014/main" id="{3691AC1D-3573-E7EE-BE2A-EE05192401A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472" y="162920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CCDC801B-07E3-639D-9A53-A5A929AC8DEE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 que é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Bootloader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6CDB28-8F5E-E833-7529-ADF2099CC66A}"/>
              </a:ext>
            </a:extLst>
          </p:cNvPr>
          <p:cNvGrpSpPr/>
          <p:nvPr/>
        </p:nvGrpSpPr>
        <p:grpSpPr>
          <a:xfrm>
            <a:off x="323528" y="1052736"/>
            <a:ext cx="8496944" cy="720080"/>
            <a:chOff x="638714" y="1308295"/>
            <a:chExt cx="18234149" cy="1901011"/>
          </a:xfrm>
        </p:grpSpPr>
        <p:sp>
          <p:nvSpPr>
            <p:cNvPr id="4" name="Rectangle 78">
              <a:extLst>
                <a:ext uri="{FF2B5EF4-FFF2-40B4-BE49-F238E27FC236}">
                  <a16:creationId xmlns:a16="http://schemas.microsoft.com/office/drawing/2014/main" id="{7DE871CA-FAF9-3E7D-9302-F76F0CA07675}"/>
                </a:ext>
              </a:extLst>
            </p:cNvPr>
            <p:cNvSpPr/>
            <p:nvPr/>
          </p:nvSpPr>
          <p:spPr bwMode="auto">
            <a:xfrm>
              <a:off x="1378424" y="1308295"/>
              <a:ext cx="17494439" cy="18324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0" rIns="0" bIns="0" rtlCol="0" anchor="ctr"/>
            <a:lstStyle/>
            <a:p>
              <a:pPr marL="0" indent="0">
                <a:buNone/>
              </a:pPr>
              <a:r>
                <a:rPr lang="pt-BR" sz="2000" b="1" dirty="0">
                  <a:solidFill>
                    <a:srgbClr val="ED145B"/>
                  </a:solidFill>
                  <a:latin typeface="Gotham HTF"/>
                </a:rPr>
                <a:t>Antigamente, </a:t>
              </a:r>
              <a:r>
                <a:rPr lang="pt-BR" sz="2000" dirty="0">
                  <a:solidFill>
                    <a:schemeClr val="tx1"/>
                  </a:solidFill>
                  <a:latin typeface="Gotham HTF"/>
                </a:rPr>
                <a:t>os primeiros computadores eram programados mecanicamente, ou através de cabos ou por cartões perfurados. </a:t>
              </a:r>
            </a:p>
          </p:txBody>
        </p:sp>
        <p:sp>
          <p:nvSpPr>
            <p:cNvPr id="5" name="Pentagon 26">
              <a:extLst>
                <a:ext uri="{FF2B5EF4-FFF2-40B4-BE49-F238E27FC236}">
                  <a16:creationId xmlns:a16="http://schemas.microsoft.com/office/drawing/2014/main" id="{A0FD2F7F-E362-8A09-B9A4-0C213EAEB642}"/>
                </a:ext>
              </a:extLst>
            </p:cNvPr>
            <p:cNvSpPr/>
            <p:nvPr/>
          </p:nvSpPr>
          <p:spPr bwMode="auto">
            <a:xfrm>
              <a:off x="638714" y="1308295"/>
              <a:ext cx="1075481" cy="1901011"/>
            </a:xfrm>
            <a:prstGeom prst="homePlate">
              <a:avLst>
                <a:gd name="adj" fmla="val 2732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pt-BR" sz="1900" b="1" kern="0" dirty="0">
                <a:solidFill>
                  <a:schemeClr val="tx1"/>
                </a:solidFill>
                <a:latin typeface="Gotham HTF"/>
              </a:endParaRPr>
            </a:p>
          </p:txBody>
        </p:sp>
      </p:grpSp>
      <p:grpSp>
        <p:nvGrpSpPr>
          <p:cNvPr id="6" name="Group 2">
            <a:extLst>
              <a:ext uri="{FF2B5EF4-FFF2-40B4-BE49-F238E27FC236}">
                <a16:creationId xmlns:a16="http://schemas.microsoft.com/office/drawing/2014/main" id="{8901927E-6815-D3A1-198E-4561DC0D376C}"/>
              </a:ext>
            </a:extLst>
          </p:cNvPr>
          <p:cNvGrpSpPr/>
          <p:nvPr/>
        </p:nvGrpSpPr>
        <p:grpSpPr>
          <a:xfrm>
            <a:off x="323528" y="2060848"/>
            <a:ext cx="4752528" cy="1512168"/>
            <a:chOff x="638714" y="1308295"/>
            <a:chExt cx="8724243" cy="1901011"/>
          </a:xfrm>
        </p:grpSpPr>
        <p:sp>
          <p:nvSpPr>
            <p:cNvPr id="7" name="Rectangle 78">
              <a:extLst>
                <a:ext uri="{FF2B5EF4-FFF2-40B4-BE49-F238E27FC236}">
                  <a16:creationId xmlns:a16="http://schemas.microsoft.com/office/drawing/2014/main" id="{4A1DB7D1-0E3C-DAAE-7C4C-6913C9E8472C}"/>
                </a:ext>
              </a:extLst>
            </p:cNvPr>
            <p:cNvSpPr/>
            <p:nvPr/>
          </p:nvSpPr>
          <p:spPr bwMode="auto">
            <a:xfrm>
              <a:off x="1378423" y="1308295"/>
              <a:ext cx="7984534" cy="190101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0" rIns="0" bIns="0" rtlCol="0" anchor="ctr"/>
            <a:lstStyle/>
            <a:p>
              <a:pPr marL="0" indent="0">
                <a:buNone/>
              </a:pPr>
              <a:r>
                <a:rPr lang="pt-BR" sz="2000" dirty="0">
                  <a:solidFill>
                    <a:schemeClr val="tx1"/>
                  </a:solidFill>
                  <a:latin typeface="Gotham HTF"/>
                </a:rPr>
                <a:t>Ou seja, alguém dizia para o computador o que deveria ser feito assim que fosse ligado.</a:t>
              </a:r>
            </a:p>
          </p:txBody>
        </p:sp>
        <p:sp>
          <p:nvSpPr>
            <p:cNvPr id="8" name="Pentagon 26">
              <a:extLst>
                <a:ext uri="{FF2B5EF4-FFF2-40B4-BE49-F238E27FC236}">
                  <a16:creationId xmlns:a16="http://schemas.microsoft.com/office/drawing/2014/main" id="{DCF3222C-99C4-AF64-C0AC-618EDF77972F}"/>
                </a:ext>
              </a:extLst>
            </p:cNvPr>
            <p:cNvSpPr/>
            <p:nvPr/>
          </p:nvSpPr>
          <p:spPr bwMode="auto">
            <a:xfrm>
              <a:off x="638714" y="1308295"/>
              <a:ext cx="1075481" cy="1901011"/>
            </a:xfrm>
            <a:prstGeom prst="homePlate">
              <a:avLst>
                <a:gd name="adj" fmla="val 2732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pt-BR" sz="1900" b="1" kern="0" dirty="0">
                <a:solidFill>
                  <a:schemeClr val="tx1"/>
                </a:solidFill>
                <a:latin typeface="Gotham HTF"/>
              </a:endParaRP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54BBD43-9CD0-C79C-DACF-12721782E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86" y="1969428"/>
            <a:ext cx="3367286" cy="414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A6CBE42-C09F-2D9C-D1B1-F9C08C4F8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15" y="3717032"/>
            <a:ext cx="3457361" cy="259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4D01150-211B-25A1-6C9B-E8E806B38757}"/>
              </a:ext>
            </a:extLst>
          </p:cNvPr>
          <p:cNvSpPr txBox="1"/>
          <p:nvPr/>
        </p:nvSpPr>
        <p:spPr>
          <a:xfrm>
            <a:off x="4427984" y="6146292"/>
            <a:ext cx="36848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/>
              <a:t>Fonte: https://witchdoctor.co.nz/index.php/2021/03/the-worlds-first-digital-computer-is-76-years-old/</a:t>
            </a:r>
          </a:p>
        </p:txBody>
      </p:sp>
    </p:spTree>
    <p:extLst>
      <p:ext uri="{BB962C8B-B14F-4D97-AF65-F5344CB8AC3E}">
        <p14:creationId xmlns:p14="http://schemas.microsoft.com/office/powerpoint/2010/main" val="106704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CCDC801B-07E3-639D-9A53-A5A929AC8DEE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 que é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Bootloader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6CDB28-8F5E-E833-7529-ADF2099CC66A}"/>
              </a:ext>
            </a:extLst>
          </p:cNvPr>
          <p:cNvGrpSpPr/>
          <p:nvPr/>
        </p:nvGrpSpPr>
        <p:grpSpPr>
          <a:xfrm>
            <a:off x="323528" y="1052736"/>
            <a:ext cx="8496944" cy="720080"/>
            <a:chOff x="638714" y="1308295"/>
            <a:chExt cx="18234149" cy="1901011"/>
          </a:xfrm>
        </p:grpSpPr>
        <p:sp>
          <p:nvSpPr>
            <p:cNvPr id="4" name="Rectangle 78">
              <a:extLst>
                <a:ext uri="{FF2B5EF4-FFF2-40B4-BE49-F238E27FC236}">
                  <a16:creationId xmlns:a16="http://schemas.microsoft.com/office/drawing/2014/main" id="{7DE871CA-FAF9-3E7D-9302-F76F0CA07675}"/>
                </a:ext>
              </a:extLst>
            </p:cNvPr>
            <p:cNvSpPr/>
            <p:nvPr/>
          </p:nvSpPr>
          <p:spPr bwMode="auto">
            <a:xfrm>
              <a:off x="1378424" y="1308295"/>
              <a:ext cx="17494439" cy="18324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0" rIns="0" bIns="0" rtlCol="0" anchor="ctr"/>
            <a:lstStyle/>
            <a:p>
              <a:pPr marL="0" indent="0">
                <a:buNone/>
              </a:pPr>
              <a:r>
                <a:rPr lang="pt-BR" sz="2000" b="1" dirty="0">
                  <a:solidFill>
                    <a:srgbClr val="ED145B"/>
                  </a:solidFill>
                  <a:latin typeface="Gotham HTF"/>
                </a:rPr>
                <a:t>Atualmente, </a:t>
              </a:r>
              <a:r>
                <a:rPr lang="pt-BR" sz="2000" dirty="0">
                  <a:solidFill>
                    <a:schemeClr val="tx1"/>
                  </a:solidFill>
                  <a:latin typeface="Gotham HTF"/>
                </a:rPr>
                <a:t>com o avanço da tecnologia, temos computadores puramente eletrônicos, que “rodam” programas quase que sem intervenção humana. </a:t>
              </a:r>
            </a:p>
          </p:txBody>
        </p:sp>
        <p:sp>
          <p:nvSpPr>
            <p:cNvPr id="5" name="Pentagon 26">
              <a:extLst>
                <a:ext uri="{FF2B5EF4-FFF2-40B4-BE49-F238E27FC236}">
                  <a16:creationId xmlns:a16="http://schemas.microsoft.com/office/drawing/2014/main" id="{A0FD2F7F-E362-8A09-B9A4-0C213EAEB642}"/>
                </a:ext>
              </a:extLst>
            </p:cNvPr>
            <p:cNvSpPr/>
            <p:nvPr/>
          </p:nvSpPr>
          <p:spPr bwMode="auto">
            <a:xfrm>
              <a:off x="638714" y="1308295"/>
              <a:ext cx="1075481" cy="1901011"/>
            </a:xfrm>
            <a:prstGeom prst="homePlate">
              <a:avLst>
                <a:gd name="adj" fmla="val 2732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pt-BR" sz="1900" b="1" kern="0" dirty="0">
                <a:solidFill>
                  <a:schemeClr val="tx1"/>
                </a:solidFill>
                <a:latin typeface="Gotham HTF"/>
              </a:endParaRPr>
            </a:p>
          </p:txBody>
        </p:sp>
      </p:grpSp>
      <p:grpSp>
        <p:nvGrpSpPr>
          <p:cNvPr id="6" name="Group 2">
            <a:extLst>
              <a:ext uri="{FF2B5EF4-FFF2-40B4-BE49-F238E27FC236}">
                <a16:creationId xmlns:a16="http://schemas.microsoft.com/office/drawing/2014/main" id="{8901927E-6815-D3A1-198E-4561DC0D376C}"/>
              </a:ext>
            </a:extLst>
          </p:cNvPr>
          <p:cNvGrpSpPr/>
          <p:nvPr/>
        </p:nvGrpSpPr>
        <p:grpSpPr>
          <a:xfrm>
            <a:off x="323528" y="1988840"/>
            <a:ext cx="3888432" cy="1512168"/>
            <a:chOff x="638714" y="1308295"/>
            <a:chExt cx="7138017" cy="1901011"/>
          </a:xfrm>
        </p:grpSpPr>
        <p:sp>
          <p:nvSpPr>
            <p:cNvPr id="7" name="Rectangle 78">
              <a:extLst>
                <a:ext uri="{FF2B5EF4-FFF2-40B4-BE49-F238E27FC236}">
                  <a16:creationId xmlns:a16="http://schemas.microsoft.com/office/drawing/2014/main" id="{4A1DB7D1-0E3C-DAAE-7C4C-6913C9E8472C}"/>
                </a:ext>
              </a:extLst>
            </p:cNvPr>
            <p:cNvSpPr/>
            <p:nvPr/>
          </p:nvSpPr>
          <p:spPr bwMode="auto">
            <a:xfrm>
              <a:off x="1378423" y="1308295"/>
              <a:ext cx="6398308" cy="190101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0" rIns="0" bIns="0" rtlCol="0" anchor="ctr"/>
            <a:lstStyle/>
            <a:p>
              <a:pPr marL="0" indent="0">
                <a:buNone/>
              </a:pPr>
              <a:r>
                <a:rPr lang="pt-BR" sz="2000" dirty="0">
                  <a:solidFill>
                    <a:schemeClr val="tx1"/>
                  </a:solidFill>
                  <a:latin typeface="Gotham HTF"/>
                </a:rPr>
                <a:t>Estamos familiarizados com esse tipo de computador. Que assim que ligamos, ele “</a:t>
              </a:r>
              <a:r>
                <a:rPr lang="pt-BR" sz="2000" dirty="0" err="1">
                  <a:solidFill>
                    <a:schemeClr val="tx1"/>
                  </a:solidFill>
                  <a:latin typeface="Gotham HTF"/>
                </a:rPr>
                <a:t>boota</a:t>
              </a:r>
              <a:r>
                <a:rPr lang="pt-BR" sz="2000" dirty="0">
                  <a:solidFill>
                    <a:schemeClr val="tx1"/>
                  </a:solidFill>
                  <a:latin typeface="Gotham HTF"/>
                </a:rPr>
                <a:t>” um Windows, um Linux ou mesmo um MAC OS.</a:t>
              </a:r>
            </a:p>
          </p:txBody>
        </p:sp>
        <p:sp>
          <p:nvSpPr>
            <p:cNvPr id="8" name="Pentagon 26">
              <a:extLst>
                <a:ext uri="{FF2B5EF4-FFF2-40B4-BE49-F238E27FC236}">
                  <a16:creationId xmlns:a16="http://schemas.microsoft.com/office/drawing/2014/main" id="{DCF3222C-99C4-AF64-C0AC-618EDF77972F}"/>
                </a:ext>
              </a:extLst>
            </p:cNvPr>
            <p:cNvSpPr/>
            <p:nvPr/>
          </p:nvSpPr>
          <p:spPr bwMode="auto">
            <a:xfrm>
              <a:off x="638714" y="1308295"/>
              <a:ext cx="919990" cy="1901011"/>
            </a:xfrm>
            <a:prstGeom prst="homePlate">
              <a:avLst>
                <a:gd name="adj" fmla="val 2732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pt-BR" sz="1900" b="1" kern="0" dirty="0">
                <a:solidFill>
                  <a:schemeClr val="tx1"/>
                </a:solidFill>
                <a:latin typeface="Gotham HTF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4288BE-D93E-DD06-9D18-3D4408EB6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32" y="2276872"/>
            <a:ext cx="4389740" cy="24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2">
            <a:extLst>
              <a:ext uri="{FF2B5EF4-FFF2-40B4-BE49-F238E27FC236}">
                <a16:creationId xmlns:a16="http://schemas.microsoft.com/office/drawing/2014/main" id="{6555D4FB-43B7-9432-6730-0AD8F6E27A89}"/>
              </a:ext>
            </a:extLst>
          </p:cNvPr>
          <p:cNvGrpSpPr/>
          <p:nvPr/>
        </p:nvGrpSpPr>
        <p:grpSpPr>
          <a:xfrm>
            <a:off x="323528" y="3789040"/>
            <a:ext cx="3888432" cy="1152128"/>
            <a:chOff x="638714" y="1308295"/>
            <a:chExt cx="10971395" cy="1901011"/>
          </a:xfrm>
        </p:grpSpPr>
        <p:sp>
          <p:nvSpPr>
            <p:cNvPr id="11" name="Rectangle 78">
              <a:extLst>
                <a:ext uri="{FF2B5EF4-FFF2-40B4-BE49-F238E27FC236}">
                  <a16:creationId xmlns:a16="http://schemas.microsoft.com/office/drawing/2014/main" id="{A873842E-5FBE-652D-DE91-7670286C4115}"/>
                </a:ext>
              </a:extLst>
            </p:cNvPr>
            <p:cNvSpPr/>
            <p:nvPr/>
          </p:nvSpPr>
          <p:spPr bwMode="auto">
            <a:xfrm>
              <a:off x="1378423" y="1308295"/>
              <a:ext cx="10231686" cy="190101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0" rIns="0" bIns="0" rtlCol="0" anchor="ctr"/>
            <a:lstStyle/>
            <a:p>
              <a:pPr marL="0" indent="0">
                <a:buNone/>
              </a:pPr>
              <a:r>
                <a:rPr lang="pt-BR" sz="2000" dirty="0">
                  <a:solidFill>
                    <a:schemeClr val="tx1"/>
                  </a:solidFill>
                  <a:latin typeface="Gotham HTF"/>
                </a:rPr>
                <a:t>Mas antes dele nos mostrar telinhas bonitas, o computador apresenta um negócio chamado “BIOS”</a:t>
              </a:r>
            </a:p>
          </p:txBody>
        </p:sp>
        <p:sp>
          <p:nvSpPr>
            <p:cNvPr id="12" name="Pentagon 26">
              <a:extLst>
                <a:ext uri="{FF2B5EF4-FFF2-40B4-BE49-F238E27FC236}">
                  <a16:creationId xmlns:a16="http://schemas.microsoft.com/office/drawing/2014/main" id="{22139D22-95EB-4411-B1F6-1FB75C0657BD}"/>
                </a:ext>
              </a:extLst>
            </p:cNvPr>
            <p:cNvSpPr/>
            <p:nvPr/>
          </p:nvSpPr>
          <p:spPr bwMode="auto">
            <a:xfrm>
              <a:off x="638714" y="1308295"/>
              <a:ext cx="1414058" cy="1901011"/>
            </a:xfrm>
            <a:prstGeom prst="homePlate">
              <a:avLst>
                <a:gd name="adj" fmla="val 27321"/>
              </a:avLst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pt-BR" sz="1900" b="1" kern="0" dirty="0">
                <a:solidFill>
                  <a:schemeClr val="tx1"/>
                </a:solidFill>
                <a:latin typeface="Gotham HTF"/>
              </a:endParaRPr>
            </a:p>
          </p:txBody>
        </p:sp>
      </p:grpSp>
      <p:grpSp>
        <p:nvGrpSpPr>
          <p:cNvPr id="13" name="Group 2">
            <a:extLst>
              <a:ext uri="{FF2B5EF4-FFF2-40B4-BE49-F238E27FC236}">
                <a16:creationId xmlns:a16="http://schemas.microsoft.com/office/drawing/2014/main" id="{CDAB6BA7-8D37-D8B8-8888-588397EC4D0A}"/>
              </a:ext>
            </a:extLst>
          </p:cNvPr>
          <p:cNvGrpSpPr/>
          <p:nvPr/>
        </p:nvGrpSpPr>
        <p:grpSpPr>
          <a:xfrm>
            <a:off x="323528" y="5229200"/>
            <a:ext cx="8496944" cy="936104"/>
            <a:chOff x="638714" y="1308295"/>
            <a:chExt cx="18234149" cy="1901011"/>
          </a:xfrm>
        </p:grpSpPr>
        <p:sp>
          <p:nvSpPr>
            <p:cNvPr id="14" name="Rectangle 78">
              <a:extLst>
                <a:ext uri="{FF2B5EF4-FFF2-40B4-BE49-F238E27FC236}">
                  <a16:creationId xmlns:a16="http://schemas.microsoft.com/office/drawing/2014/main" id="{0C75A0E4-BB65-DFB4-0CBF-4DCCC7B406A8}"/>
                </a:ext>
              </a:extLst>
            </p:cNvPr>
            <p:cNvSpPr/>
            <p:nvPr/>
          </p:nvSpPr>
          <p:spPr bwMode="auto">
            <a:xfrm>
              <a:off x="1378424" y="1308295"/>
              <a:ext cx="17494439" cy="18324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0" rIns="0" bIns="0" rtlCol="0" anchor="ctr"/>
            <a:lstStyle/>
            <a:p>
              <a:pPr marL="0" indent="0">
                <a:buNone/>
              </a:pPr>
              <a:r>
                <a:rPr lang="pt-BR" sz="2000" b="1" dirty="0">
                  <a:solidFill>
                    <a:srgbClr val="ED145B"/>
                  </a:solidFill>
                  <a:latin typeface="Gotham HTF"/>
                </a:rPr>
                <a:t>A BIOS, </a:t>
              </a:r>
              <a:r>
                <a:rPr lang="pt-BR" sz="2000" dirty="0">
                  <a:solidFill>
                    <a:schemeClr val="tx1"/>
                  </a:solidFill>
                  <a:latin typeface="Gotham HTF"/>
                </a:rPr>
                <a:t>é o programa integrado ao processador ou placa mãe do computador, sendo responsável por verificar a integridade do hardware, carregar os drivers básicos e “chamar” o sistema operacional.</a:t>
              </a:r>
            </a:p>
          </p:txBody>
        </p:sp>
        <p:sp>
          <p:nvSpPr>
            <p:cNvPr id="15" name="Pentagon 26">
              <a:extLst>
                <a:ext uri="{FF2B5EF4-FFF2-40B4-BE49-F238E27FC236}">
                  <a16:creationId xmlns:a16="http://schemas.microsoft.com/office/drawing/2014/main" id="{FA6E62EE-F023-B1D4-E4AA-2F75D4F18530}"/>
                </a:ext>
              </a:extLst>
            </p:cNvPr>
            <p:cNvSpPr/>
            <p:nvPr/>
          </p:nvSpPr>
          <p:spPr bwMode="auto">
            <a:xfrm>
              <a:off x="638714" y="1308295"/>
              <a:ext cx="1075481" cy="1901011"/>
            </a:xfrm>
            <a:prstGeom prst="homePlate">
              <a:avLst>
                <a:gd name="adj" fmla="val 2732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pt-BR" sz="1900" b="1" kern="0" dirty="0">
                <a:solidFill>
                  <a:schemeClr val="tx1"/>
                </a:solidFill>
                <a:latin typeface="Gotham HT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32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CCDC801B-07E3-639D-9A53-A5A929AC8DEE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 que é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Bootloader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6CDB28-8F5E-E833-7529-ADF2099CC66A}"/>
              </a:ext>
            </a:extLst>
          </p:cNvPr>
          <p:cNvGrpSpPr/>
          <p:nvPr/>
        </p:nvGrpSpPr>
        <p:grpSpPr>
          <a:xfrm>
            <a:off x="323528" y="1052736"/>
            <a:ext cx="7296150" cy="630000"/>
            <a:chOff x="638714" y="1308295"/>
            <a:chExt cx="8344441" cy="1901011"/>
          </a:xfrm>
        </p:grpSpPr>
        <p:sp>
          <p:nvSpPr>
            <p:cNvPr id="4" name="Rectangle 78">
              <a:extLst>
                <a:ext uri="{FF2B5EF4-FFF2-40B4-BE49-F238E27FC236}">
                  <a16:creationId xmlns:a16="http://schemas.microsoft.com/office/drawing/2014/main" id="{7DE871CA-FAF9-3E7D-9302-F76F0CA07675}"/>
                </a:ext>
              </a:extLst>
            </p:cNvPr>
            <p:cNvSpPr/>
            <p:nvPr/>
          </p:nvSpPr>
          <p:spPr bwMode="auto">
            <a:xfrm>
              <a:off x="1378424" y="1308295"/>
              <a:ext cx="7604731" cy="18324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0" rIns="0" bIns="0" rtlCol="0" anchor="ctr"/>
            <a:lstStyle/>
            <a:p>
              <a:r>
                <a:rPr lang="pt-BR" sz="2000" dirty="0">
                  <a:solidFill>
                    <a:schemeClr val="tx1"/>
                  </a:solidFill>
                  <a:latin typeface="Gotham HTF"/>
                </a:rPr>
                <a:t>Temos </a:t>
              </a:r>
              <a:r>
                <a:rPr lang="pt-BR" sz="2000" b="1" dirty="0">
                  <a:solidFill>
                    <a:srgbClr val="ED265B"/>
                  </a:solidFill>
                  <a:latin typeface="Gotham HTF"/>
                </a:rPr>
                <a:t>BIOS</a:t>
              </a:r>
              <a:r>
                <a:rPr lang="pt-BR" sz="2000" dirty="0">
                  <a:solidFill>
                    <a:schemeClr val="tx1"/>
                  </a:solidFill>
                  <a:latin typeface="Gotham HTF"/>
                </a:rPr>
                <a:t> em </a:t>
              </a:r>
              <a:r>
                <a:rPr lang="pt-BR" sz="2000" b="1" dirty="0" err="1">
                  <a:solidFill>
                    <a:srgbClr val="ED265B"/>
                  </a:solidFill>
                  <a:latin typeface="Gotham HTF"/>
                </a:rPr>
                <a:t>uControladores</a:t>
              </a:r>
              <a:r>
                <a:rPr lang="pt-BR" sz="2000" dirty="0">
                  <a:solidFill>
                    <a:schemeClr val="tx1"/>
                  </a:solidFill>
                  <a:latin typeface="Gotham HTF"/>
                </a:rPr>
                <a:t>? Sim e não...</a:t>
              </a:r>
            </a:p>
          </p:txBody>
        </p:sp>
        <p:sp>
          <p:nvSpPr>
            <p:cNvPr id="5" name="Pentagon 26">
              <a:extLst>
                <a:ext uri="{FF2B5EF4-FFF2-40B4-BE49-F238E27FC236}">
                  <a16:creationId xmlns:a16="http://schemas.microsoft.com/office/drawing/2014/main" id="{A0FD2F7F-E362-8A09-B9A4-0C213EAEB642}"/>
                </a:ext>
              </a:extLst>
            </p:cNvPr>
            <p:cNvSpPr/>
            <p:nvPr/>
          </p:nvSpPr>
          <p:spPr bwMode="auto">
            <a:xfrm>
              <a:off x="638714" y="1308295"/>
              <a:ext cx="1075479" cy="1901011"/>
            </a:xfrm>
            <a:prstGeom prst="homePlate">
              <a:avLst>
                <a:gd name="adj" fmla="val 2732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pt-BR" sz="1900" b="1" kern="0" dirty="0">
                <a:solidFill>
                  <a:schemeClr val="tx1"/>
                </a:solidFill>
                <a:latin typeface="Gotham HTF"/>
              </a:endParaRPr>
            </a:p>
          </p:txBody>
        </p:sp>
      </p:grpSp>
      <p:grpSp>
        <p:nvGrpSpPr>
          <p:cNvPr id="9" name="Group 2">
            <a:extLst>
              <a:ext uri="{FF2B5EF4-FFF2-40B4-BE49-F238E27FC236}">
                <a16:creationId xmlns:a16="http://schemas.microsoft.com/office/drawing/2014/main" id="{6555D4FB-43B7-9432-6730-0AD8F6E27A89}"/>
              </a:ext>
            </a:extLst>
          </p:cNvPr>
          <p:cNvGrpSpPr/>
          <p:nvPr/>
        </p:nvGrpSpPr>
        <p:grpSpPr>
          <a:xfrm>
            <a:off x="323528" y="1916832"/>
            <a:ext cx="7296150" cy="1260000"/>
            <a:chOff x="638714" y="1308295"/>
            <a:chExt cx="6786028" cy="1901011"/>
          </a:xfrm>
        </p:grpSpPr>
        <p:sp>
          <p:nvSpPr>
            <p:cNvPr id="11" name="Rectangle 78">
              <a:extLst>
                <a:ext uri="{FF2B5EF4-FFF2-40B4-BE49-F238E27FC236}">
                  <a16:creationId xmlns:a16="http://schemas.microsoft.com/office/drawing/2014/main" id="{A873842E-5FBE-652D-DE91-7670286C4115}"/>
                </a:ext>
              </a:extLst>
            </p:cNvPr>
            <p:cNvSpPr/>
            <p:nvPr/>
          </p:nvSpPr>
          <p:spPr bwMode="auto">
            <a:xfrm>
              <a:off x="1378424" y="1308295"/>
              <a:ext cx="6046318" cy="190101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0" rIns="0" bIns="0" rtlCol="0" anchor="ctr"/>
            <a:lstStyle/>
            <a:p>
              <a:pPr marL="0" indent="0">
                <a:buNone/>
              </a:pPr>
              <a:r>
                <a:rPr lang="pt-BR" sz="2000" dirty="0">
                  <a:solidFill>
                    <a:schemeClr val="tx1"/>
                  </a:solidFill>
                  <a:latin typeface="Gotham HTF"/>
                </a:rPr>
                <a:t>Temos um software </a:t>
              </a:r>
              <a:r>
                <a:rPr lang="pt-BR" sz="2000" dirty="0">
                  <a:solidFill>
                    <a:srgbClr val="ED265B"/>
                  </a:solidFill>
                  <a:latin typeface="Gotham HTF"/>
                </a:rPr>
                <a:t>pequeno</a:t>
              </a:r>
              <a:r>
                <a:rPr lang="pt-BR" sz="2000" dirty="0">
                  <a:solidFill>
                    <a:schemeClr val="tx1"/>
                  </a:solidFill>
                  <a:latin typeface="Gotham HTF"/>
                </a:rPr>
                <a:t>, </a:t>
              </a:r>
              <a:r>
                <a:rPr lang="pt-BR" sz="2000" dirty="0">
                  <a:solidFill>
                    <a:srgbClr val="ED265B"/>
                  </a:solidFill>
                  <a:latin typeface="Gotham HTF"/>
                </a:rPr>
                <a:t>seguro</a:t>
              </a:r>
              <a:r>
                <a:rPr lang="pt-BR" sz="2000" dirty="0">
                  <a:solidFill>
                    <a:schemeClr val="tx1"/>
                  </a:solidFill>
                  <a:latin typeface="Gotham HTF"/>
                </a:rPr>
                <a:t> e </a:t>
              </a:r>
              <a:r>
                <a:rPr lang="pt-BR" sz="2000" dirty="0">
                  <a:solidFill>
                    <a:srgbClr val="ED265B"/>
                  </a:solidFill>
                  <a:latin typeface="Gotham HTF"/>
                </a:rPr>
                <a:t>confiável</a:t>
              </a:r>
              <a:r>
                <a:rPr lang="pt-BR" sz="2000" dirty="0">
                  <a:solidFill>
                    <a:schemeClr val="tx1"/>
                  </a:solidFill>
                  <a:latin typeface="Gotham HTF"/>
                </a:rPr>
                <a:t> (em teoria), chamado </a:t>
              </a:r>
              <a:r>
                <a:rPr lang="pt-BR" sz="2000" b="1" dirty="0" err="1">
                  <a:solidFill>
                    <a:srgbClr val="ED265B"/>
                  </a:solidFill>
                  <a:latin typeface="Gotham HTF"/>
                </a:rPr>
                <a:t>Bootloader</a:t>
              </a:r>
              <a:endParaRPr lang="pt-BR" sz="2000" b="1" dirty="0">
                <a:solidFill>
                  <a:srgbClr val="ED265B"/>
                </a:solidFill>
                <a:latin typeface="Gotham HTF"/>
              </a:endParaRPr>
            </a:p>
          </p:txBody>
        </p:sp>
        <p:sp>
          <p:nvSpPr>
            <p:cNvPr id="12" name="Pentagon 26">
              <a:extLst>
                <a:ext uri="{FF2B5EF4-FFF2-40B4-BE49-F238E27FC236}">
                  <a16:creationId xmlns:a16="http://schemas.microsoft.com/office/drawing/2014/main" id="{22139D22-95EB-4411-B1F6-1FB75C0657BD}"/>
                </a:ext>
              </a:extLst>
            </p:cNvPr>
            <p:cNvSpPr/>
            <p:nvPr/>
          </p:nvSpPr>
          <p:spPr bwMode="auto">
            <a:xfrm>
              <a:off x="638714" y="1308295"/>
              <a:ext cx="1075481" cy="1901011"/>
            </a:xfrm>
            <a:prstGeom prst="homePlate">
              <a:avLst>
                <a:gd name="adj" fmla="val 27321"/>
              </a:avLst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pt-BR" sz="1900" b="1" kern="0" dirty="0">
                <a:solidFill>
                  <a:schemeClr val="tx1"/>
                </a:solidFill>
                <a:latin typeface="Gotham HTF"/>
              </a:endParaRPr>
            </a:p>
          </p:txBody>
        </p:sp>
      </p:grpSp>
      <p:grpSp>
        <p:nvGrpSpPr>
          <p:cNvPr id="13" name="Group 2">
            <a:extLst>
              <a:ext uri="{FF2B5EF4-FFF2-40B4-BE49-F238E27FC236}">
                <a16:creationId xmlns:a16="http://schemas.microsoft.com/office/drawing/2014/main" id="{CDAB6BA7-8D37-D8B8-8888-588397EC4D0A}"/>
              </a:ext>
            </a:extLst>
          </p:cNvPr>
          <p:cNvGrpSpPr/>
          <p:nvPr/>
        </p:nvGrpSpPr>
        <p:grpSpPr>
          <a:xfrm>
            <a:off x="323528" y="3284984"/>
            <a:ext cx="7296150" cy="1260000"/>
            <a:chOff x="638714" y="1308295"/>
            <a:chExt cx="11280448" cy="1901011"/>
          </a:xfrm>
        </p:grpSpPr>
        <p:sp>
          <p:nvSpPr>
            <p:cNvPr id="14" name="Rectangle 78">
              <a:extLst>
                <a:ext uri="{FF2B5EF4-FFF2-40B4-BE49-F238E27FC236}">
                  <a16:creationId xmlns:a16="http://schemas.microsoft.com/office/drawing/2014/main" id="{0C75A0E4-BB65-DFB4-0CBF-4DCCC7B406A8}"/>
                </a:ext>
              </a:extLst>
            </p:cNvPr>
            <p:cNvSpPr/>
            <p:nvPr/>
          </p:nvSpPr>
          <p:spPr bwMode="auto">
            <a:xfrm>
              <a:off x="1378424" y="1308295"/>
              <a:ext cx="10540738" cy="18324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0" rIns="0" bIns="0" rtlCol="0" anchor="ctr"/>
            <a:lstStyle/>
            <a:p>
              <a:pPr marL="0" indent="0">
                <a:buNone/>
              </a:pPr>
              <a:r>
                <a:rPr lang="pt-BR" sz="2000" b="1" dirty="0">
                  <a:solidFill>
                    <a:srgbClr val="ED145B"/>
                  </a:solidFill>
                  <a:latin typeface="Gotham HTF"/>
                </a:rPr>
                <a:t>O </a:t>
              </a:r>
              <a:r>
                <a:rPr lang="pt-BR" sz="2000" b="1" dirty="0" err="1">
                  <a:solidFill>
                    <a:srgbClr val="ED145B"/>
                  </a:solidFill>
                  <a:latin typeface="Gotham HTF"/>
                </a:rPr>
                <a:t>Bootloader</a:t>
              </a:r>
              <a:r>
                <a:rPr lang="pt-BR" sz="2000" b="1" dirty="0">
                  <a:solidFill>
                    <a:srgbClr val="ED145B"/>
                  </a:solidFill>
                  <a:latin typeface="Gotham HTF"/>
                </a:rPr>
                <a:t> </a:t>
              </a:r>
              <a:r>
                <a:rPr lang="pt-BR" sz="2000" dirty="0">
                  <a:solidFill>
                    <a:schemeClr val="tx1"/>
                  </a:solidFill>
                  <a:latin typeface="Gotham HTF"/>
                </a:rPr>
                <a:t>tem a função de carregar na memória de programa o firmware definitivo que vai rodar no produto.</a:t>
              </a:r>
            </a:p>
          </p:txBody>
        </p:sp>
        <p:sp>
          <p:nvSpPr>
            <p:cNvPr id="15" name="Pentagon 26">
              <a:extLst>
                <a:ext uri="{FF2B5EF4-FFF2-40B4-BE49-F238E27FC236}">
                  <a16:creationId xmlns:a16="http://schemas.microsoft.com/office/drawing/2014/main" id="{FA6E62EE-F023-B1D4-E4AA-2F75D4F18530}"/>
                </a:ext>
              </a:extLst>
            </p:cNvPr>
            <p:cNvSpPr/>
            <p:nvPr/>
          </p:nvSpPr>
          <p:spPr bwMode="auto">
            <a:xfrm>
              <a:off x="638714" y="1308295"/>
              <a:ext cx="1075481" cy="1901011"/>
            </a:xfrm>
            <a:prstGeom prst="homePlate">
              <a:avLst>
                <a:gd name="adj" fmla="val 2732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pt-BR" sz="1900" b="1" kern="0" dirty="0">
                <a:solidFill>
                  <a:schemeClr val="tx1"/>
                </a:solidFill>
                <a:latin typeface="Gotham HTF"/>
              </a:endParaRPr>
            </a:p>
          </p:txBody>
        </p:sp>
      </p:grpSp>
      <p:pic>
        <p:nvPicPr>
          <p:cNvPr id="19" name="Imagem 18">
            <a:extLst>
              <a:ext uri="{FF2B5EF4-FFF2-40B4-BE49-F238E27FC236}">
                <a16:creationId xmlns:a16="http://schemas.microsoft.com/office/drawing/2014/main" id="{327EA833-8862-6416-B6C1-047E0CEB1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91" y="4697143"/>
            <a:ext cx="72961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8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CCDC801B-07E3-639D-9A53-A5A929AC8DEE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 que é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Bootloader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327EA833-8862-6416-B6C1-047E0CEB1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82" y="4293096"/>
            <a:ext cx="7296150" cy="179070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526A8FD-99D0-85EB-74CD-ABF61F181E34}"/>
              </a:ext>
            </a:extLst>
          </p:cNvPr>
          <p:cNvSpPr/>
          <p:nvPr/>
        </p:nvSpPr>
        <p:spPr>
          <a:xfrm>
            <a:off x="1403648" y="838974"/>
            <a:ext cx="7296150" cy="6234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800" dirty="0">
                <a:solidFill>
                  <a:schemeClr val="tx1"/>
                </a:solidFill>
                <a:latin typeface="Gotham HTF"/>
              </a:rPr>
              <a:t>Temos </a:t>
            </a:r>
            <a:r>
              <a:rPr lang="pt-BR" sz="1800" b="1" dirty="0">
                <a:solidFill>
                  <a:srgbClr val="ED265B"/>
                </a:solidFill>
                <a:latin typeface="Gotham HTF"/>
              </a:rPr>
              <a:t>BIOS</a:t>
            </a:r>
            <a:r>
              <a:rPr lang="pt-BR" sz="1800" dirty="0">
                <a:solidFill>
                  <a:schemeClr val="tx1"/>
                </a:solidFill>
                <a:latin typeface="Gotham HTF"/>
              </a:rPr>
              <a:t> em </a:t>
            </a:r>
            <a:r>
              <a:rPr lang="pt-BR" sz="1800" b="1" dirty="0" err="1">
                <a:solidFill>
                  <a:srgbClr val="ED265B"/>
                </a:solidFill>
                <a:latin typeface="Gotham HTF"/>
              </a:rPr>
              <a:t>uControladores</a:t>
            </a:r>
            <a:r>
              <a:rPr lang="pt-BR" sz="1800" dirty="0">
                <a:solidFill>
                  <a:schemeClr val="tx1"/>
                </a:solidFill>
                <a:latin typeface="Gotham HTF"/>
              </a:rPr>
              <a:t>? Sim e não...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553E07E-29CA-4BE4-6570-5EC716BEF7B3}"/>
              </a:ext>
            </a:extLst>
          </p:cNvPr>
          <p:cNvSpPr/>
          <p:nvPr/>
        </p:nvSpPr>
        <p:spPr>
          <a:xfrm>
            <a:off x="1190813" y="841236"/>
            <a:ext cx="212834" cy="62345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pt-BR" dirty="0">
              <a:solidFill>
                <a:prstClr val="white"/>
              </a:solidFill>
              <a:latin typeface="Gotham HTF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CF646C8C-17FC-0A0F-E0A4-6431746F5206}"/>
              </a:ext>
            </a:extLst>
          </p:cNvPr>
          <p:cNvSpPr>
            <a:spLocks noChangeAspect="1"/>
          </p:cNvSpPr>
          <p:nvPr/>
        </p:nvSpPr>
        <p:spPr>
          <a:xfrm>
            <a:off x="406402" y="838974"/>
            <a:ext cx="623455" cy="6234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pt-BR" sz="1600" dirty="0">
              <a:solidFill>
                <a:prstClr val="white"/>
              </a:solidFill>
              <a:latin typeface="Gotham HTF"/>
            </a:endParaRPr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BED756EB-7CBB-4CB7-C18C-1D7A824F98B6}"/>
              </a:ext>
            </a:extLst>
          </p:cNvPr>
          <p:cNvCxnSpPr>
            <a:cxnSpLocks/>
            <a:stCxn id="8" idx="6"/>
            <a:endCxn id="7" idx="1"/>
          </p:cNvCxnSpPr>
          <p:nvPr/>
        </p:nvCxnSpPr>
        <p:spPr>
          <a:xfrm>
            <a:off x="1029857" y="1150702"/>
            <a:ext cx="160956" cy="226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79">
            <a:extLst>
              <a:ext uri="{FF2B5EF4-FFF2-40B4-BE49-F238E27FC236}">
                <a16:creationId xmlns:a16="http://schemas.microsoft.com/office/drawing/2014/main" id="{7C7C67A5-26FD-6BD0-E07C-FFABCB2C757C}"/>
              </a:ext>
            </a:extLst>
          </p:cNvPr>
          <p:cNvSpPr/>
          <p:nvPr/>
        </p:nvSpPr>
        <p:spPr>
          <a:xfrm>
            <a:off x="1403648" y="1848353"/>
            <a:ext cx="7296150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chemeClr val="tx1"/>
                </a:solidFill>
                <a:latin typeface="Gotham HTF"/>
              </a:rPr>
              <a:t>Temos um software </a:t>
            </a:r>
            <a:r>
              <a:rPr lang="pt-BR" sz="1800" dirty="0">
                <a:solidFill>
                  <a:srgbClr val="ED265B"/>
                </a:solidFill>
                <a:latin typeface="Gotham HTF"/>
              </a:rPr>
              <a:t>pequeno</a:t>
            </a:r>
            <a:r>
              <a:rPr lang="pt-BR" sz="1800" dirty="0">
                <a:solidFill>
                  <a:schemeClr val="tx1"/>
                </a:solidFill>
                <a:latin typeface="Gotham HTF"/>
              </a:rPr>
              <a:t>, </a:t>
            </a:r>
            <a:r>
              <a:rPr lang="pt-BR" sz="1800" dirty="0">
                <a:solidFill>
                  <a:srgbClr val="ED265B"/>
                </a:solidFill>
                <a:latin typeface="Gotham HTF"/>
              </a:rPr>
              <a:t>seguro</a:t>
            </a:r>
            <a:r>
              <a:rPr lang="pt-BR" sz="1800" dirty="0">
                <a:solidFill>
                  <a:schemeClr val="tx1"/>
                </a:solidFill>
                <a:latin typeface="Gotham HTF"/>
              </a:rPr>
              <a:t> e </a:t>
            </a:r>
            <a:r>
              <a:rPr lang="pt-BR" sz="1800" dirty="0">
                <a:solidFill>
                  <a:srgbClr val="ED265B"/>
                </a:solidFill>
                <a:latin typeface="Gotham HTF"/>
              </a:rPr>
              <a:t>confiável</a:t>
            </a:r>
            <a:r>
              <a:rPr lang="pt-BR" sz="1800" dirty="0">
                <a:solidFill>
                  <a:schemeClr val="tx1"/>
                </a:solidFill>
                <a:latin typeface="Gotham HTF"/>
              </a:rPr>
              <a:t> (em teoria), chamado </a:t>
            </a:r>
            <a:r>
              <a:rPr lang="pt-BR" sz="1800" b="1" dirty="0" err="1">
                <a:solidFill>
                  <a:srgbClr val="ED265B"/>
                </a:solidFill>
                <a:latin typeface="Gotham HTF"/>
              </a:rPr>
              <a:t>Bootloader</a:t>
            </a:r>
            <a:endParaRPr lang="pt-BR" sz="1800" b="1" dirty="0">
              <a:solidFill>
                <a:srgbClr val="ED265B"/>
              </a:solidFill>
              <a:latin typeface="Gotham HTF"/>
            </a:endParaRPr>
          </a:p>
        </p:txBody>
      </p:sp>
      <p:sp>
        <p:nvSpPr>
          <p:cNvPr id="17" name="Rectangle 80">
            <a:extLst>
              <a:ext uri="{FF2B5EF4-FFF2-40B4-BE49-F238E27FC236}">
                <a16:creationId xmlns:a16="http://schemas.microsoft.com/office/drawing/2014/main" id="{178EB8F8-CE5C-3513-220D-C1D92C8A4CFD}"/>
              </a:ext>
            </a:extLst>
          </p:cNvPr>
          <p:cNvSpPr/>
          <p:nvPr/>
        </p:nvSpPr>
        <p:spPr>
          <a:xfrm>
            <a:off x="1190813" y="1848353"/>
            <a:ext cx="212834" cy="7078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pt-BR" dirty="0">
              <a:solidFill>
                <a:prstClr val="white"/>
              </a:solidFill>
              <a:latin typeface="Gotham HTF"/>
            </a:endParaRPr>
          </a:p>
        </p:txBody>
      </p:sp>
      <p:sp>
        <p:nvSpPr>
          <p:cNvPr id="18" name="Oval 81">
            <a:extLst>
              <a:ext uri="{FF2B5EF4-FFF2-40B4-BE49-F238E27FC236}">
                <a16:creationId xmlns:a16="http://schemas.microsoft.com/office/drawing/2014/main" id="{73204FCD-B455-EB76-C51A-EC2958E4B5CE}"/>
              </a:ext>
            </a:extLst>
          </p:cNvPr>
          <p:cNvSpPr>
            <a:spLocks noChangeAspect="1"/>
          </p:cNvSpPr>
          <p:nvPr/>
        </p:nvSpPr>
        <p:spPr>
          <a:xfrm>
            <a:off x="406402" y="1890569"/>
            <a:ext cx="623455" cy="6234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pt-BR" sz="1600" dirty="0">
              <a:solidFill>
                <a:prstClr val="white"/>
              </a:solidFill>
              <a:latin typeface="Gotham HTF"/>
            </a:endParaRPr>
          </a:p>
        </p:txBody>
      </p:sp>
      <p:cxnSp>
        <p:nvCxnSpPr>
          <p:cNvPr id="20" name="Straight Connector 82">
            <a:extLst>
              <a:ext uri="{FF2B5EF4-FFF2-40B4-BE49-F238E27FC236}">
                <a16:creationId xmlns:a16="http://schemas.microsoft.com/office/drawing/2014/main" id="{986C6B17-82C9-9F05-675E-E67EA24771A3}"/>
              </a:ext>
            </a:extLst>
          </p:cNvPr>
          <p:cNvCxnSpPr>
            <a:cxnSpLocks/>
            <a:stCxn id="18" idx="6"/>
            <a:endCxn id="17" idx="1"/>
          </p:cNvCxnSpPr>
          <p:nvPr/>
        </p:nvCxnSpPr>
        <p:spPr>
          <a:xfrm flipV="1">
            <a:off x="1029857" y="2202296"/>
            <a:ext cx="160956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85">
            <a:extLst>
              <a:ext uri="{FF2B5EF4-FFF2-40B4-BE49-F238E27FC236}">
                <a16:creationId xmlns:a16="http://schemas.microsoft.com/office/drawing/2014/main" id="{F14F3CA6-2FA3-5490-D6C2-E82B3E0A5DF8}"/>
              </a:ext>
            </a:extLst>
          </p:cNvPr>
          <p:cNvSpPr/>
          <p:nvPr/>
        </p:nvSpPr>
        <p:spPr>
          <a:xfrm>
            <a:off x="1403648" y="2924944"/>
            <a:ext cx="7296150" cy="10944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rgbClr val="ED145B"/>
                </a:solidFill>
                <a:latin typeface="Gotham HTF"/>
              </a:rPr>
              <a:t>O </a:t>
            </a:r>
            <a:r>
              <a:rPr lang="pt-BR" sz="1800" b="1" dirty="0" err="1">
                <a:solidFill>
                  <a:srgbClr val="ED145B"/>
                </a:solidFill>
                <a:latin typeface="Gotham HTF"/>
              </a:rPr>
              <a:t>Bootloader</a:t>
            </a:r>
            <a:r>
              <a:rPr lang="pt-BR" sz="1800" b="1" dirty="0">
                <a:solidFill>
                  <a:srgbClr val="ED145B"/>
                </a:solidFill>
                <a:latin typeface="Gotham HTF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Gotham HTF"/>
              </a:rPr>
              <a:t>tem a função de Inicializar os periféricos básicos do </a:t>
            </a:r>
            <a:r>
              <a:rPr lang="pt-BR" sz="1800" dirty="0" err="1">
                <a:solidFill>
                  <a:schemeClr val="tx1"/>
                </a:solidFill>
                <a:latin typeface="Gotham HTF"/>
              </a:rPr>
              <a:t>uControlador</a:t>
            </a:r>
            <a:r>
              <a:rPr lang="pt-BR" dirty="0">
                <a:solidFill>
                  <a:schemeClr val="tx1"/>
                </a:solidFill>
                <a:latin typeface="Gotham HTF"/>
              </a:rPr>
              <a:t> como a </a:t>
            </a:r>
            <a:r>
              <a:rPr lang="pt-BR" dirty="0" err="1">
                <a:solidFill>
                  <a:schemeClr val="tx1"/>
                </a:solidFill>
                <a:latin typeface="Gotham HTF"/>
              </a:rPr>
              <a:t>Bios</a:t>
            </a:r>
            <a:r>
              <a:rPr lang="pt-BR" dirty="0">
                <a:solidFill>
                  <a:schemeClr val="tx1"/>
                </a:solidFill>
                <a:latin typeface="Gotham HTF"/>
              </a:rPr>
              <a:t>, mas também tem o papel de atualizar o software do dispositivo.</a:t>
            </a:r>
            <a:endParaRPr lang="pt-BR" sz="1800" dirty="0">
              <a:solidFill>
                <a:schemeClr val="tx1"/>
              </a:solidFill>
              <a:latin typeface="Gotham HTF"/>
            </a:endParaRPr>
          </a:p>
        </p:txBody>
      </p:sp>
      <p:sp>
        <p:nvSpPr>
          <p:cNvPr id="22" name="Rectangle 86">
            <a:extLst>
              <a:ext uri="{FF2B5EF4-FFF2-40B4-BE49-F238E27FC236}">
                <a16:creationId xmlns:a16="http://schemas.microsoft.com/office/drawing/2014/main" id="{D4ECE100-D74A-92A1-23A0-BC40D7DBA5F0}"/>
              </a:ext>
            </a:extLst>
          </p:cNvPr>
          <p:cNvSpPr/>
          <p:nvPr/>
        </p:nvSpPr>
        <p:spPr>
          <a:xfrm>
            <a:off x="1190813" y="2924944"/>
            <a:ext cx="212834" cy="109446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pt-BR" dirty="0">
              <a:solidFill>
                <a:prstClr val="white"/>
              </a:solidFill>
              <a:latin typeface="Gotham HTF"/>
            </a:endParaRPr>
          </a:p>
        </p:txBody>
      </p:sp>
      <p:sp>
        <p:nvSpPr>
          <p:cNvPr id="23" name="Oval 87">
            <a:extLst>
              <a:ext uri="{FF2B5EF4-FFF2-40B4-BE49-F238E27FC236}">
                <a16:creationId xmlns:a16="http://schemas.microsoft.com/office/drawing/2014/main" id="{1C191A0B-C73C-9CEB-8101-5E46FEA2121F}"/>
              </a:ext>
            </a:extLst>
          </p:cNvPr>
          <p:cNvSpPr>
            <a:spLocks noChangeAspect="1"/>
          </p:cNvSpPr>
          <p:nvPr/>
        </p:nvSpPr>
        <p:spPr>
          <a:xfrm>
            <a:off x="406402" y="3160451"/>
            <a:ext cx="623455" cy="6234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pt-BR" sz="1600" dirty="0">
              <a:solidFill>
                <a:prstClr val="white"/>
              </a:solidFill>
              <a:latin typeface="Gotham HTF"/>
            </a:endParaRPr>
          </a:p>
        </p:txBody>
      </p:sp>
      <p:cxnSp>
        <p:nvCxnSpPr>
          <p:cNvPr id="24" name="Straight Connector 88">
            <a:extLst>
              <a:ext uri="{FF2B5EF4-FFF2-40B4-BE49-F238E27FC236}">
                <a16:creationId xmlns:a16="http://schemas.microsoft.com/office/drawing/2014/main" id="{775D4C56-6D12-FC74-5F2D-094EEB96AB42}"/>
              </a:ext>
            </a:extLst>
          </p:cNvPr>
          <p:cNvCxnSpPr>
            <a:stCxn id="23" idx="6"/>
            <a:endCxn id="22" idx="1"/>
          </p:cNvCxnSpPr>
          <p:nvPr/>
        </p:nvCxnSpPr>
        <p:spPr>
          <a:xfrm flipV="1">
            <a:off x="1029857" y="3472178"/>
            <a:ext cx="160956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0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CCDC801B-07E3-639D-9A53-A5A929AC8DEE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como funciona?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AFA7265-6FA4-960D-0E8D-B5EA6BE9B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1124745"/>
            <a:ext cx="3240360" cy="2160240"/>
          </a:xfrm>
          <a:prstGeom prst="rect">
            <a:avLst/>
          </a:prstGeom>
        </p:spPr>
      </p:pic>
      <p:grpSp>
        <p:nvGrpSpPr>
          <p:cNvPr id="17" name="Group 4">
            <a:extLst>
              <a:ext uri="{FF2B5EF4-FFF2-40B4-BE49-F238E27FC236}">
                <a16:creationId xmlns:a16="http://schemas.microsoft.com/office/drawing/2014/main" id="{D436EAEB-22FF-2F68-BD79-4B5246CA32FF}"/>
              </a:ext>
            </a:extLst>
          </p:cNvPr>
          <p:cNvGrpSpPr/>
          <p:nvPr/>
        </p:nvGrpSpPr>
        <p:grpSpPr>
          <a:xfrm>
            <a:off x="3923928" y="1124746"/>
            <a:ext cx="5040560" cy="2160240"/>
            <a:chOff x="3215680" y="2348880"/>
            <a:chExt cx="11593288" cy="1296144"/>
          </a:xfrm>
        </p:grpSpPr>
        <p:sp>
          <p:nvSpPr>
            <p:cNvPr id="18" name="Rectangle: Rounded Corners 2">
              <a:extLst>
                <a:ext uri="{FF2B5EF4-FFF2-40B4-BE49-F238E27FC236}">
                  <a16:creationId xmlns:a16="http://schemas.microsoft.com/office/drawing/2014/main" id="{126BFFBE-60CC-135A-9DE6-65E162807AE4}"/>
                </a:ext>
              </a:extLst>
            </p:cNvPr>
            <p:cNvSpPr/>
            <p:nvPr/>
          </p:nvSpPr>
          <p:spPr>
            <a:xfrm>
              <a:off x="3215680" y="2348880"/>
              <a:ext cx="2304256" cy="1296144"/>
            </a:xfrm>
            <a:prstGeom prst="roundRect">
              <a:avLst>
                <a:gd name="adj" fmla="val 9510"/>
              </a:avLst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dirty="0">
                  <a:latin typeface="Gotham HTF"/>
                </a:rPr>
                <a:t>MAS COMO ASSIM?</a:t>
              </a:r>
            </a:p>
          </p:txBody>
        </p:sp>
        <p:sp>
          <p:nvSpPr>
            <p:cNvPr id="19" name="Rectangle: Rounded Corners 3">
              <a:extLst>
                <a:ext uri="{FF2B5EF4-FFF2-40B4-BE49-F238E27FC236}">
                  <a16:creationId xmlns:a16="http://schemas.microsoft.com/office/drawing/2014/main" id="{31F19F84-6E8A-BABC-41DA-2E2008754D28}"/>
                </a:ext>
              </a:extLst>
            </p:cNvPr>
            <p:cNvSpPr/>
            <p:nvPr/>
          </p:nvSpPr>
          <p:spPr>
            <a:xfrm>
              <a:off x="3320419" y="2461355"/>
              <a:ext cx="2094778" cy="1071194"/>
            </a:xfrm>
            <a:prstGeom prst="roundRect">
              <a:avLst>
                <a:gd name="adj" fmla="val 9510"/>
              </a:avLst>
            </a:prstGeom>
            <a:noFill/>
            <a:ln w="3175">
              <a:solidFill>
                <a:schemeClr val="l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>
                <a:solidFill>
                  <a:schemeClr val="tx1"/>
                </a:solidFill>
                <a:latin typeface="Gotham HTF"/>
              </a:endParaRPr>
            </a:p>
          </p:txBody>
        </p:sp>
        <p:sp>
          <p:nvSpPr>
            <p:cNvPr id="20" name="Rectangle: Rounded Corners 5">
              <a:extLst>
                <a:ext uri="{FF2B5EF4-FFF2-40B4-BE49-F238E27FC236}">
                  <a16:creationId xmlns:a16="http://schemas.microsoft.com/office/drawing/2014/main" id="{4E79AEEE-D86B-7373-7271-CA8226D7CFE9}"/>
                </a:ext>
              </a:extLst>
            </p:cNvPr>
            <p:cNvSpPr/>
            <p:nvPr/>
          </p:nvSpPr>
          <p:spPr>
            <a:xfrm>
              <a:off x="5591944" y="2348880"/>
              <a:ext cx="9217024" cy="1296144"/>
            </a:xfrm>
            <a:prstGeom prst="roundRect">
              <a:avLst>
                <a:gd name="adj" fmla="val 951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pt-BR" sz="2400" b="1" dirty="0">
                  <a:solidFill>
                    <a:srgbClr val="ED145B"/>
                  </a:solidFill>
                  <a:latin typeface="Gotham HTF"/>
                </a:rPr>
                <a:t>O </a:t>
              </a:r>
              <a:r>
                <a:rPr lang="pt-BR" sz="2400" b="1" dirty="0" err="1">
                  <a:solidFill>
                    <a:srgbClr val="ED145B"/>
                  </a:solidFill>
                  <a:latin typeface="Gotham HTF"/>
                </a:rPr>
                <a:t>Bootloader</a:t>
              </a:r>
              <a:r>
                <a:rPr lang="pt-BR" sz="2400" b="1" dirty="0">
                  <a:solidFill>
                    <a:srgbClr val="ED145B"/>
                  </a:solidFill>
                  <a:latin typeface="Gotham HTF"/>
                </a:rPr>
                <a:t> </a:t>
              </a:r>
              <a:r>
                <a:rPr lang="pt-BR" sz="2400" dirty="0">
                  <a:solidFill>
                    <a:schemeClr val="tx1"/>
                  </a:solidFill>
                  <a:latin typeface="Gotham HTF"/>
                </a:rPr>
                <a:t>também tem o papel de atualizar o software do dispositivo????</a:t>
              </a:r>
              <a:endParaRPr lang="pt-BR" dirty="0">
                <a:solidFill>
                  <a:schemeClr val="tx1"/>
                </a:solidFill>
                <a:latin typeface="Gotham HTF"/>
              </a:endParaRPr>
            </a:p>
          </p:txBody>
        </p:sp>
      </p:grpSp>
      <p:pic>
        <p:nvPicPr>
          <p:cNvPr id="2050" name="Picture 2" descr="Technoblogy - Choosing a Friendly AVR Chip">
            <a:extLst>
              <a:ext uri="{FF2B5EF4-FFF2-40B4-BE49-F238E27FC236}">
                <a16:creationId xmlns:a16="http://schemas.microsoft.com/office/drawing/2014/main" id="{DFEAF203-1B08-3843-BECB-A882F8ADA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296" y="3847897"/>
            <a:ext cx="24098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rrow7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4F344A5-1577-FFD0-500D-61CE2B568652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rot="10800000">
            <a:off x="3817917" y="4293096"/>
            <a:ext cx="1186131" cy="992739"/>
          </a:xfrm>
          <a:custGeom>
            <a:avLst/>
            <a:gdLst>
              <a:gd name="T0" fmla="*/ 522 w 1250"/>
              <a:gd name="T1" fmla="*/ 1044 h 1045"/>
              <a:gd name="T2" fmla="*/ 0 w 1250"/>
              <a:gd name="T3" fmla="*/ 522 h 1045"/>
              <a:gd name="T4" fmla="*/ 522 w 1250"/>
              <a:gd name="T5" fmla="*/ 0 h 1045"/>
              <a:gd name="T6" fmla="*/ 867 w 1250"/>
              <a:gd name="T7" fmla="*/ 0 h 1045"/>
              <a:gd name="T8" fmla="*/ 470 w 1250"/>
              <a:gd name="T9" fmla="*/ 397 h 1045"/>
              <a:gd name="T10" fmla="*/ 1250 w 1250"/>
              <a:gd name="T11" fmla="*/ 397 h 1045"/>
              <a:gd name="T12" fmla="*/ 1250 w 1250"/>
              <a:gd name="T13" fmla="*/ 650 h 1045"/>
              <a:gd name="T14" fmla="*/ 472 w 1250"/>
              <a:gd name="T15" fmla="*/ 650 h 1045"/>
              <a:gd name="T16" fmla="*/ 867 w 1250"/>
              <a:gd name="T17" fmla="*/ 1045 h 1045"/>
              <a:gd name="T18" fmla="*/ 522 w 1250"/>
              <a:gd name="T19" fmla="*/ 1044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0" h="1045">
                <a:moveTo>
                  <a:pt x="522" y="1044"/>
                </a:moveTo>
                <a:lnTo>
                  <a:pt x="0" y="522"/>
                </a:lnTo>
                <a:lnTo>
                  <a:pt x="522" y="0"/>
                </a:lnTo>
                <a:lnTo>
                  <a:pt x="867" y="0"/>
                </a:lnTo>
                <a:lnTo>
                  <a:pt x="470" y="397"/>
                </a:lnTo>
                <a:lnTo>
                  <a:pt x="1250" y="397"/>
                </a:lnTo>
                <a:lnTo>
                  <a:pt x="1250" y="650"/>
                </a:lnTo>
                <a:lnTo>
                  <a:pt x="472" y="650"/>
                </a:lnTo>
                <a:lnTo>
                  <a:pt x="867" y="1045"/>
                </a:lnTo>
                <a:lnTo>
                  <a:pt x="522" y="1044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97E083F-586E-F028-BA0C-8C9401641D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8" r="22437"/>
          <a:stretch/>
        </p:blipFill>
        <p:spPr bwMode="auto">
          <a:xfrm>
            <a:off x="5076056" y="3360027"/>
            <a:ext cx="2952328" cy="345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6">
            <a:extLst>
              <a:ext uri="{FF2B5EF4-FFF2-40B4-BE49-F238E27FC236}">
                <a16:creationId xmlns:a16="http://schemas.microsoft.com/office/drawing/2014/main" id="{FB06AB64-4A1F-3D82-34A4-4DFB8CF818B4}"/>
              </a:ext>
            </a:extLst>
          </p:cNvPr>
          <p:cNvGrpSpPr/>
          <p:nvPr/>
        </p:nvGrpSpPr>
        <p:grpSpPr>
          <a:xfrm>
            <a:off x="179512" y="3461225"/>
            <a:ext cx="1567543" cy="2668818"/>
            <a:chOff x="3215680" y="2348880"/>
            <a:chExt cx="2304256" cy="1296144"/>
          </a:xfrm>
        </p:grpSpPr>
        <p:sp>
          <p:nvSpPr>
            <p:cNvPr id="24" name="Rectangle: Rounded Corners 7">
              <a:extLst>
                <a:ext uri="{FF2B5EF4-FFF2-40B4-BE49-F238E27FC236}">
                  <a16:creationId xmlns:a16="http://schemas.microsoft.com/office/drawing/2014/main" id="{AFBA29E1-6889-A85E-D06C-6965907E2D27}"/>
                </a:ext>
              </a:extLst>
            </p:cNvPr>
            <p:cNvSpPr/>
            <p:nvPr/>
          </p:nvSpPr>
          <p:spPr>
            <a:xfrm>
              <a:off x="3215680" y="2348880"/>
              <a:ext cx="2304256" cy="1296144"/>
            </a:xfrm>
            <a:prstGeom prst="roundRect">
              <a:avLst>
                <a:gd name="adj" fmla="val 9510"/>
              </a:avLst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dirty="0">
                  <a:latin typeface="Gotham HTF"/>
                </a:rPr>
                <a:t>Vamos tentar simplificar: Esse é o </a:t>
              </a:r>
              <a:r>
                <a:rPr lang="pt-BR" dirty="0" err="1">
                  <a:latin typeface="Gotham HTF"/>
                </a:rPr>
                <a:t>noso</a:t>
              </a:r>
              <a:r>
                <a:rPr lang="pt-BR" dirty="0">
                  <a:latin typeface="Gotham HTF"/>
                </a:rPr>
                <a:t> </a:t>
              </a:r>
              <a:r>
                <a:rPr lang="pt-BR" dirty="0" err="1">
                  <a:latin typeface="Gotham HTF"/>
                </a:rPr>
                <a:t>uControlador</a:t>
              </a:r>
              <a:r>
                <a:rPr lang="pt-BR" dirty="0">
                  <a:latin typeface="Gotham HTF"/>
                </a:rPr>
                <a:t> usado no Arduino</a:t>
              </a:r>
            </a:p>
          </p:txBody>
        </p:sp>
        <p:sp>
          <p:nvSpPr>
            <p:cNvPr id="25" name="Rectangle: Rounded Corners 8">
              <a:extLst>
                <a:ext uri="{FF2B5EF4-FFF2-40B4-BE49-F238E27FC236}">
                  <a16:creationId xmlns:a16="http://schemas.microsoft.com/office/drawing/2014/main" id="{C4E6AC65-5A5D-8B02-91C1-64BF0BFAB594}"/>
                </a:ext>
              </a:extLst>
            </p:cNvPr>
            <p:cNvSpPr/>
            <p:nvPr/>
          </p:nvSpPr>
          <p:spPr>
            <a:xfrm>
              <a:off x="3320419" y="2461355"/>
              <a:ext cx="2094778" cy="1071194"/>
            </a:xfrm>
            <a:prstGeom prst="roundRect">
              <a:avLst>
                <a:gd name="adj" fmla="val 9510"/>
              </a:avLst>
            </a:prstGeom>
            <a:noFill/>
            <a:ln w="3175">
              <a:solidFill>
                <a:schemeClr val="l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>
                <a:solidFill>
                  <a:schemeClr val="tx1"/>
                </a:solidFill>
                <a:latin typeface="Gotham HTF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10EE5E6C-B798-94F1-D809-5995C2EFE709}"/>
              </a:ext>
            </a:extLst>
          </p:cNvPr>
          <p:cNvGrpSpPr/>
          <p:nvPr/>
        </p:nvGrpSpPr>
        <p:grpSpPr>
          <a:xfrm>
            <a:off x="7308304" y="3461225"/>
            <a:ext cx="1567543" cy="2668818"/>
            <a:chOff x="3215680" y="2348880"/>
            <a:chExt cx="2304256" cy="1296144"/>
          </a:xfrm>
        </p:grpSpPr>
        <p:sp>
          <p:nvSpPr>
            <p:cNvPr id="27" name="Rectangle: Rounded Corners 7">
              <a:extLst>
                <a:ext uri="{FF2B5EF4-FFF2-40B4-BE49-F238E27FC236}">
                  <a16:creationId xmlns:a16="http://schemas.microsoft.com/office/drawing/2014/main" id="{DF3D4529-B9BE-2447-BF50-2FA4B7CF1F73}"/>
                </a:ext>
              </a:extLst>
            </p:cNvPr>
            <p:cNvSpPr/>
            <p:nvPr/>
          </p:nvSpPr>
          <p:spPr>
            <a:xfrm>
              <a:off x="3215680" y="2348880"/>
              <a:ext cx="2304256" cy="1296144"/>
            </a:xfrm>
            <a:prstGeom prst="roundRect">
              <a:avLst>
                <a:gd name="adj" fmla="val 9510"/>
              </a:avLst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dirty="0">
                  <a:latin typeface="Gotham HTF"/>
                </a:rPr>
                <a:t>E é assim que a memória flash (HD) está dividida</a:t>
              </a:r>
            </a:p>
          </p:txBody>
        </p:sp>
        <p:sp>
          <p:nvSpPr>
            <p:cNvPr id="28" name="Rectangle: Rounded Corners 8">
              <a:extLst>
                <a:ext uri="{FF2B5EF4-FFF2-40B4-BE49-F238E27FC236}">
                  <a16:creationId xmlns:a16="http://schemas.microsoft.com/office/drawing/2014/main" id="{22F1882F-1A13-F1DF-D6FA-DF3D3D99C2C0}"/>
                </a:ext>
              </a:extLst>
            </p:cNvPr>
            <p:cNvSpPr/>
            <p:nvPr/>
          </p:nvSpPr>
          <p:spPr>
            <a:xfrm>
              <a:off x="3320419" y="2461355"/>
              <a:ext cx="2094778" cy="1071194"/>
            </a:xfrm>
            <a:prstGeom prst="roundRect">
              <a:avLst>
                <a:gd name="adj" fmla="val 9510"/>
              </a:avLst>
            </a:prstGeom>
            <a:noFill/>
            <a:ln w="3175">
              <a:solidFill>
                <a:schemeClr val="l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>
                <a:solidFill>
                  <a:schemeClr val="tx1"/>
                </a:solidFill>
                <a:latin typeface="Gotham HTF"/>
              </a:endParaRPr>
            </a:p>
          </p:txBody>
        </p: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CECDF0A-1436-4F1F-159D-F493E07F4391}"/>
              </a:ext>
            </a:extLst>
          </p:cNvPr>
          <p:cNvSpPr txBox="1"/>
          <p:nvPr/>
        </p:nvSpPr>
        <p:spPr>
          <a:xfrm>
            <a:off x="4846703" y="6688362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/>
              <a:t>Fonte: http://www.rjhcoding.com/avr-asm-memory-types.php</a:t>
            </a:r>
          </a:p>
        </p:txBody>
      </p:sp>
    </p:spTree>
    <p:extLst>
      <p:ext uri="{BB962C8B-B14F-4D97-AF65-F5344CB8AC3E}">
        <p14:creationId xmlns:p14="http://schemas.microsoft.com/office/powerpoint/2010/main" val="408216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CCDC801B-07E3-639D-9A53-A5A929AC8DEE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como funciona?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97E083F-586E-F028-BA0C-8C9401641D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8" r="22437"/>
          <a:stretch/>
        </p:blipFill>
        <p:spPr bwMode="auto">
          <a:xfrm>
            <a:off x="228600" y="847404"/>
            <a:ext cx="4607926" cy="538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6">
            <a:extLst>
              <a:ext uri="{FF2B5EF4-FFF2-40B4-BE49-F238E27FC236}">
                <a16:creationId xmlns:a16="http://schemas.microsoft.com/office/drawing/2014/main" id="{10EE5E6C-B798-94F1-D809-5995C2EFE709}"/>
              </a:ext>
            </a:extLst>
          </p:cNvPr>
          <p:cNvGrpSpPr/>
          <p:nvPr/>
        </p:nvGrpSpPr>
        <p:grpSpPr>
          <a:xfrm>
            <a:off x="3787933" y="1340768"/>
            <a:ext cx="4528188" cy="1584176"/>
            <a:chOff x="3215680" y="2348880"/>
            <a:chExt cx="2304256" cy="1296144"/>
          </a:xfrm>
        </p:grpSpPr>
        <p:sp>
          <p:nvSpPr>
            <p:cNvPr id="27" name="Rectangle: Rounded Corners 7">
              <a:extLst>
                <a:ext uri="{FF2B5EF4-FFF2-40B4-BE49-F238E27FC236}">
                  <a16:creationId xmlns:a16="http://schemas.microsoft.com/office/drawing/2014/main" id="{DF3D4529-B9BE-2447-BF50-2FA4B7CF1F73}"/>
                </a:ext>
              </a:extLst>
            </p:cNvPr>
            <p:cNvSpPr/>
            <p:nvPr/>
          </p:nvSpPr>
          <p:spPr>
            <a:xfrm>
              <a:off x="3215680" y="2348880"/>
              <a:ext cx="2304256" cy="1296144"/>
            </a:xfrm>
            <a:prstGeom prst="roundRect">
              <a:avLst>
                <a:gd name="adj" fmla="val 9510"/>
              </a:avLst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dirty="0" err="1">
                  <a:latin typeface="Gotham HTF"/>
                </a:rPr>
                <a:t>Application</a:t>
              </a:r>
              <a:r>
                <a:rPr lang="pt-BR" dirty="0">
                  <a:latin typeface="Gotham HTF"/>
                </a:rPr>
                <a:t> Flash </a:t>
              </a:r>
              <a:r>
                <a:rPr lang="pt-BR" dirty="0" err="1">
                  <a:latin typeface="Gotham HTF"/>
                </a:rPr>
                <a:t>Section</a:t>
              </a:r>
              <a:r>
                <a:rPr lang="pt-BR" dirty="0">
                  <a:latin typeface="Gotham HTF"/>
                </a:rPr>
                <a:t> é onde está </a:t>
              </a:r>
            </a:p>
            <a:p>
              <a:pPr algn="ctr"/>
              <a:r>
                <a:rPr lang="pt-BR" dirty="0">
                  <a:latin typeface="Gotham HTF"/>
                </a:rPr>
                <a:t>o nosso programa principal.</a:t>
              </a:r>
            </a:p>
            <a:p>
              <a:pPr algn="ctr"/>
              <a:r>
                <a:rPr lang="pt-BR" dirty="0">
                  <a:latin typeface="Gotham HTF"/>
                </a:rPr>
                <a:t>É onde roda o software que escrevemos no </a:t>
              </a:r>
            </a:p>
            <a:p>
              <a:pPr algn="ctr"/>
              <a:r>
                <a:rPr lang="pt-BR" dirty="0">
                  <a:latin typeface="Gotham HTF"/>
                </a:rPr>
                <a:t>IDE do Arduino.</a:t>
              </a:r>
            </a:p>
          </p:txBody>
        </p:sp>
        <p:sp>
          <p:nvSpPr>
            <p:cNvPr id="28" name="Rectangle: Rounded Corners 8">
              <a:extLst>
                <a:ext uri="{FF2B5EF4-FFF2-40B4-BE49-F238E27FC236}">
                  <a16:creationId xmlns:a16="http://schemas.microsoft.com/office/drawing/2014/main" id="{22F1882F-1A13-F1DF-D6FA-DF3D3D99C2C0}"/>
                </a:ext>
              </a:extLst>
            </p:cNvPr>
            <p:cNvSpPr/>
            <p:nvPr/>
          </p:nvSpPr>
          <p:spPr>
            <a:xfrm>
              <a:off x="3320419" y="2461355"/>
              <a:ext cx="2094778" cy="1071194"/>
            </a:xfrm>
            <a:prstGeom prst="roundRect">
              <a:avLst>
                <a:gd name="adj" fmla="val 9510"/>
              </a:avLst>
            </a:prstGeom>
            <a:noFill/>
            <a:ln w="3175">
              <a:solidFill>
                <a:schemeClr val="l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>
                <a:solidFill>
                  <a:schemeClr val="tx1"/>
                </a:solidFill>
                <a:latin typeface="Gotham HTF"/>
              </a:endParaRPr>
            </a:p>
          </p:txBody>
        </p:sp>
      </p:grpSp>
      <p:grpSp>
        <p:nvGrpSpPr>
          <p:cNvPr id="3" name="Group 4">
            <a:extLst>
              <a:ext uri="{FF2B5EF4-FFF2-40B4-BE49-F238E27FC236}">
                <a16:creationId xmlns:a16="http://schemas.microsoft.com/office/drawing/2014/main" id="{BD88535B-586D-A3A0-45D1-8CBB2D836926}"/>
              </a:ext>
            </a:extLst>
          </p:cNvPr>
          <p:cNvGrpSpPr/>
          <p:nvPr/>
        </p:nvGrpSpPr>
        <p:grpSpPr>
          <a:xfrm>
            <a:off x="3787933" y="3418308"/>
            <a:ext cx="4528188" cy="2284290"/>
            <a:chOff x="3215680" y="2348880"/>
            <a:chExt cx="2304256" cy="1296144"/>
          </a:xfrm>
        </p:grpSpPr>
        <p:sp>
          <p:nvSpPr>
            <p:cNvPr id="4" name="Rectangle: Rounded Corners 2">
              <a:extLst>
                <a:ext uri="{FF2B5EF4-FFF2-40B4-BE49-F238E27FC236}">
                  <a16:creationId xmlns:a16="http://schemas.microsoft.com/office/drawing/2014/main" id="{43D81853-69BA-37C7-6806-DF4CA5FB39CD}"/>
                </a:ext>
              </a:extLst>
            </p:cNvPr>
            <p:cNvSpPr/>
            <p:nvPr/>
          </p:nvSpPr>
          <p:spPr>
            <a:xfrm>
              <a:off x="3215680" y="2348880"/>
              <a:ext cx="2304256" cy="1296144"/>
            </a:xfrm>
            <a:prstGeom prst="roundRect">
              <a:avLst>
                <a:gd name="adj" fmla="val 9510"/>
              </a:avLst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dirty="0">
                  <a:latin typeface="Gotham HTF"/>
                </a:rPr>
                <a:t>O Boot Flash </a:t>
              </a:r>
              <a:r>
                <a:rPr lang="pt-BR" dirty="0" err="1">
                  <a:latin typeface="Gotham HTF"/>
                </a:rPr>
                <a:t>Section</a:t>
              </a:r>
              <a:r>
                <a:rPr lang="pt-BR" dirty="0">
                  <a:latin typeface="Gotham HTF"/>
                </a:rPr>
                <a:t> é onde está o </a:t>
              </a:r>
              <a:r>
                <a:rPr lang="pt-BR" dirty="0" err="1">
                  <a:latin typeface="Gotham HTF"/>
                </a:rPr>
                <a:t>bootloader</a:t>
              </a:r>
              <a:r>
                <a:rPr lang="pt-BR" dirty="0">
                  <a:latin typeface="Gotham HTF"/>
                </a:rPr>
                <a:t>, um software que normalmente </a:t>
              </a:r>
            </a:p>
            <a:p>
              <a:pPr algn="ctr"/>
              <a:r>
                <a:rPr lang="pt-BR" dirty="0">
                  <a:latin typeface="Gotham HTF"/>
                </a:rPr>
                <a:t>não temos acesso e tem a função de pegar o software que escrevemos na IDE e colocar </a:t>
              </a:r>
            </a:p>
            <a:p>
              <a:pPr algn="ctr"/>
              <a:r>
                <a:rPr lang="pt-BR" dirty="0">
                  <a:latin typeface="Gotham HTF"/>
                </a:rPr>
                <a:t>no </a:t>
              </a:r>
              <a:r>
                <a:rPr lang="pt-BR" dirty="0" err="1">
                  <a:latin typeface="Gotham HTF"/>
                </a:rPr>
                <a:t>Application</a:t>
              </a:r>
              <a:r>
                <a:rPr lang="pt-BR" dirty="0">
                  <a:latin typeface="Gotham HTF"/>
                </a:rPr>
                <a:t> Flash </a:t>
              </a:r>
              <a:r>
                <a:rPr lang="pt-BR" dirty="0" err="1">
                  <a:latin typeface="Gotham HTF"/>
                </a:rPr>
                <a:t>Section</a:t>
              </a:r>
              <a:r>
                <a:rPr lang="pt-BR" dirty="0">
                  <a:latin typeface="Gotham HTF"/>
                </a:rPr>
                <a:t> </a:t>
              </a:r>
            </a:p>
          </p:txBody>
        </p:sp>
        <p:sp>
          <p:nvSpPr>
            <p:cNvPr id="5" name="Rectangle: Rounded Corners 3">
              <a:extLst>
                <a:ext uri="{FF2B5EF4-FFF2-40B4-BE49-F238E27FC236}">
                  <a16:creationId xmlns:a16="http://schemas.microsoft.com/office/drawing/2014/main" id="{0F093362-BE8D-CF99-B170-DA673EB727FA}"/>
                </a:ext>
              </a:extLst>
            </p:cNvPr>
            <p:cNvSpPr/>
            <p:nvPr/>
          </p:nvSpPr>
          <p:spPr>
            <a:xfrm>
              <a:off x="3320419" y="2461355"/>
              <a:ext cx="2094778" cy="1071194"/>
            </a:xfrm>
            <a:prstGeom prst="roundRect">
              <a:avLst>
                <a:gd name="adj" fmla="val 9510"/>
              </a:avLst>
            </a:prstGeom>
            <a:noFill/>
            <a:ln w="3175">
              <a:solidFill>
                <a:schemeClr val="l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>
                <a:solidFill>
                  <a:schemeClr val="tx1"/>
                </a:solidFill>
                <a:latin typeface="Gotham HTF"/>
              </a:endParaRP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8D158B-28C5-93C1-21C5-D4049C0F5B55}"/>
              </a:ext>
            </a:extLst>
          </p:cNvPr>
          <p:cNvSpPr txBox="1"/>
          <p:nvPr/>
        </p:nvSpPr>
        <p:spPr>
          <a:xfrm>
            <a:off x="467544" y="6036341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/>
              <a:t>Fonte: http://www.rjhcoding.com/avr-asm-memory-types.php</a:t>
            </a:r>
          </a:p>
        </p:txBody>
      </p:sp>
    </p:spTree>
    <p:extLst>
      <p:ext uri="{BB962C8B-B14F-4D97-AF65-F5344CB8AC3E}">
        <p14:creationId xmlns:p14="http://schemas.microsoft.com/office/powerpoint/2010/main" val="28602844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8873</TotalTime>
  <Words>785</Words>
  <Application>Microsoft Office PowerPoint</Application>
  <PresentationFormat>Apresentação na tela (4:3)</PresentationFormat>
  <Paragraphs>77</Paragraphs>
  <Slides>15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Gotham HTF</vt:lpstr>
      <vt:lpstr>Gotham HTF Light</vt:lpstr>
      <vt:lpstr>Gotham HTF Medium</vt:lpstr>
      <vt:lpstr>Times New Roman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 Toyofuku</cp:lastModifiedBy>
  <cp:revision>530</cp:revision>
  <dcterms:created xsi:type="dcterms:W3CDTF">2018-08-18T04:32:45Z</dcterms:created>
  <dcterms:modified xsi:type="dcterms:W3CDTF">2023-07-28T02:45:03Z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