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33"/>
  </p:notesMasterIdLst>
  <p:sldIdLst>
    <p:sldId id="321" r:id="rId5"/>
    <p:sldId id="386" r:id="rId6"/>
    <p:sldId id="484" r:id="rId7"/>
    <p:sldId id="496" r:id="rId8"/>
    <p:sldId id="384" r:id="rId9"/>
    <p:sldId id="399" r:id="rId10"/>
    <p:sldId id="497" r:id="rId11"/>
    <p:sldId id="452" r:id="rId12"/>
    <p:sldId id="465" r:id="rId13"/>
    <p:sldId id="493" r:id="rId14"/>
    <p:sldId id="466" r:id="rId15"/>
    <p:sldId id="467" r:id="rId16"/>
    <p:sldId id="494" r:id="rId17"/>
    <p:sldId id="495" r:id="rId18"/>
    <p:sldId id="468" r:id="rId19"/>
    <p:sldId id="470" r:id="rId20"/>
    <p:sldId id="469" r:id="rId21"/>
    <p:sldId id="473" r:id="rId22"/>
    <p:sldId id="480" r:id="rId23"/>
    <p:sldId id="481" r:id="rId24"/>
    <p:sldId id="485" r:id="rId25"/>
    <p:sldId id="482" r:id="rId26"/>
    <p:sldId id="471" r:id="rId27"/>
    <p:sldId id="492" r:id="rId28"/>
    <p:sldId id="475" r:id="rId29"/>
    <p:sldId id="476" r:id="rId30"/>
    <p:sldId id="479" r:id="rId31"/>
    <p:sldId id="364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F34B77"/>
    <a:srgbClr val="303030"/>
    <a:srgbClr val="FF3300"/>
    <a:srgbClr val="EBAFB5"/>
    <a:srgbClr val="F0265D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302" autoAdjust="0"/>
  </p:normalViewPr>
  <p:slideViewPr>
    <p:cSldViewPr snapToGrid="0" snapToObjects="1">
      <p:cViewPr varScale="1">
        <p:scale>
          <a:sx n="72" d="100"/>
          <a:sy n="72" d="100"/>
        </p:scale>
        <p:origin x="48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ustomXml" Target="../customXml/item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Users\cl0743\Desktop\videos-completo\video_final.mp4" TargetMode="Externa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Ator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4F58F-A582-4F7C-9B59-31381234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003" y="1503078"/>
            <a:ext cx="519207" cy="107120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FBEDBEB-274D-4FBE-9A0C-7B78EE41DBE6}"/>
              </a:ext>
            </a:extLst>
          </p:cNvPr>
          <p:cNvSpPr/>
          <p:nvPr/>
        </p:nvSpPr>
        <p:spPr>
          <a:xfrm>
            <a:off x="712763" y="1940336"/>
            <a:ext cx="843123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Como identificar atores?</a:t>
            </a:r>
          </a:p>
          <a:p>
            <a:endParaRPr lang="pt-BR" dirty="0"/>
          </a:p>
          <a:p>
            <a:r>
              <a:rPr lang="pt-BR" sz="1600" dirty="0"/>
              <a:t>Para se identificar os atores de um diagrama de casos de uso, pode-se recorrer as</a:t>
            </a:r>
          </a:p>
          <a:p>
            <a:r>
              <a:rPr lang="pt-BR" sz="1600" dirty="0"/>
              <a:t>seguintes questões:</a:t>
            </a:r>
          </a:p>
          <a:p>
            <a:endParaRPr lang="pt-BR" sz="1600" dirty="0"/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Quem tem interesse nos resultados produzidos pelo sistema?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Quem utilizará as funcionalidades do sistema?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Quem irá manter, administrar e fazer com que o sistema permaneça operando?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Com quais outros sistemas o sistema em questão irá interagir?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/>
              <a:t>Quem proverá suporte ao sistema em seu processamento diário?</a:t>
            </a:r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As respostas para estas perguntas indicam atores candidatos do sistema. </a:t>
            </a:r>
            <a:endParaRPr lang="pt-BR" sz="1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65E4A8-683D-45AC-9ACE-F8EBD5F4B188}"/>
              </a:ext>
            </a:extLst>
          </p:cNvPr>
          <p:cNvSpPr/>
          <p:nvPr/>
        </p:nvSpPr>
        <p:spPr>
          <a:xfrm>
            <a:off x="5478009" y="6641795"/>
            <a:ext cx="354434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https://profandreagarcia.files.wordpress.com/2019/05/aula-casos-de-uso.pdf</a:t>
            </a:r>
          </a:p>
        </p:txBody>
      </p:sp>
    </p:spTree>
    <p:extLst>
      <p:ext uri="{BB962C8B-B14F-4D97-AF65-F5344CB8AC3E}">
        <p14:creationId xmlns:p14="http://schemas.microsoft.com/office/powerpoint/2010/main" val="34606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Ator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4FFFC7-50FB-4BA5-8548-152D2FD1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657328"/>
            <a:ext cx="6667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BDFE9A-2386-4AF9-9276-B25B22FAC546}"/>
              </a:ext>
            </a:extLst>
          </p:cNvPr>
          <p:cNvSpPr/>
          <p:nvPr/>
        </p:nvSpPr>
        <p:spPr>
          <a:xfrm>
            <a:off x="792760" y="238421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800" dirty="0">
                <a:latin typeface="roboto-regular"/>
              </a:rPr>
              <a:t>Um caso de uso </a:t>
            </a:r>
            <a:r>
              <a:rPr lang="pt-BR" sz="2800" b="1" dirty="0">
                <a:latin typeface="roboto-regular"/>
              </a:rPr>
              <a:t>representa uma função ou uma ação dentro do sistema</a:t>
            </a:r>
            <a:r>
              <a:rPr lang="pt-BR" sz="2800" dirty="0">
                <a:latin typeface="roboto-regular"/>
              </a:rPr>
              <a:t>. É desenhado como um oval e nomeado com a função.</a:t>
            </a: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2B98A-65A2-4EF2-9B5F-E8616CA1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73" y="3138392"/>
            <a:ext cx="2504312" cy="12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2B98A-65A2-4EF2-9B5F-E8616CA1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24" y="1210609"/>
            <a:ext cx="1747657" cy="6592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BC8E05A-903B-486D-8CF6-41347F224E9E}"/>
              </a:ext>
            </a:extLst>
          </p:cNvPr>
          <p:cNvSpPr/>
          <p:nvPr/>
        </p:nvSpPr>
        <p:spPr>
          <a:xfrm>
            <a:off x="558919" y="2063692"/>
            <a:ext cx="8149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Como identificar casos de uso?</a:t>
            </a:r>
          </a:p>
          <a:p>
            <a:endParaRPr lang="pt-BR" dirty="0"/>
          </a:p>
          <a:p>
            <a:r>
              <a:rPr lang="pt-BR" sz="1600" dirty="0"/>
              <a:t>Para se identificar os casos de uso de um sistema, pode-se recorrer as seguintes</a:t>
            </a:r>
          </a:p>
          <a:p>
            <a:r>
              <a:rPr lang="pt-BR" sz="1600" dirty="0"/>
              <a:t>questões: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Quais informações o ator precisa ler, criar, destruir, modificar ou armazenar no sistema?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Quais funcionalidades o sistema deve fornecer ao ator?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Quais são as entradas e as saídas desejadas? (Para o caso de sistemas já existentes:)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Considerando os requisitos funcionais, determinar um ou mais casos de uso que os implementem.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D56099-7099-44BF-9A20-C07FCCF782BB}"/>
              </a:ext>
            </a:extLst>
          </p:cNvPr>
          <p:cNvSpPr/>
          <p:nvPr/>
        </p:nvSpPr>
        <p:spPr>
          <a:xfrm>
            <a:off x="6044267" y="6647149"/>
            <a:ext cx="309973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https://profandreagarcia.files.wordpress.com/2019/05/aula-casos-de-uso.pdf</a:t>
            </a:r>
          </a:p>
        </p:txBody>
      </p:sp>
    </p:spTree>
    <p:extLst>
      <p:ext uri="{BB962C8B-B14F-4D97-AF65-F5344CB8AC3E}">
        <p14:creationId xmlns:p14="http://schemas.microsoft.com/office/powerpoint/2010/main" val="12041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2B98A-65A2-4EF2-9B5F-E8616CA1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89" y="987013"/>
            <a:ext cx="1747657" cy="107667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FD56099-7099-44BF-9A20-C07FCCF782BB}"/>
              </a:ext>
            </a:extLst>
          </p:cNvPr>
          <p:cNvSpPr/>
          <p:nvPr/>
        </p:nvSpPr>
        <p:spPr>
          <a:xfrm>
            <a:off x="6044267" y="6647149"/>
            <a:ext cx="309973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https://profandreagarcia.files.wordpress.com/2019/05/aula-casos-de-uso.pdf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70406-BFF7-4567-AE16-9F8C8F0E8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602" y="2063692"/>
            <a:ext cx="5796072" cy="4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Sistema/fronteira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3984CF-CE50-41F6-BF06-65DC1AD24917}"/>
              </a:ext>
            </a:extLst>
          </p:cNvPr>
          <p:cNvSpPr/>
          <p:nvPr/>
        </p:nvSpPr>
        <p:spPr>
          <a:xfrm>
            <a:off x="717257" y="2546059"/>
            <a:ext cx="4911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roboto-regular"/>
              </a:rPr>
              <a:t>O sistema/fronteira é usado para definir o objetivo do caso de uso e é desenhado como um retângulo. Este é um elemento opcional, mas útil quando se está projetando sistemas grandes. 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421BF3-516E-4A0C-8BD3-55B273B8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57" y="2223919"/>
            <a:ext cx="1377107" cy="25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Sistema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F89A57-06B0-4386-A080-0146164F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17" y="2120783"/>
            <a:ext cx="3829207" cy="3732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B87317-0010-48BE-93F2-416AC14A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37" y="2206191"/>
            <a:ext cx="4234917" cy="374260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E33610D-13F8-4CF7-B10F-CE5A14C8FF14}"/>
              </a:ext>
            </a:extLst>
          </p:cNvPr>
          <p:cNvSpPr/>
          <p:nvPr/>
        </p:nvSpPr>
        <p:spPr>
          <a:xfrm>
            <a:off x="6720854" y="6654571"/>
            <a:ext cx="24231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https://www.lucidchart.com/pages/pt/diagrama-de-caso-de-uso-uml</a:t>
            </a:r>
          </a:p>
        </p:txBody>
      </p:sp>
    </p:spTree>
    <p:extLst>
      <p:ext uri="{BB962C8B-B14F-4D97-AF65-F5344CB8AC3E}">
        <p14:creationId xmlns:p14="http://schemas.microsoft.com/office/powerpoint/2010/main" val="4958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Pacote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7CBD32-0A5D-4EFE-B778-02A58DED84D4}"/>
              </a:ext>
            </a:extLst>
          </p:cNvPr>
          <p:cNvSpPr/>
          <p:nvPr/>
        </p:nvSpPr>
        <p:spPr>
          <a:xfrm>
            <a:off x="558918" y="2459504"/>
            <a:ext cx="37110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O pacote é outro elemento opcional que é extremamente útil em diagramas complexos.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DF9BE8-2414-417D-86F5-6F19C3C4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30" y="2524998"/>
            <a:ext cx="2397678" cy="14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187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 entre Caso 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33E9F4-B327-4C93-83BC-A3AE7A889253}"/>
              </a:ext>
            </a:extLst>
          </p:cNvPr>
          <p:cNvSpPr/>
          <p:nvPr/>
        </p:nvSpPr>
        <p:spPr>
          <a:xfrm>
            <a:off x="504075" y="2441546"/>
            <a:ext cx="44151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Um </a:t>
            </a:r>
            <a:r>
              <a:rPr lang="pt-BR" sz="2400" dirty="0">
                <a:solidFill>
                  <a:srgbClr val="FF0000"/>
                </a:solidFill>
              </a:rPr>
              <a:t>relacionamento de associação </a:t>
            </a:r>
            <a:r>
              <a:rPr lang="pt-BR" sz="2400" dirty="0"/>
              <a:t>pode existir entre um ator e um caso de uso. Esse tipo de associação é normalmente chamado como uma </a:t>
            </a:r>
            <a:r>
              <a:rPr lang="pt-BR" sz="2400" dirty="0">
                <a:solidFill>
                  <a:srgbClr val="FF0000"/>
                </a:solidFill>
              </a:rPr>
              <a:t>Associação de Comunicação</a:t>
            </a:r>
            <a:r>
              <a:rPr lang="pt-BR" sz="2400" dirty="0"/>
              <a:t>, desde que ela represente uma comunicação entre um ator e um caso de uso.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8A95A9-D444-492B-94E0-A65D6691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740" y="2787629"/>
            <a:ext cx="3899082" cy="23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187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 entre Caso 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BC1ECA5-D505-4E2F-9F7E-E9E4B71A02A9}"/>
              </a:ext>
            </a:extLst>
          </p:cNvPr>
          <p:cNvSpPr/>
          <p:nvPr/>
        </p:nvSpPr>
        <p:spPr>
          <a:xfrm>
            <a:off x="708868" y="2031882"/>
            <a:ext cx="69754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Inclusão/include</a:t>
            </a:r>
          </a:p>
          <a:p>
            <a:endParaRPr lang="pt-BR" dirty="0">
              <a:latin typeface="+mj-lt"/>
              <a:cs typeface="Times New Roman" panose="02020603050405020304" pitchFamily="18" charset="0"/>
            </a:endParaRPr>
          </a:p>
          <a:p>
            <a:r>
              <a:rPr lang="pt-BR" dirty="0">
                <a:latin typeface="+mj-lt"/>
                <a:cs typeface="Times New Roman" panose="02020603050405020304" pitchFamily="18" charset="0"/>
              </a:rPr>
              <a:t>Quando um comportamento depende de outro </a:t>
            </a:r>
            <a:r>
              <a:rPr lang="pt-BR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(obrigatório)</a:t>
            </a:r>
            <a:r>
              <a:rPr lang="pt-BR" dirty="0">
                <a:latin typeface="+mj-lt"/>
                <a:cs typeface="Times New Roman" panose="02020603050405020304" pitchFamily="18" charset="0"/>
              </a:rPr>
              <a:t>, gerando uma sequência de interações, </a:t>
            </a:r>
            <a:r>
              <a:rPr lang="pt-BR" dirty="0">
                <a:latin typeface="+mj-lt"/>
              </a:rPr>
              <a:t>notada com setas, linhas tracejadas com o texto.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92EFC0-D7CF-4BE7-8204-BBA3DA79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05" y="3562185"/>
            <a:ext cx="4584589" cy="25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196" y="329329"/>
            <a:ext cx="45719" cy="74790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-11653" y="2391508"/>
            <a:ext cx="9155651" cy="23299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06013" y="5864424"/>
            <a:ext cx="3520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Prof. </a:t>
            </a:r>
            <a:r>
              <a:rPr lang="pt-BR" b="1" dirty="0" err="1"/>
              <a:t>Dr</a:t>
            </a:r>
            <a:r>
              <a:rPr lang="pt-BR" b="1" dirty="0"/>
              <a:t>.,Me. Aurélio José Vitorino</a:t>
            </a:r>
          </a:p>
          <a:p>
            <a:pPr algn="ctr"/>
            <a:r>
              <a:rPr lang="pt-BR" b="1" dirty="0"/>
              <a:t>2023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FECAD4-C823-40D2-B89F-CB2A58DE6E49}"/>
              </a:ext>
            </a:extLst>
          </p:cNvPr>
          <p:cNvSpPr txBox="1"/>
          <p:nvPr/>
        </p:nvSpPr>
        <p:spPr>
          <a:xfrm>
            <a:off x="1232504" y="3094823"/>
            <a:ext cx="7461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42714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187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 entre Caso 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5E3897D1-16D7-41BF-85D9-0AE276F47C95}"/>
              </a:ext>
            </a:extLst>
          </p:cNvPr>
          <p:cNvSpPr txBox="1"/>
          <p:nvPr/>
        </p:nvSpPr>
        <p:spPr>
          <a:xfrm>
            <a:off x="317877" y="1924824"/>
            <a:ext cx="8447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Extensão/</a:t>
            </a:r>
            <a:r>
              <a:rPr lang="pt-BR" sz="2000" b="1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extend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  <a:p>
            <a:r>
              <a:rPr lang="pt-BR" dirty="0">
                <a:latin typeface="+mj-lt"/>
                <a:cs typeface="Times New Roman" panose="02020603050405020304" pitchFamily="18" charset="0"/>
              </a:rPr>
              <a:t>Representa um comportamento eventual e a ação do ator pode não depender dessa extensão </a:t>
            </a:r>
            <a:r>
              <a:rPr lang="pt-BR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(opcional)</a:t>
            </a:r>
            <a:r>
              <a:rPr lang="pt-BR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pt-BR" dirty="0">
                <a:latin typeface="+mj-lt"/>
              </a:rPr>
              <a:t>notada com setas, linhas tracejadas com o texto.</a:t>
            </a:r>
            <a:endParaRPr lang="pt-BR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13D37-E2CF-41DD-9370-B3348870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96" y="3389959"/>
            <a:ext cx="5956200" cy="285736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8BFF31C-1847-4392-AEEA-E88CC785F9F8}"/>
              </a:ext>
            </a:extLst>
          </p:cNvPr>
          <p:cNvSpPr txBox="1"/>
          <p:nvPr/>
        </p:nvSpPr>
        <p:spPr>
          <a:xfrm>
            <a:off x="6712083" y="454033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Opcional</a:t>
            </a:r>
          </a:p>
        </p:txBody>
      </p:sp>
    </p:spTree>
    <p:extLst>
      <p:ext uri="{BB962C8B-B14F-4D97-AF65-F5344CB8AC3E}">
        <p14:creationId xmlns:p14="http://schemas.microsoft.com/office/powerpoint/2010/main" val="13315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18738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 entre Caso e Uso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5E3897D1-16D7-41BF-85D9-0AE276F47C95}"/>
              </a:ext>
            </a:extLst>
          </p:cNvPr>
          <p:cNvSpPr txBox="1"/>
          <p:nvPr/>
        </p:nvSpPr>
        <p:spPr>
          <a:xfrm>
            <a:off x="317877" y="1924824"/>
            <a:ext cx="8447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Generalização/herança</a:t>
            </a:r>
          </a:p>
          <a:p>
            <a:endParaRPr lang="pt-BR" dirty="0">
              <a:latin typeface="+mj-lt"/>
              <a:cs typeface="Times New Roman" panose="02020603050405020304" pitchFamily="18" charset="0"/>
            </a:endParaRPr>
          </a:p>
          <a:p>
            <a:r>
              <a:rPr lang="pt-BR" dirty="0">
                <a:latin typeface="+mj-lt"/>
                <a:cs typeface="Times New Roman" panose="02020603050405020304" pitchFamily="18" charset="0"/>
              </a:rPr>
              <a:t>Ocorre quando um ator ou caso de uso possui as mesmas características de um elemento base, porém com características especificas.</a:t>
            </a:r>
          </a:p>
          <a:p>
            <a:endParaRPr lang="pt-BR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7342FE-F9EA-49FF-B9DF-D2F3F673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9" y="3842775"/>
            <a:ext cx="2843577" cy="19735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EE01F0-5092-46FF-A59B-7A3403F8A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49" y="3564111"/>
            <a:ext cx="5133575" cy="25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87574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46401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Relacionamentos Caso de Uso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B16F20-EF81-4D91-9912-17C5227D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95" y="1697910"/>
            <a:ext cx="7572375" cy="46482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0F602D-EC56-4D08-8BE8-669BB12A296C}"/>
              </a:ext>
            </a:extLst>
          </p:cNvPr>
          <p:cNvSpPr/>
          <p:nvPr/>
        </p:nvSpPr>
        <p:spPr>
          <a:xfrm>
            <a:off x="1551963" y="1627464"/>
            <a:ext cx="5478011" cy="4648200"/>
          </a:xfrm>
          <a:prstGeom prst="rect">
            <a:avLst/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0339" y="602222"/>
            <a:ext cx="45719" cy="56535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593051" y="602222"/>
            <a:ext cx="7930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282C33"/>
                </a:solidFill>
                <a:latin typeface="Graphik"/>
              </a:rPr>
              <a:t>Boas Práticas para Construção do Diagrama de Caso de Uso ?</a:t>
            </a:r>
            <a:endParaRPr lang="pt-BR" sz="24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5F95F9-057F-4D3F-91E9-300107AA3CD8}"/>
              </a:ext>
            </a:extLst>
          </p:cNvPr>
          <p:cNvSpPr/>
          <p:nvPr/>
        </p:nvSpPr>
        <p:spPr>
          <a:xfrm>
            <a:off x="712400" y="1720182"/>
            <a:ext cx="76151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Graphik"/>
              </a:rPr>
              <a:t>1. Conheça a estória do seu projeto;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2. Adicione os atores primários (inicia a utilização do sistema) e secundários (reage);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3. Insira os casos de uso na ordem em que acontecem para representar as tarefas realizadas dentro do sistema;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4. Rotule os casos de usos usando verbos e descrições simples para reforçar a ideia de que uma ação acontece;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5. Conecte os atores e casos de uso para criar os relacionamentos;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6. Inserir na área de sistemas apenas os casos de uso que fato sejam </a:t>
            </a:r>
            <a:r>
              <a:rPr lang="pt-BR" sz="1600" dirty="0" err="1">
                <a:latin typeface="Graphik"/>
              </a:rPr>
              <a:t>relavantes</a:t>
            </a:r>
            <a:r>
              <a:rPr lang="pt-BR" sz="1600" dirty="0">
                <a:latin typeface="Graphik"/>
              </a:rPr>
              <a:t>.</a:t>
            </a:r>
          </a:p>
          <a:p>
            <a:endParaRPr lang="pt-BR" sz="1600" dirty="0">
              <a:latin typeface="Graphik"/>
            </a:endParaRPr>
          </a:p>
          <a:p>
            <a:r>
              <a:rPr lang="pt-BR" sz="1600" dirty="0">
                <a:latin typeface="Graphik"/>
              </a:rPr>
              <a:t>7. Lembrando que os relacionamentos podem ser de associação, inclusão (include), extensão (</a:t>
            </a:r>
            <a:r>
              <a:rPr lang="pt-BR" sz="1600" dirty="0" err="1">
                <a:latin typeface="Graphik"/>
              </a:rPr>
              <a:t>extend</a:t>
            </a:r>
            <a:r>
              <a:rPr lang="pt-BR" sz="1600" dirty="0">
                <a:latin typeface="Graphik"/>
              </a:rPr>
              <a:t>) ou de generalização (herança), quando são entre casos de uso gerais e especializados.</a:t>
            </a:r>
            <a:endParaRPr lang="pt-BR" sz="1600" b="0" i="0" dirty="0">
              <a:effectLst/>
              <a:latin typeface="Graphik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3E042D-1DCE-446D-B7AC-547114B331B7}"/>
              </a:ext>
            </a:extLst>
          </p:cNvPr>
          <p:cNvSpPr/>
          <p:nvPr/>
        </p:nvSpPr>
        <p:spPr>
          <a:xfrm>
            <a:off x="6720854" y="6654571"/>
            <a:ext cx="242314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https://www.lucidchart.com/pages/pt/diagrama-de-caso-de-uso-uml</a:t>
            </a:r>
          </a:p>
        </p:txBody>
      </p:sp>
    </p:spTree>
    <p:extLst>
      <p:ext uri="{BB962C8B-B14F-4D97-AF65-F5344CB8AC3E}">
        <p14:creationId xmlns:p14="http://schemas.microsoft.com/office/powerpoint/2010/main" val="41579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3748205-2DD6-4E80-A450-D92839B3FEDC}"/>
              </a:ext>
            </a:extLst>
          </p:cNvPr>
          <p:cNvSpPr/>
          <p:nvPr/>
        </p:nvSpPr>
        <p:spPr>
          <a:xfrm>
            <a:off x="647112" y="410494"/>
            <a:ext cx="396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DDBF7A-03D2-414E-8A39-274A8C647CE9}"/>
              </a:ext>
            </a:extLst>
          </p:cNvPr>
          <p:cNvSpPr/>
          <p:nvPr/>
        </p:nvSpPr>
        <p:spPr>
          <a:xfrm>
            <a:off x="647112" y="2298784"/>
            <a:ext cx="784881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Definição de Requisitos: </a:t>
            </a:r>
            <a:r>
              <a:rPr lang="pt-BR" sz="2000" dirty="0"/>
              <a:t>Novos casos de usos geralmente geram novos requisitos conforme o sistema vai sendo analisado e modelado;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Comunicação com os Clientes: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Pela sua simplicidade, sua compreensão não exige conhecimentos técnicos, portanto o cliente pode entender muito bem esse diagrama, que auxilia o pessoal técnico na comunicação com clientes;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Geração de Casos de Teste: </a:t>
            </a:r>
            <a:r>
              <a:rPr lang="pt-BR" sz="2000" dirty="0"/>
              <a:t>A junção de todos os cenários para um caso de uso pode sugerir uma bateria de testes para cada cenário.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4A9B21-2F63-4B9B-A879-8C99600079D1}"/>
              </a:ext>
            </a:extLst>
          </p:cNvPr>
          <p:cNvSpPr txBox="1"/>
          <p:nvPr/>
        </p:nvSpPr>
        <p:spPr>
          <a:xfrm>
            <a:off x="745724" y="950832"/>
            <a:ext cx="1360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Permite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DBA375-2B71-4AD5-937A-1FE6E5566B60}"/>
              </a:ext>
            </a:extLst>
          </p:cNvPr>
          <p:cNvSpPr/>
          <p:nvPr/>
        </p:nvSpPr>
        <p:spPr>
          <a:xfrm>
            <a:off x="4416162" y="6572228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https://www.devmedia.com.br/o-que-e-uml-e-diagramas-de-caso-de-uso-introducao-pratica-a-uml/23408</a:t>
            </a:r>
          </a:p>
        </p:txBody>
      </p:sp>
    </p:spTree>
    <p:extLst>
      <p:ext uri="{BB962C8B-B14F-4D97-AF65-F5344CB8AC3E}">
        <p14:creationId xmlns:p14="http://schemas.microsoft.com/office/powerpoint/2010/main" val="19496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10494"/>
            <a:ext cx="3961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Exemplo</a:t>
            </a:r>
            <a:endParaRPr lang="pt-BR" sz="28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950E29C-D07C-4DB3-8C44-75F19E617A02}"/>
              </a:ext>
            </a:extLst>
          </p:cNvPr>
          <p:cNvSpPr/>
          <p:nvPr/>
        </p:nvSpPr>
        <p:spPr>
          <a:xfrm>
            <a:off x="873034" y="2245072"/>
            <a:ext cx="70623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“A clínica médica Saúde Tranquila precisa de um sistema de </a:t>
            </a:r>
            <a:r>
              <a:rPr lang="pt-BR" sz="2000" dirty="0">
                <a:solidFill>
                  <a:srgbClr val="FF0000"/>
                </a:solidFill>
              </a:rPr>
              <a:t>agendamento de consultas e exames</a:t>
            </a:r>
            <a:r>
              <a:rPr lang="pt-BR" sz="2000" dirty="0"/>
              <a:t>. Um paciente entra em contato com a clínica para marcar consultas visando realizar um check-up anual com seu médico de preferência. A recepcionista procura data e hora disponível mais próxima na agenda do médico e marca as consultas. Posteriormente o paciente realiza a consulta, e nela o médico pode prescrever medicações e exames, caso necessário”.</a:t>
            </a:r>
          </a:p>
        </p:txBody>
      </p:sp>
    </p:spTree>
    <p:extLst>
      <p:ext uri="{BB962C8B-B14F-4D97-AF65-F5344CB8AC3E}">
        <p14:creationId xmlns:p14="http://schemas.microsoft.com/office/powerpoint/2010/main" val="10245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10494"/>
            <a:ext cx="3961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Vamos Praticar ?</a:t>
            </a:r>
            <a:endParaRPr lang="pt-BR" sz="28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E519B8C-1D02-4AD7-BEB6-1728FC9F5FB4}"/>
              </a:ext>
            </a:extLst>
          </p:cNvPr>
          <p:cNvSpPr/>
          <p:nvPr/>
        </p:nvSpPr>
        <p:spPr>
          <a:xfrm>
            <a:off x="432033" y="2110848"/>
            <a:ext cx="3181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253A44"/>
                </a:solidFill>
              </a:rPr>
              <a:t>Inicialmente vamos definir nossos atores:</a:t>
            </a:r>
          </a:p>
          <a:p>
            <a:endParaRPr lang="pt-BR" sz="1600" dirty="0">
              <a:solidFill>
                <a:srgbClr val="253A44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sz="1600" dirty="0">
                <a:solidFill>
                  <a:srgbClr val="253A44"/>
                </a:solidFill>
              </a:rPr>
              <a:t>Paciente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solidFill>
                  <a:srgbClr val="253A44"/>
                </a:solidFill>
              </a:rPr>
              <a:t>Secretária</a:t>
            </a:r>
          </a:p>
          <a:p>
            <a:pPr>
              <a:buFont typeface="+mj-lt"/>
              <a:buAutoNum type="arabicPeriod"/>
            </a:pPr>
            <a:r>
              <a:rPr lang="pt-BR" sz="1600" dirty="0">
                <a:solidFill>
                  <a:srgbClr val="253A44"/>
                </a:solidFill>
              </a:rPr>
              <a:t>Médico</a:t>
            </a:r>
            <a:endParaRPr lang="pt-BR" sz="1600" b="0" i="0" dirty="0">
              <a:solidFill>
                <a:srgbClr val="253A44"/>
              </a:solidFill>
              <a:effectLst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81E242C-6643-4198-8571-D3BA6A4D5E8B}"/>
              </a:ext>
            </a:extLst>
          </p:cNvPr>
          <p:cNvSpPr/>
          <p:nvPr/>
        </p:nvSpPr>
        <p:spPr>
          <a:xfrm>
            <a:off x="4139967" y="211084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Vamos definir algumas ações de cada usuário:</a:t>
            </a:r>
          </a:p>
          <a:p>
            <a:endParaRPr lang="pt-BR" sz="1600" dirty="0"/>
          </a:p>
          <a:p>
            <a:r>
              <a:rPr lang="pt-BR" sz="1600" dirty="0"/>
              <a:t>1. Paciente</a:t>
            </a:r>
          </a:p>
          <a:p>
            <a:pPr lvl="1"/>
            <a:r>
              <a:rPr lang="pt-BR" sz="1600" dirty="0"/>
              <a:t>Solicita Consulta</a:t>
            </a:r>
          </a:p>
          <a:p>
            <a:pPr lvl="1"/>
            <a:r>
              <a:rPr lang="pt-BR" sz="1600" dirty="0"/>
              <a:t>Solicita Cancelamento de Consulta</a:t>
            </a:r>
          </a:p>
          <a:p>
            <a:pPr lvl="1"/>
            <a:endParaRPr lang="pt-BR" sz="1600" dirty="0"/>
          </a:p>
          <a:p>
            <a:r>
              <a:rPr lang="pt-BR" sz="1600" dirty="0"/>
              <a:t>2. Secretária</a:t>
            </a:r>
          </a:p>
          <a:p>
            <a:r>
              <a:rPr lang="pt-BR" sz="1600"/>
              <a:t>          Consulta </a:t>
            </a:r>
            <a:r>
              <a:rPr lang="pt-BR" sz="1600" dirty="0"/>
              <a:t>Agenda</a:t>
            </a:r>
          </a:p>
          <a:p>
            <a:pPr lvl="1"/>
            <a:r>
              <a:rPr lang="pt-BR" sz="1600" dirty="0"/>
              <a:t>Marca Consulta</a:t>
            </a:r>
          </a:p>
          <a:p>
            <a:pPr lvl="1"/>
            <a:r>
              <a:rPr lang="pt-BR" sz="1600" dirty="0"/>
              <a:t>Cancela Consulta</a:t>
            </a:r>
          </a:p>
          <a:p>
            <a:endParaRPr lang="pt-BR" sz="1600" dirty="0"/>
          </a:p>
          <a:p>
            <a:r>
              <a:rPr lang="pt-BR" sz="1600" dirty="0"/>
              <a:t>3. Médico</a:t>
            </a:r>
          </a:p>
          <a:p>
            <a:pPr lvl="1"/>
            <a:r>
              <a:rPr lang="pt-BR" sz="1600" dirty="0"/>
              <a:t>Realiza Consulta</a:t>
            </a:r>
          </a:p>
          <a:p>
            <a:pPr lvl="1"/>
            <a:r>
              <a:rPr lang="pt-BR" sz="1600" dirty="0"/>
              <a:t>Prescreve Medicação</a:t>
            </a:r>
          </a:p>
          <a:p>
            <a:pPr lvl="1"/>
            <a:r>
              <a:rPr lang="pt-BR" sz="1600" dirty="0"/>
              <a:t>Solicita Realização de exames</a:t>
            </a:r>
          </a:p>
        </p:txBody>
      </p:sp>
    </p:spTree>
    <p:extLst>
      <p:ext uri="{BB962C8B-B14F-4D97-AF65-F5344CB8AC3E}">
        <p14:creationId xmlns:p14="http://schemas.microsoft.com/office/powerpoint/2010/main" val="8085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10494"/>
            <a:ext cx="3961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Resultado</a:t>
            </a:r>
            <a:endParaRPr lang="pt-BR" sz="28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97EF5B-875C-4415-93CE-FE4B03AE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8" y="1722337"/>
            <a:ext cx="6364843" cy="49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6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UML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840D812-C035-4CFC-A7B8-A3C21C1E485B}"/>
              </a:ext>
            </a:extLst>
          </p:cNvPr>
          <p:cNvSpPr/>
          <p:nvPr/>
        </p:nvSpPr>
        <p:spPr>
          <a:xfrm>
            <a:off x="768411" y="2111497"/>
            <a:ext cx="46111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Source Serif Pro"/>
              </a:rPr>
              <a:t>É um acrônimo para a expressão </a:t>
            </a:r>
            <a:r>
              <a:rPr lang="pt-BR" sz="2400" b="1" dirty="0" err="1">
                <a:latin typeface="Source Serif Pro"/>
              </a:rPr>
              <a:t>Unified</a:t>
            </a:r>
            <a:r>
              <a:rPr lang="pt-BR" sz="2400" b="1" dirty="0">
                <a:latin typeface="Source Serif Pro"/>
              </a:rPr>
              <a:t> </a:t>
            </a:r>
            <a:r>
              <a:rPr lang="pt-BR" sz="2400" b="1" dirty="0" err="1">
                <a:latin typeface="Source Serif Pro"/>
              </a:rPr>
              <a:t>Modeling</a:t>
            </a:r>
            <a:r>
              <a:rPr lang="pt-BR" sz="2400" b="1" dirty="0">
                <a:latin typeface="Source Serif Pro"/>
              </a:rPr>
              <a:t> </a:t>
            </a:r>
            <a:r>
              <a:rPr lang="pt-BR" sz="2400" b="1" dirty="0" err="1">
                <a:latin typeface="Source Serif Pro"/>
              </a:rPr>
              <a:t>Language</a:t>
            </a:r>
            <a:r>
              <a:rPr lang="pt-BR" sz="2400" b="1" dirty="0">
                <a:latin typeface="Source Serif Pro"/>
              </a:rPr>
              <a:t> </a:t>
            </a:r>
            <a:r>
              <a:rPr lang="pt-BR" sz="2400" dirty="0">
                <a:latin typeface="Source Serif Pro"/>
              </a:rPr>
              <a:t>ou linguagem de modelagem unificada. Pela definição de seu nome, vemos que a UML é uma linguagem que define uma série de artefatos que nos ajuda na tarefa de modelar e documentar os sistemas orientados a objetos que desenvolvemos.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FBA535-669F-4EC9-BC21-FF82F885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52" y="2603848"/>
            <a:ext cx="2505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3283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Diagramas UML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73F125-2DFE-4543-9731-61962575902E}"/>
              </a:ext>
            </a:extLst>
          </p:cNvPr>
          <p:cNvSpPr txBox="1"/>
          <p:nvPr/>
        </p:nvSpPr>
        <p:spPr>
          <a:xfrm>
            <a:off x="889233" y="2164360"/>
            <a:ext cx="25445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Estruturais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Objetos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Pacotes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Componentes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Implantação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Estrutura Composta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Perfil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2858ED-B73C-4CDB-BDF3-45AB66790752}"/>
              </a:ext>
            </a:extLst>
          </p:cNvPr>
          <p:cNvSpPr txBox="1"/>
          <p:nvPr/>
        </p:nvSpPr>
        <p:spPr>
          <a:xfrm>
            <a:off x="5219351" y="2164360"/>
            <a:ext cx="30122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Comportamentais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FF0000"/>
                </a:solidFill>
              </a:rPr>
              <a:t>Caso de Uso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Sequência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Comunicação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Máquina de Estados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Atividade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Visão Geral de Interação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Temporização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9D72DE6-8C85-4FFD-8710-DBCBBC491013}"/>
              </a:ext>
            </a:extLst>
          </p:cNvPr>
          <p:cNvSpPr/>
          <p:nvPr/>
        </p:nvSpPr>
        <p:spPr>
          <a:xfrm>
            <a:off x="4572000" y="1803633"/>
            <a:ext cx="3856238" cy="3813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5240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Caso de Uso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ECF2EE-85BE-43EE-B855-D9642834A45A}"/>
              </a:ext>
            </a:extLst>
          </p:cNvPr>
          <p:cNvSpPr/>
          <p:nvPr/>
        </p:nvSpPr>
        <p:spPr>
          <a:xfrm>
            <a:off x="861961" y="2186435"/>
            <a:ext cx="6967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Um caso de uso descreve uma sequência de ações que representam um cenário principal (perfeito) e cenários alternativos, com o objetivo de demonstrar o comportamento de um sistema (ou parte dele), através de interações com atores.”</a:t>
            </a: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10E7929F-8096-4F9D-A056-6E338C722206}"/>
              </a:ext>
            </a:extLst>
          </p:cNvPr>
          <p:cNvSpPr txBox="1"/>
          <p:nvPr/>
        </p:nvSpPr>
        <p:spPr>
          <a:xfrm>
            <a:off x="1026985" y="4184154"/>
            <a:ext cx="77338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É a especificação completa entre o usuário e o sistema.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Representação de determinada parte do sistema.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FF0000"/>
                </a:solidFill>
                <a:cs typeface="Times New Roman" panose="02020603050405020304" pitchFamily="18" charset="0"/>
              </a:rPr>
              <a:t>Não tem como objetivo determinar o funcionamento técnico do sistema</a:t>
            </a:r>
            <a:r>
              <a:rPr lang="pt-BR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6892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7676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Importância dos Diagramas de Casos de Uso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229A47-A9E6-4E43-BD7F-9A6E7A627DDC}"/>
              </a:ext>
            </a:extLst>
          </p:cNvPr>
          <p:cNvSpPr/>
          <p:nvPr/>
        </p:nvSpPr>
        <p:spPr>
          <a:xfrm>
            <a:off x="794920" y="2236364"/>
            <a:ext cx="7571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Identificar funções e como os papéis interagem com elas: </a:t>
            </a:r>
            <a:r>
              <a:rPr lang="pt-BR" dirty="0"/>
              <a:t>O propósito principal dos diagramas de caso de uso.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Identificar fatores internos e externos: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Isto pode parecer simples, mas em projetos complexos de grande porte um sistema pode ser identificado como um papel externo em outro caso de uso.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Proporcionar uma visão de alto nível do sistema: </a:t>
            </a:r>
            <a:r>
              <a:rPr lang="pt-BR" dirty="0"/>
              <a:t>Especialmente útil ao apresentar aos gestores ou partes interessadas. Você pode destacar os papéis que interagem com o sistema e a funcionalidade fornecida pelo sistema sem ir profundamente no funcionamento interno do sistema.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FD9900-65C7-4291-B400-40FC19BE6FB1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</p:spTree>
    <p:extLst>
      <p:ext uri="{BB962C8B-B14F-4D97-AF65-F5344CB8AC3E}">
        <p14:creationId xmlns:p14="http://schemas.microsoft.com/office/powerpoint/2010/main" val="5653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10494"/>
            <a:ext cx="39614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  <a:latin typeface="Graphik"/>
              </a:rPr>
              <a:t>Para Fixar</a:t>
            </a:r>
            <a:endParaRPr lang="pt-BR" sz="2800" b="1" i="0" dirty="0">
              <a:solidFill>
                <a:srgbClr val="FF0000"/>
              </a:solidFill>
              <a:effectLst/>
              <a:latin typeface="Graphik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82B6ED-311D-40D8-B86A-868789437B76}"/>
              </a:ext>
            </a:extLst>
          </p:cNvPr>
          <p:cNvSpPr txBox="1"/>
          <p:nvPr/>
        </p:nvSpPr>
        <p:spPr>
          <a:xfrm>
            <a:off x="993678" y="2660969"/>
            <a:ext cx="6943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Usamos o </a:t>
            </a:r>
            <a:r>
              <a:rPr lang="pt-BR" sz="2800" dirty="0">
                <a:solidFill>
                  <a:srgbClr val="FF0000"/>
                </a:solidFill>
              </a:rPr>
              <a:t>diagrama de caso de uso </a:t>
            </a:r>
            <a:r>
              <a:rPr lang="pt-BR" sz="2800" dirty="0"/>
              <a:t>para captar o comportamento proposto para um sistema, sem especificar como esse comportamento é implementado.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993E7D-7BBF-429B-BED7-E2EBB28F2A2E}"/>
              </a:ext>
            </a:extLst>
          </p:cNvPr>
          <p:cNvSpPr txBox="1"/>
          <p:nvPr/>
        </p:nvSpPr>
        <p:spPr>
          <a:xfrm>
            <a:off x="6647688" y="5756969"/>
            <a:ext cx="14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(Reis, F. 2019)</a:t>
            </a:r>
          </a:p>
        </p:txBody>
      </p:sp>
    </p:spTree>
    <p:extLst>
      <p:ext uri="{BB962C8B-B14F-4D97-AF65-F5344CB8AC3E}">
        <p14:creationId xmlns:p14="http://schemas.microsoft.com/office/powerpoint/2010/main" val="35642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68922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683377"/>
            <a:ext cx="5629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  <a:endParaRPr lang="pt-BR" sz="28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A163E6-A31F-44AB-8B2F-4F4666BB5020}"/>
              </a:ext>
            </a:extLst>
          </p:cNvPr>
          <p:cNvSpPr/>
          <p:nvPr/>
        </p:nvSpPr>
        <p:spPr>
          <a:xfrm>
            <a:off x="839251" y="2224666"/>
            <a:ext cx="671923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roboto-regular"/>
              </a:rPr>
              <a:t>Os diagramas de caso de uso consistem em 4 </a:t>
            </a:r>
            <a:r>
              <a:rPr lang="pt-BR" sz="2000" dirty="0">
                <a:solidFill>
                  <a:srgbClr val="FF0000"/>
                </a:solidFill>
                <a:latin typeface="roboto-regular"/>
              </a:rPr>
              <a:t>objetos</a:t>
            </a:r>
            <a:r>
              <a:rPr lang="pt-BR" sz="2000" dirty="0">
                <a:latin typeface="roboto-regular"/>
              </a:rPr>
              <a:t>.</a:t>
            </a:r>
          </a:p>
          <a:p>
            <a:endParaRPr lang="pt-BR" dirty="0">
              <a:latin typeface="roboto-regular"/>
            </a:endParaRPr>
          </a:p>
          <a:p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roboto-regular"/>
              </a:rPr>
              <a:t>Ator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pt-BR" dirty="0">
              <a:latin typeface="roboto-regular"/>
            </a:endParaRPr>
          </a:p>
          <a:p>
            <a:pPr lvl="1"/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roboto-regular"/>
              </a:rPr>
              <a:t>Caso de uso</a:t>
            </a:r>
          </a:p>
          <a:p>
            <a:pPr lvl="1"/>
            <a:endParaRPr lang="pt-BR" dirty="0">
              <a:latin typeface="roboto-regular"/>
            </a:endParaRPr>
          </a:p>
          <a:p>
            <a:pPr lvl="1"/>
            <a:endParaRPr lang="pt-BR" dirty="0">
              <a:latin typeface="roboto-regular"/>
            </a:endParaRPr>
          </a:p>
          <a:p>
            <a:pPr lvl="1"/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roboto-regular"/>
              </a:rPr>
              <a:t>Sistema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pt-BR" dirty="0">
              <a:latin typeface="roboto-regular"/>
            </a:endParaRPr>
          </a:p>
          <a:p>
            <a:pPr lvl="1"/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pt-BR" dirty="0">
              <a:latin typeface="roboto-regular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roboto-regular"/>
              </a:rPr>
              <a:t>Pacote</a:t>
            </a:r>
            <a:endParaRPr lang="pt-BR" b="0" i="0" dirty="0">
              <a:effectLst/>
              <a:latin typeface="roboto-regular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4F58F-A582-4F7C-9B59-31381234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407" y="2928635"/>
            <a:ext cx="365017" cy="7530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1798E51-E026-453A-9377-9A22A5C2A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701" y="3898808"/>
            <a:ext cx="1194427" cy="5114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3C70BC-4F5B-4A6C-91EF-581BF2F11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919" y="4690535"/>
            <a:ext cx="508830" cy="9428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B76BFD-D9B1-4036-AD26-1975DDECB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960" y="5913673"/>
            <a:ext cx="1123881" cy="674329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</p:spTree>
    <p:extLst>
      <p:ext uri="{BB962C8B-B14F-4D97-AF65-F5344CB8AC3E}">
        <p14:creationId xmlns:p14="http://schemas.microsoft.com/office/powerpoint/2010/main" val="16806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670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Objetos do Diagrama de Caso de Uso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Ator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4F58F-A582-4F7C-9B59-31381234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60" y="2082638"/>
            <a:ext cx="1290713" cy="266294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3A42150-8580-4E3A-ACC0-C39579800C46}"/>
              </a:ext>
            </a:extLst>
          </p:cNvPr>
          <p:cNvSpPr/>
          <p:nvPr/>
        </p:nvSpPr>
        <p:spPr>
          <a:xfrm>
            <a:off x="6014907" y="6628670"/>
            <a:ext cx="304100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https://creately.com/blog/pt/diagrama/tutorial-de-diagrama-de-caso-de-uso/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0CBA7D-BB41-401F-AEA2-2E0933091546}"/>
              </a:ext>
            </a:extLst>
          </p:cNvPr>
          <p:cNvSpPr/>
          <p:nvPr/>
        </p:nvSpPr>
        <p:spPr>
          <a:xfrm>
            <a:off x="589334" y="2092987"/>
            <a:ext cx="5893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+mj-lt"/>
              </a:rPr>
              <a:t>Ator em um diagrama de caso de uso é </a:t>
            </a:r>
            <a:r>
              <a:rPr lang="pt-BR" b="1" dirty="0">
                <a:latin typeface="+mj-lt"/>
              </a:rPr>
              <a:t>qualquer entidade que desempenha um papel</a:t>
            </a:r>
            <a:r>
              <a:rPr lang="pt-BR" dirty="0">
                <a:latin typeface="+mj-lt"/>
              </a:rPr>
              <a:t> em um determinado sistema. Pode ser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uma pessoa, organização ou um sistema externo </a:t>
            </a:r>
            <a:r>
              <a:rPr lang="pt-BR" dirty="0">
                <a:latin typeface="+mj-lt"/>
              </a:rPr>
              <a:t>e normalmente desenhado como o esqueleto.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BD8CF-246D-4B0E-90E3-97570F7A0A6A}"/>
              </a:ext>
            </a:extLst>
          </p:cNvPr>
          <p:cNvSpPr/>
          <p:nvPr/>
        </p:nvSpPr>
        <p:spPr>
          <a:xfrm>
            <a:off x="635054" y="4007096"/>
            <a:ext cx="5847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+mj-lt"/>
              </a:rPr>
              <a:t>As duas relações mais comuns entre atores são a comunicação (ou associação) e a especialização (ou generalização). </a:t>
            </a:r>
          </a:p>
        </p:txBody>
      </p:sp>
    </p:spTree>
    <p:extLst>
      <p:ext uri="{BB962C8B-B14F-4D97-AF65-F5344CB8AC3E}">
        <p14:creationId xmlns:p14="http://schemas.microsoft.com/office/powerpoint/2010/main" val="23587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5" ma:contentTypeDescription="Crie um novo documento." ma:contentTypeScope="" ma:versionID="32deb9121e4a64f8f34fda3d23d0e502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defc92c0f397b26f836a2e37b7e55ced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90B051-10D5-409C-AA90-7D0A0E779A22}"/>
</file>

<file path=customXml/itemProps2.xml><?xml version="1.0" encoding="utf-8"?>
<ds:datastoreItem xmlns:ds="http://schemas.openxmlformats.org/officeDocument/2006/customXml" ds:itemID="{09D827EF-0949-41F5-A9C2-4B5BCDA6AC70}"/>
</file>

<file path=customXml/itemProps3.xml><?xml version="1.0" encoding="utf-8"?>
<ds:datastoreItem xmlns:ds="http://schemas.openxmlformats.org/officeDocument/2006/customXml" ds:itemID="{60F3357B-9E33-4990-B99B-84D7D561806F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11297</TotalTime>
  <Words>1445</Words>
  <Application>Microsoft Office PowerPoint</Application>
  <PresentationFormat>Apresentação na tela (4:3)</PresentationFormat>
  <Paragraphs>186</Paragraphs>
  <Slides>28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28</vt:i4>
      </vt:variant>
    </vt:vector>
  </HeadingPairs>
  <TitlesOfParts>
    <vt:vector size="39" baseType="lpstr">
      <vt:lpstr>Arial</vt:lpstr>
      <vt:lpstr>Calibri</vt:lpstr>
      <vt:lpstr>Graphik</vt:lpstr>
      <vt:lpstr>roboto-regular</vt:lpstr>
      <vt:lpstr>Source Serif Pro</vt:lpstr>
      <vt:lpstr>Times New Roman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Aurelio Jose Vitorino</cp:lastModifiedBy>
  <cp:revision>554</cp:revision>
  <dcterms:created xsi:type="dcterms:W3CDTF">2015-01-30T10:46:50Z</dcterms:created>
  <dcterms:modified xsi:type="dcterms:W3CDTF">2023-05-03T23:16:47Z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