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64" r:id="rId6"/>
    <p:sldMasterId id="2147483739" r:id="rId7"/>
  </p:sldMasterIdLst>
  <p:notesMasterIdLst>
    <p:notesMasterId r:id="rId38"/>
  </p:notesMasterIdLst>
  <p:sldIdLst>
    <p:sldId id="321" r:id="rId8"/>
    <p:sldId id="386" r:id="rId9"/>
    <p:sldId id="384" r:id="rId10"/>
    <p:sldId id="505" r:id="rId11"/>
    <p:sldId id="484" r:id="rId12"/>
    <p:sldId id="506" r:id="rId13"/>
    <p:sldId id="399" r:id="rId14"/>
    <p:sldId id="508" r:id="rId15"/>
    <p:sldId id="513" r:id="rId16"/>
    <p:sldId id="507" r:id="rId17"/>
    <p:sldId id="509" r:id="rId18"/>
    <p:sldId id="510" r:id="rId19"/>
    <p:sldId id="483" r:id="rId20"/>
    <p:sldId id="465" r:id="rId21"/>
    <p:sldId id="493" r:id="rId22"/>
    <p:sldId id="494" r:id="rId23"/>
    <p:sldId id="495" r:id="rId24"/>
    <p:sldId id="496" r:id="rId25"/>
    <p:sldId id="501" r:id="rId26"/>
    <p:sldId id="466" r:id="rId27"/>
    <p:sldId id="497" r:id="rId28"/>
    <p:sldId id="498" r:id="rId29"/>
    <p:sldId id="499" r:id="rId30"/>
    <p:sldId id="500" r:id="rId31"/>
    <p:sldId id="502" r:id="rId32"/>
    <p:sldId id="511" r:id="rId33"/>
    <p:sldId id="512" r:id="rId34"/>
    <p:sldId id="504" r:id="rId35"/>
    <p:sldId id="503" r:id="rId36"/>
    <p:sldId id="364" r:id="rId3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000"/>
    <a:srgbClr val="303030"/>
    <a:srgbClr val="F34B77"/>
    <a:srgbClr val="FF3300"/>
    <a:srgbClr val="EBAFB5"/>
    <a:srgbClr val="F0265D"/>
    <a:srgbClr val="F4D3D6"/>
    <a:srgbClr val="F9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42A06D-99FE-4396-A1F0-5055E0DBC544}" v="1" dt="2022-08-29T17:18:46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786" autoAdjust="0"/>
    <p:restoredTop sz="94302" autoAdjust="0"/>
  </p:normalViewPr>
  <p:slideViewPr>
    <p:cSldViewPr snapToGrid="0" snapToObjects="1">
      <p:cViewPr varScale="1">
        <p:scale>
          <a:sx n="86" d="100"/>
          <a:sy n="86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5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presProps" Target="presProp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microsoft.com/office/2016/11/relationships/changesInfo" Target="changesInfos/changesInfo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ior Freitas de Amaral" userId="S::pf1128@fiap.com.br::a5c7add0-2f16-40c3-b32d-6beadb9fc1fc" providerId="AD" clId="Web-{0642A06D-99FE-4396-A1F0-5055E0DBC544}"/>
    <pc:docChg chg="modSld">
      <pc:chgData name="Junior Freitas de Amaral" userId="S::pf1128@fiap.com.br::a5c7add0-2f16-40c3-b32d-6beadb9fc1fc" providerId="AD" clId="Web-{0642A06D-99FE-4396-A1F0-5055E0DBC544}" dt="2022-08-29T17:18:46.843" v="0" actId="14100"/>
      <pc:docMkLst>
        <pc:docMk/>
      </pc:docMkLst>
      <pc:sldChg chg="modSp">
        <pc:chgData name="Junior Freitas de Amaral" userId="S::pf1128@fiap.com.br::a5c7add0-2f16-40c3-b32d-6beadb9fc1fc" providerId="AD" clId="Web-{0642A06D-99FE-4396-A1F0-5055E0DBC544}" dt="2022-08-29T17:18:46.843" v="0" actId="14100"/>
        <pc:sldMkLst>
          <pc:docMk/>
          <pc:sldMk cId="3201226871" sldId="513"/>
        </pc:sldMkLst>
        <pc:picChg chg="mod">
          <ac:chgData name="Junior Freitas de Amaral" userId="S::pf1128@fiap.com.br::a5c7add0-2f16-40c3-b32d-6beadb9fc1fc" providerId="AD" clId="Web-{0642A06D-99FE-4396-A1F0-5055E0DBC544}" dt="2022-08-29T17:18:46.843" v="0" actId="14100"/>
          <ac:picMkLst>
            <pc:docMk/>
            <pc:sldMk cId="3201226871" sldId="513"/>
            <ac:picMk id="8" creationId="{2455EB0E-1A5D-4BE5-B44D-B2C5B06E207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9" y="44627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29/08/2022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29/08/2022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29/08/2022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29/08/2022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29/08/2022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29/08/2022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udo_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1" y="908720"/>
            <a:ext cx="7632848" cy="5328592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8A4DB464-D8D8-41F6-9F38-5EDC4563F37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1" y="44626"/>
            <a:ext cx="7704534" cy="575791"/>
          </a:xfrm>
        </p:spPr>
        <p:txBody>
          <a:bodyPr/>
          <a:lstStyle>
            <a:lvl1pPr marL="0" indent="0">
              <a:buNone/>
              <a:defRPr b="1">
                <a:effectLst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81766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923287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1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7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3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29/08/2022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29/08/2022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29/08/2022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29/08/2022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29/08/2022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12.xml"/><Relationship Id="rId1" Type="http://schemas.openxmlformats.org/officeDocument/2006/relationships/video" Target="file:///C:\Users\cl0743\Desktop\videos-completo\video_final.mp4" TargetMode="External"/><Relationship Id="rId4" Type="http://schemas.openxmlformats.org/officeDocument/2006/relationships/image" Target="../media/image3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AP-NOVO-2014-MAG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25" y="2901164"/>
            <a:ext cx="3604019" cy="105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8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9335" y="523433"/>
            <a:ext cx="45719" cy="10678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589335" y="575655"/>
            <a:ext cx="42121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/>
              <a:t>Diagrama de Atividades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Utilização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13120F4-B6AB-446C-8760-633090F3F7AB}"/>
              </a:ext>
            </a:extLst>
          </p:cNvPr>
          <p:cNvSpPr/>
          <p:nvPr/>
        </p:nvSpPr>
        <p:spPr>
          <a:xfrm>
            <a:off x="494749" y="1919446"/>
            <a:ext cx="5407328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rgbClr val="FF0000"/>
                </a:solidFill>
                <a:latin typeface="Graphik"/>
              </a:rPr>
              <a:t>Modelagem da Lógica de uma Caso de Uso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b="1" i="0" dirty="0">
              <a:solidFill>
                <a:srgbClr val="282C33"/>
              </a:solidFill>
              <a:effectLst/>
              <a:latin typeface="Graphik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2000" b="1" dirty="0">
              <a:solidFill>
                <a:srgbClr val="282C33"/>
              </a:solidFill>
              <a:latin typeface="Graphik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600" i="0" dirty="0">
                <a:solidFill>
                  <a:srgbClr val="282C33"/>
                </a:solidFill>
                <a:effectLst/>
                <a:latin typeface="Graphik"/>
              </a:rPr>
              <a:t>Na descrição de um caso de uso, não há uma sintaxe clara para indicar decisões, iterações e fluxos executados em paralelo. </a:t>
            </a:r>
            <a:r>
              <a:rPr lang="pt-BR" sz="1600" dirty="0">
                <a:solidFill>
                  <a:srgbClr val="282C33"/>
                </a:solidFill>
                <a:latin typeface="Graphik"/>
              </a:rPr>
              <a:t>É comum utilizar frase como “O passo P ocorre até que a condição C seja verdadeira” ou “Vai para o passo 9 do Fluxo Principal”</a:t>
            </a:r>
            <a:r>
              <a:rPr lang="pt-BR" sz="1600" i="0" dirty="0">
                <a:solidFill>
                  <a:srgbClr val="282C33"/>
                </a:solidFill>
                <a:effectLst/>
                <a:latin typeface="Graphik"/>
              </a:rPr>
              <a:t>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2000" dirty="0">
              <a:solidFill>
                <a:srgbClr val="282C33"/>
              </a:solidFill>
              <a:latin typeface="Graphik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282C33"/>
                </a:solidFill>
                <a:latin typeface="Graphik"/>
              </a:rPr>
              <a:t>Nessas situações, é interessante complementar a especificação do caso de uso com um diagrama de atividades.</a:t>
            </a:r>
            <a:endParaRPr lang="pt-BR" i="0" dirty="0">
              <a:solidFill>
                <a:srgbClr val="282C33"/>
              </a:solidFill>
              <a:effectLst/>
              <a:latin typeface="Graphik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EF0D554-8DE9-4273-B4AB-619B811CC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78" y="2274086"/>
            <a:ext cx="2787286" cy="3382861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5075C855-2B13-41A3-8A79-599584B53E04}"/>
              </a:ext>
            </a:extLst>
          </p:cNvPr>
          <p:cNvSpPr/>
          <p:nvPr/>
        </p:nvSpPr>
        <p:spPr>
          <a:xfrm>
            <a:off x="6430161" y="6648331"/>
            <a:ext cx="2713839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00" dirty="0"/>
              <a:t>https://docplayer.com.br/16514967-Diagrama-de-atividades.html</a:t>
            </a:r>
          </a:p>
        </p:txBody>
      </p:sp>
    </p:spTree>
    <p:extLst>
      <p:ext uri="{BB962C8B-B14F-4D97-AF65-F5344CB8AC3E}">
        <p14:creationId xmlns:p14="http://schemas.microsoft.com/office/powerpoint/2010/main" val="382753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9335" y="523433"/>
            <a:ext cx="45719" cy="10678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589335" y="575655"/>
            <a:ext cx="42121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/>
              <a:t>Diagrama de Atividades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Utilização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13120F4-B6AB-446C-8760-633090F3F7AB}"/>
              </a:ext>
            </a:extLst>
          </p:cNvPr>
          <p:cNvSpPr/>
          <p:nvPr/>
        </p:nvSpPr>
        <p:spPr>
          <a:xfrm>
            <a:off x="494749" y="1777546"/>
            <a:ext cx="73342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b="1" dirty="0">
                <a:solidFill>
                  <a:srgbClr val="FF0000"/>
                </a:solidFill>
                <a:latin typeface="Graphik"/>
              </a:rPr>
              <a:t>Modelagem da Lógica de uma Operação Complexa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b="1" i="0" dirty="0">
              <a:solidFill>
                <a:srgbClr val="282C33"/>
              </a:solidFill>
              <a:effectLst/>
              <a:latin typeface="Graphik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600" i="0" dirty="0">
                <a:solidFill>
                  <a:srgbClr val="282C33"/>
                </a:solidFill>
                <a:effectLst/>
                <a:latin typeface="Graphik"/>
              </a:rPr>
              <a:t>Em alguns casos, quando a operação de uma classe de controle implementa uma </a:t>
            </a:r>
            <a:r>
              <a:rPr lang="pt-BR" sz="1600" i="0" dirty="0">
                <a:solidFill>
                  <a:srgbClr val="FF0000"/>
                </a:solidFill>
                <a:effectLst/>
                <a:latin typeface="Graphik"/>
              </a:rPr>
              <a:t>regra de negócio</a:t>
            </a:r>
            <a:r>
              <a:rPr lang="pt-BR" sz="1600" i="0" dirty="0">
                <a:solidFill>
                  <a:srgbClr val="282C33"/>
                </a:solidFill>
                <a:effectLst/>
                <a:latin typeface="Graphik"/>
              </a:rPr>
              <a:t>; pode haver a necessidade de descrever a lógica dessa operação ou da própria regra de negócio;</a:t>
            </a:r>
          </a:p>
          <a:p>
            <a:pPr lvl="1"/>
            <a:endParaRPr lang="pt-BR" sz="2000" dirty="0">
              <a:solidFill>
                <a:srgbClr val="282C33"/>
              </a:solidFill>
              <a:latin typeface="Graphik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42B7E4-F117-42E0-9EF0-0A2F1E470961}"/>
              </a:ext>
            </a:extLst>
          </p:cNvPr>
          <p:cNvSpPr/>
          <p:nvPr/>
        </p:nvSpPr>
        <p:spPr>
          <a:xfrm>
            <a:off x="635054" y="3912022"/>
            <a:ext cx="761132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A nota de um aluno em uma disciplina (um valor de 0 a 10) é obtida pela média de duas avaliações durante o semestre, A1 e A2, ou pela frequência nas aulas.</a:t>
            </a:r>
          </a:p>
          <a:p>
            <a:endParaRPr lang="pt-BR" sz="1200" dirty="0"/>
          </a:p>
          <a:p>
            <a:r>
              <a:rPr lang="pt-BR" sz="1200" dirty="0"/>
              <a:t>Se o aluno obtiver nota maior ou igual a 7,0 (sete), será aprovado;</a:t>
            </a:r>
          </a:p>
          <a:p>
            <a:endParaRPr lang="pt-BR" sz="1200" dirty="0"/>
          </a:p>
          <a:p>
            <a:r>
              <a:rPr lang="pt-BR" sz="1200" dirty="0"/>
              <a:t>Se o aluno obtiver nota maior ou igual a 5,0 (cinco) e menor que 7,0 (sete), deverá fazer a avaliação final;</a:t>
            </a:r>
          </a:p>
          <a:p>
            <a:endParaRPr lang="pt-BR" sz="1200" dirty="0"/>
          </a:p>
          <a:p>
            <a:r>
              <a:rPr lang="pt-BR" sz="1200" dirty="0"/>
              <a:t>Se o aluno obtiver nota menir que 5,0 (cinco) será reprovado;</a:t>
            </a:r>
          </a:p>
          <a:p>
            <a:endParaRPr lang="pt-BR" sz="1200" dirty="0"/>
          </a:p>
          <a:p>
            <a:r>
              <a:rPr lang="pt-BR" sz="1200" dirty="0"/>
              <a:t>Se o aluno obtiver uma frequência menor que 75% em uma turma, será automaticamente reprovado;</a:t>
            </a:r>
          </a:p>
          <a:p>
            <a:endParaRPr lang="pt-BR" sz="1200" dirty="0"/>
          </a:p>
          <a:p>
            <a:r>
              <a:rPr lang="pt-BR" sz="1200" dirty="0"/>
              <a:t>Após a prova final, o aluno será considerado aprovado se a sua média final for igual a 6,0 (seis), caso contrário, será reprovado.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5F5D95B-0727-4F85-B06E-DEA4A6DA6227}"/>
              </a:ext>
            </a:extLst>
          </p:cNvPr>
          <p:cNvSpPr txBox="1"/>
          <p:nvPr/>
        </p:nvSpPr>
        <p:spPr>
          <a:xfrm>
            <a:off x="375142" y="3573468"/>
            <a:ext cx="2065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rgbClr val="FF0000"/>
                </a:solidFill>
              </a:rPr>
              <a:t>Regras de Negócio: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FBC0795-5B2A-4DDC-BCDF-BA4693AE9AD3}"/>
              </a:ext>
            </a:extLst>
          </p:cNvPr>
          <p:cNvSpPr/>
          <p:nvPr/>
        </p:nvSpPr>
        <p:spPr>
          <a:xfrm>
            <a:off x="6430161" y="6648331"/>
            <a:ext cx="2713839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00" dirty="0"/>
              <a:t>https://docplayer.com.br/16514967-Diagrama-de-atividades.html</a:t>
            </a:r>
          </a:p>
        </p:txBody>
      </p:sp>
    </p:spTree>
    <p:extLst>
      <p:ext uri="{BB962C8B-B14F-4D97-AF65-F5344CB8AC3E}">
        <p14:creationId xmlns:p14="http://schemas.microsoft.com/office/powerpoint/2010/main" val="239534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9335" y="523433"/>
            <a:ext cx="45719" cy="10678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589335" y="575655"/>
            <a:ext cx="42121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/>
              <a:t>Diagrama de Atividades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Utilização</a:t>
            </a:r>
            <a:endParaRPr lang="pt-BR" sz="2800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5D3938-ACE0-491D-9E58-6F32653AE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823" y="2139376"/>
            <a:ext cx="5721381" cy="462879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6CFD518-B80C-4B7A-BA08-C5E70E87C1C5}"/>
              </a:ext>
            </a:extLst>
          </p:cNvPr>
          <p:cNvSpPr/>
          <p:nvPr/>
        </p:nvSpPr>
        <p:spPr>
          <a:xfrm>
            <a:off x="542056" y="1767513"/>
            <a:ext cx="5721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Modelagem da Lógica de uma Operação Complexa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A126DB6-AF4D-4714-AB4D-280AEE590BB7}"/>
              </a:ext>
            </a:extLst>
          </p:cNvPr>
          <p:cNvSpPr/>
          <p:nvPr/>
        </p:nvSpPr>
        <p:spPr>
          <a:xfrm>
            <a:off x="6472097" y="6675840"/>
            <a:ext cx="27138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600" dirty="0"/>
              <a:t>https://docplayer.com.br/16514967-Diagrama-de-atividades.html</a:t>
            </a:r>
          </a:p>
        </p:txBody>
      </p:sp>
    </p:spTree>
    <p:extLst>
      <p:ext uri="{BB962C8B-B14F-4D97-AF65-F5344CB8AC3E}">
        <p14:creationId xmlns:p14="http://schemas.microsoft.com/office/powerpoint/2010/main" val="175995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13199" y="390990"/>
            <a:ext cx="45719" cy="1028892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E25A30B-8BA1-4B03-8EB1-3C8B9645CA5B}"/>
              </a:ext>
            </a:extLst>
          </p:cNvPr>
          <p:cNvSpPr/>
          <p:nvPr/>
        </p:nvSpPr>
        <p:spPr>
          <a:xfrm>
            <a:off x="647112" y="454582"/>
            <a:ext cx="37164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282C33"/>
                </a:solidFill>
                <a:latin typeface="Graphik"/>
              </a:rPr>
              <a:t>Diagrama de Atividades</a:t>
            </a:r>
          </a:p>
          <a:p>
            <a:r>
              <a:rPr lang="pt-BR" sz="2800" b="1" dirty="0">
                <a:solidFill>
                  <a:srgbClr val="FF0000"/>
                </a:solidFill>
                <a:latin typeface="Graphik"/>
              </a:rPr>
              <a:t>Estados Obrigatórios</a:t>
            </a:r>
            <a:endParaRPr lang="pt-BR" sz="2800" b="1" i="0" dirty="0">
              <a:solidFill>
                <a:srgbClr val="FF0000"/>
              </a:solidFill>
              <a:effectLst/>
              <a:latin typeface="Graphik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2562A3-A0CB-4797-B720-8C7091EB6B1D}"/>
              </a:ext>
            </a:extLst>
          </p:cNvPr>
          <p:cNvSpPr txBox="1"/>
          <p:nvPr/>
        </p:nvSpPr>
        <p:spPr>
          <a:xfrm>
            <a:off x="647112" y="2239859"/>
            <a:ext cx="36186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b="1" dirty="0"/>
              <a:t>Estado inicial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pt-BR" sz="28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b="1" dirty="0"/>
              <a:t>Estado final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pt-BR" sz="28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b="1" dirty="0"/>
              <a:t>Estado de ação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9DF458E-CA81-4724-B693-99D8D477D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37022">
            <a:off x="6792469" y="1819012"/>
            <a:ext cx="1434802" cy="100650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3885F72-F1D1-4C16-A4EA-B3AF92036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745504">
            <a:off x="4902618" y="3170715"/>
            <a:ext cx="1584061" cy="106374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691FF27-F4C9-4C5F-B272-AFDECE1D0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38" y="4725811"/>
            <a:ext cx="7630732" cy="180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8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8" y="390989"/>
            <a:ext cx="60829" cy="1015663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650447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Caso de Uso</a:t>
            </a:r>
          </a:p>
          <a:p>
            <a:r>
              <a:rPr lang="pt-BR" sz="3200" b="1" dirty="0">
                <a:solidFill>
                  <a:srgbClr val="FF0000"/>
                </a:solidFill>
              </a:rPr>
              <a:t>Símbolos de diagramas de Atividades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717B628-5212-4756-93CD-1638763D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83" y="2250581"/>
            <a:ext cx="845888" cy="79462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030E28F-1353-4123-8028-A0C6F6268420}"/>
              </a:ext>
            </a:extLst>
          </p:cNvPr>
          <p:cNvSpPr txBox="1"/>
          <p:nvPr/>
        </p:nvSpPr>
        <p:spPr>
          <a:xfrm>
            <a:off x="1904301" y="2463226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Símbolo de inicio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335D62B-1ACB-442D-A079-87DB84899B2E}"/>
              </a:ext>
            </a:extLst>
          </p:cNvPr>
          <p:cNvSpPr/>
          <p:nvPr/>
        </p:nvSpPr>
        <p:spPr>
          <a:xfrm>
            <a:off x="4010511" y="23708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1200" dirty="0"/>
              <a:t>Representa o começo de um processo ou fluxo de trabalho em um diagrama de atividade. Ele pode ser usado por si só ou com um símbolo de nota que explica o ponto de partida.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16BABB0-9670-434E-A8C4-57E58241C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83" y="3812798"/>
            <a:ext cx="895350" cy="47625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110F4A2-00AA-49CB-9728-15EC58F31B91}"/>
              </a:ext>
            </a:extLst>
          </p:cNvPr>
          <p:cNvSpPr txBox="1"/>
          <p:nvPr/>
        </p:nvSpPr>
        <p:spPr>
          <a:xfrm>
            <a:off x="1784645" y="3840778"/>
            <a:ext cx="1811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Símbolo de atividade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1653D8E-E5A2-4A46-8194-3225981E8000}"/>
              </a:ext>
            </a:extLst>
          </p:cNvPr>
          <p:cNvSpPr/>
          <p:nvPr/>
        </p:nvSpPr>
        <p:spPr>
          <a:xfrm>
            <a:off x="4010511" y="37415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1200" dirty="0"/>
              <a:t>Indica as atividades que compõem um processo modelado. Estes símbolos, que incluem descrições breves dentro da forma, são os principais componentes de um diagrama de atividade.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C241320-6BE4-40CE-BFB9-E0C1B18DC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27" y="5332128"/>
            <a:ext cx="1072000" cy="238441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59DA7473-4A21-42C8-8B39-911EA35C3CAB}"/>
              </a:ext>
            </a:extLst>
          </p:cNvPr>
          <p:cNvSpPr txBox="1"/>
          <p:nvPr/>
        </p:nvSpPr>
        <p:spPr>
          <a:xfrm>
            <a:off x="1784645" y="5266682"/>
            <a:ext cx="1773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Símbolo de conector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DAE492F-2306-4BAD-9402-CF44A9E74636}"/>
              </a:ext>
            </a:extLst>
          </p:cNvPr>
          <p:cNvSpPr/>
          <p:nvPr/>
        </p:nvSpPr>
        <p:spPr>
          <a:xfrm>
            <a:off x="4036235" y="512818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/>
              <a:t>Mostra o fluxo de direção, ou fluxo de controle, da atividade. Uma seta de entrada inicia um passo de uma atividade. Uma vez concluído o passo, o fluxo continua com a seta de saída.</a:t>
            </a:r>
          </a:p>
        </p:txBody>
      </p:sp>
    </p:spTree>
    <p:extLst>
      <p:ext uri="{BB962C8B-B14F-4D97-AF65-F5344CB8AC3E}">
        <p14:creationId xmlns:p14="http://schemas.microsoft.com/office/powerpoint/2010/main" val="235872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8" y="390989"/>
            <a:ext cx="60829" cy="1015663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650447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Caso de Uso</a:t>
            </a:r>
          </a:p>
          <a:p>
            <a:r>
              <a:rPr lang="pt-BR" sz="3200" b="1" dirty="0">
                <a:solidFill>
                  <a:srgbClr val="FF0000"/>
                </a:solidFill>
              </a:rPr>
              <a:t>Símbolos de diagramas de Atividades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030E28F-1353-4123-8028-A0C6F6268420}"/>
              </a:ext>
            </a:extLst>
          </p:cNvPr>
          <p:cNvSpPr txBox="1"/>
          <p:nvPr/>
        </p:nvSpPr>
        <p:spPr>
          <a:xfrm>
            <a:off x="1904301" y="2463226"/>
            <a:ext cx="200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Símbolo de junta/Barra de sincronização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110F4A2-00AA-49CB-9728-15EC58F31B91}"/>
              </a:ext>
            </a:extLst>
          </p:cNvPr>
          <p:cNvSpPr txBox="1"/>
          <p:nvPr/>
        </p:nvSpPr>
        <p:spPr>
          <a:xfrm>
            <a:off x="1904301" y="3864687"/>
            <a:ext cx="1488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Símbolo de garfo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49831AF-B259-494C-952F-A356B7CA8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83" y="2357090"/>
            <a:ext cx="840090" cy="72553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C65DC75-29B3-42DF-A4FA-1BCE7A348F39}"/>
              </a:ext>
            </a:extLst>
          </p:cNvPr>
          <p:cNvSpPr/>
          <p:nvPr/>
        </p:nvSpPr>
        <p:spPr>
          <a:xfrm>
            <a:off x="4017203" y="235497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/>
              <a:t>Combina duas atividades simultâneas e as reintroduz em um fluxo onde apenas uma atividade ocorre por vez. Representado por uma linha espessa vertical ou horizontal.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0ED393E-E329-4E6E-825E-C0071473D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83" y="3577529"/>
            <a:ext cx="840090" cy="88209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F1FBB4B-96F2-426C-AFF0-D344F5E09DEA}"/>
              </a:ext>
            </a:extLst>
          </p:cNvPr>
          <p:cNvSpPr/>
          <p:nvPr/>
        </p:nvSpPr>
        <p:spPr>
          <a:xfrm>
            <a:off x="4036235" y="378774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/>
              <a:t>Divide um único fluxo de atividade em duas atividades simultâneas. É simbolizado com várias linhas com setas de uma junção. </a:t>
            </a:r>
          </a:p>
        </p:txBody>
      </p:sp>
      <p:sp>
        <p:nvSpPr>
          <p:cNvPr id="17" name="Fluxograma: Decisão 16">
            <a:extLst>
              <a:ext uri="{FF2B5EF4-FFF2-40B4-BE49-F238E27FC236}">
                <a16:creationId xmlns:a16="http://schemas.microsoft.com/office/drawing/2014/main" id="{E9A152CD-4D69-42C1-9AE4-05410F1A10CC}"/>
              </a:ext>
            </a:extLst>
          </p:cNvPr>
          <p:cNvSpPr/>
          <p:nvPr/>
        </p:nvSpPr>
        <p:spPr>
          <a:xfrm>
            <a:off x="799183" y="5063211"/>
            <a:ext cx="840090" cy="725532"/>
          </a:xfrm>
          <a:prstGeom prst="flowChartDecision">
            <a:avLst/>
          </a:prstGeom>
          <a:noFill/>
          <a:ln w="28575">
            <a:solidFill>
              <a:srgbClr val="30303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7AE0244-6241-4D6C-B697-BB3F24CC206B}"/>
              </a:ext>
            </a:extLst>
          </p:cNvPr>
          <p:cNvSpPr txBox="1"/>
          <p:nvPr/>
        </p:nvSpPr>
        <p:spPr>
          <a:xfrm>
            <a:off x="1904301" y="5272088"/>
            <a:ext cx="1649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Símbolo de decisão 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D9A1B0D6-B296-400F-B5E8-1951A931F439}"/>
              </a:ext>
            </a:extLst>
          </p:cNvPr>
          <p:cNvSpPr/>
          <p:nvPr/>
        </p:nvSpPr>
        <p:spPr>
          <a:xfrm>
            <a:off x="4114801" y="5027709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/>
              <a:t>Representa uma decisão e sempre tem pelo menos dois caminhos ramificados e com texto de condição, permitindo aos usuários visualizarem opções. Este símbolo representa a ramificação ou fusão de diferentes fluxos, com o símbolo atuando como um quadro ou contêiner.</a:t>
            </a:r>
          </a:p>
        </p:txBody>
      </p:sp>
    </p:spTree>
    <p:extLst>
      <p:ext uri="{BB962C8B-B14F-4D97-AF65-F5344CB8AC3E}">
        <p14:creationId xmlns:p14="http://schemas.microsoft.com/office/powerpoint/2010/main" val="259777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8" y="390989"/>
            <a:ext cx="60829" cy="1015663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650447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Caso de Uso</a:t>
            </a:r>
          </a:p>
          <a:p>
            <a:r>
              <a:rPr lang="pt-BR" sz="3200" b="1" dirty="0">
                <a:solidFill>
                  <a:srgbClr val="FF0000"/>
                </a:solidFill>
              </a:rPr>
              <a:t>Símbolos de diagramas de Atividades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030E28F-1353-4123-8028-A0C6F6268420}"/>
              </a:ext>
            </a:extLst>
          </p:cNvPr>
          <p:cNvSpPr txBox="1"/>
          <p:nvPr/>
        </p:nvSpPr>
        <p:spPr>
          <a:xfrm>
            <a:off x="1904301" y="2463226"/>
            <a:ext cx="2004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Símbolo de nota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110F4A2-00AA-49CB-9728-15EC58F31B91}"/>
              </a:ext>
            </a:extLst>
          </p:cNvPr>
          <p:cNvSpPr txBox="1"/>
          <p:nvPr/>
        </p:nvSpPr>
        <p:spPr>
          <a:xfrm>
            <a:off x="1904301" y="3864687"/>
            <a:ext cx="195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Símbolo de enviar sinal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F1FBB4B-96F2-426C-AFF0-D344F5E09DEA}"/>
              </a:ext>
            </a:extLst>
          </p:cNvPr>
          <p:cNvSpPr/>
          <p:nvPr/>
        </p:nvSpPr>
        <p:spPr>
          <a:xfrm>
            <a:off x="4036235" y="393978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/>
              <a:t>Indica que um sinal está sendo enviado a uma atividade recebedora.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7AE0244-6241-4D6C-B697-BB3F24CC206B}"/>
              </a:ext>
            </a:extLst>
          </p:cNvPr>
          <p:cNvSpPr txBox="1"/>
          <p:nvPr/>
        </p:nvSpPr>
        <p:spPr>
          <a:xfrm>
            <a:off x="1904301" y="5272088"/>
            <a:ext cx="2053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Símbolo de receber sinal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FE49674-C8CB-42C9-9F93-89D83280D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57" y="2285400"/>
            <a:ext cx="996941" cy="78546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3DD7957-7398-4752-92D4-0E6C07114DFA}"/>
              </a:ext>
            </a:extLst>
          </p:cNvPr>
          <p:cNvSpPr/>
          <p:nvPr/>
        </p:nvSpPr>
        <p:spPr>
          <a:xfrm>
            <a:off x="4036235" y="231250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/>
              <a:t>Permite aos criadores ou colaboradores do diagrama comunicar mensagens adicionais que não se encaixam dentro do próprio diagrama. Deixe observações para uma maior clareza e especificação.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4AE9E4A-D3CB-48E9-9771-7986B85A6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61" y="3864687"/>
            <a:ext cx="1025280" cy="4272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A4789C0-9625-447B-8436-A9C902807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65" y="5167156"/>
            <a:ext cx="1242336" cy="51764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FE7DD98C-EF6F-414B-B23B-8243335ECB04}"/>
              </a:ext>
            </a:extLst>
          </p:cNvPr>
          <p:cNvSpPr/>
          <p:nvPr/>
        </p:nvSpPr>
        <p:spPr>
          <a:xfrm>
            <a:off x="4036235" y="522313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/>
              <a:t>Demonstra a aceitação de um evento. Após o evento ser recebido, o fluxo que vem desta ação é concluído.</a:t>
            </a:r>
          </a:p>
        </p:txBody>
      </p:sp>
    </p:spTree>
    <p:extLst>
      <p:ext uri="{BB962C8B-B14F-4D97-AF65-F5344CB8AC3E}">
        <p14:creationId xmlns:p14="http://schemas.microsoft.com/office/powerpoint/2010/main" val="145123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8" y="390989"/>
            <a:ext cx="60829" cy="1015663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650447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Caso de Uso</a:t>
            </a:r>
          </a:p>
          <a:p>
            <a:r>
              <a:rPr lang="pt-BR" sz="3200" b="1" dirty="0">
                <a:solidFill>
                  <a:srgbClr val="FF0000"/>
                </a:solidFill>
              </a:rPr>
              <a:t>Símbolos de diagramas de Atividades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030E28F-1353-4123-8028-A0C6F6268420}"/>
              </a:ext>
            </a:extLst>
          </p:cNvPr>
          <p:cNvSpPr txBox="1"/>
          <p:nvPr/>
        </p:nvSpPr>
        <p:spPr>
          <a:xfrm>
            <a:off x="1904301" y="2463226"/>
            <a:ext cx="200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Símbolo de história rasa </a:t>
            </a:r>
            <a:r>
              <a:rPr lang="pt-BR" sz="1400" b="1" dirty="0" err="1"/>
              <a:t>pseudo</a:t>
            </a:r>
            <a:r>
              <a:rPr lang="pt-BR" sz="1400" b="1" dirty="0"/>
              <a:t> estado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E32DF15-F2DE-4238-BD73-A2D773196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09" y="2188102"/>
            <a:ext cx="1225747" cy="85802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8C1F90D-7E05-4DA1-B407-527876E9F3BD}"/>
              </a:ext>
            </a:extLst>
          </p:cNvPr>
          <p:cNvSpPr/>
          <p:nvPr/>
        </p:nvSpPr>
        <p:spPr>
          <a:xfrm>
            <a:off x="4332914" y="250837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/>
              <a:t>Representa uma transição que invoca o último estado ativo.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772ACF6-3C92-4A45-AB7F-0D8727A80960}"/>
              </a:ext>
            </a:extLst>
          </p:cNvPr>
          <p:cNvGrpSpPr/>
          <p:nvPr/>
        </p:nvGrpSpPr>
        <p:grpSpPr>
          <a:xfrm>
            <a:off x="619747" y="3534775"/>
            <a:ext cx="8324388" cy="648591"/>
            <a:chOff x="580526" y="3238499"/>
            <a:chExt cx="8324388" cy="648591"/>
          </a:xfrm>
        </p:grpSpPr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3110F4A2-00AA-49CB-9728-15EC58F31B91}"/>
                </a:ext>
              </a:extLst>
            </p:cNvPr>
            <p:cNvSpPr txBox="1"/>
            <p:nvPr/>
          </p:nvSpPr>
          <p:spPr>
            <a:xfrm>
              <a:off x="1904301" y="3384517"/>
              <a:ext cx="2110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Símbolo de opção de loop</a:t>
              </a:r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D42C5851-B3F5-4AAA-B367-70C32539F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526" y="3238499"/>
              <a:ext cx="972887" cy="648591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6AF8FC9-720E-4352-8A75-2A35A7018E45}"/>
                </a:ext>
              </a:extLst>
            </p:cNvPr>
            <p:cNvSpPr/>
            <p:nvPr/>
          </p:nvSpPr>
          <p:spPr>
            <a:xfrm>
              <a:off x="4332914" y="3312802"/>
              <a:ext cx="45720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pt-BR" sz="1200" dirty="0"/>
                <a:t>Permite ao criador modelar uma sequência repetitiva dentro do símbolo de opção em loop.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4F5418C2-2845-42FC-8767-B1B98C008719}"/>
              </a:ext>
            </a:extLst>
          </p:cNvPr>
          <p:cNvGrpSpPr/>
          <p:nvPr/>
        </p:nvGrpSpPr>
        <p:grpSpPr>
          <a:xfrm>
            <a:off x="743091" y="4892596"/>
            <a:ext cx="8161823" cy="830997"/>
            <a:chOff x="743091" y="4456781"/>
            <a:chExt cx="8161823" cy="830997"/>
          </a:xfrm>
        </p:grpSpPr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27AE0244-6241-4D6C-B697-BB3F24CC206B}"/>
                </a:ext>
              </a:extLst>
            </p:cNvPr>
            <p:cNvSpPr txBox="1"/>
            <p:nvPr/>
          </p:nvSpPr>
          <p:spPr>
            <a:xfrm>
              <a:off x="1904301" y="4718390"/>
              <a:ext cx="2027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Símbolo de final de fluxo</a:t>
              </a:r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634D2125-E767-4561-93B3-9C620F8D6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3091" y="4569414"/>
              <a:ext cx="644807" cy="605728"/>
            </a:xfrm>
            <a:prstGeom prst="rect">
              <a:avLst/>
            </a:prstGeom>
          </p:spPr>
        </p:pic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4089B131-A9D6-4567-8D27-8CB4B1B0C6E5}"/>
                </a:ext>
              </a:extLst>
            </p:cNvPr>
            <p:cNvSpPr/>
            <p:nvPr/>
          </p:nvSpPr>
          <p:spPr>
            <a:xfrm>
              <a:off x="4332914" y="4456781"/>
              <a:ext cx="4572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pt-BR" sz="1200" dirty="0">
                  <a:solidFill>
                    <a:srgbClr val="282C33"/>
                  </a:solidFill>
                  <a:latin typeface="Graphik"/>
                </a:rPr>
                <a:t>Representa o final de um fluxo de processo específico. Este símbolo não deve representar o fim de todos os fluxos em uma atividade. Nesse caso, use o símbolo de término. O símbolo final do fluxo deve ser colocado no final de um processo em um fluxo único de atividade.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732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8" y="390989"/>
            <a:ext cx="60829" cy="1015663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650447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Caso de Uso</a:t>
            </a:r>
          </a:p>
          <a:p>
            <a:r>
              <a:rPr lang="pt-BR" sz="3200" b="1" dirty="0">
                <a:solidFill>
                  <a:srgbClr val="FF0000"/>
                </a:solidFill>
              </a:rPr>
              <a:t>Símbolos de diagramas de Atividades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030E28F-1353-4123-8028-A0C6F6268420}"/>
              </a:ext>
            </a:extLst>
          </p:cNvPr>
          <p:cNvSpPr txBox="1"/>
          <p:nvPr/>
        </p:nvSpPr>
        <p:spPr>
          <a:xfrm>
            <a:off x="1943522" y="2572287"/>
            <a:ext cx="2004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Texto de condição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8C1F90D-7E05-4DA1-B407-527876E9F3BD}"/>
              </a:ext>
            </a:extLst>
          </p:cNvPr>
          <p:cNvSpPr/>
          <p:nvPr/>
        </p:nvSpPr>
        <p:spPr>
          <a:xfrm>
            <a:off x="4332914" y="250837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/>
              <a:t>É colocado ao lado de um marcador de decisão para avisar em qual condição um fluxo de atividade deve se separar nesse sentido.</a:t>
            </a:r>
            <a:endParaRPr lang="pt-BR" sz="1000" dirty="0"/>
          </a:p>
        </p:txBody>
      </p:sp>
      <p:sp>
        <p:nvSpPr>
          <p:cNvPr id="6" name="Colchete Duplo 5">
            <a:extLst>
              <a:ext uri="{FF2B5EF4-FFF2-40B4-BE49-F238E27FC236}">
                <a16:creationId xmlns:a16="http://schemas.microsoft.com/office/drawing/2014/main" id="{54A89439-27E4-417D-8B0D-03363A169570}"/>
              </a:ext>
            </a:extLst>
          </p:cNvPr>
          <p:cNvSpPr/>
          <p:nvPr/>
        </p:nvSpPr>
        <p:spPr>
          <a:xfrm>
            <a:off x="482178" y="2449919"/>
            <a:ext cx="1248023" cy="553673"/>
          </a:xfrm>
          <a:prstGeom prst="bracketPair">
            <a:avLst/>
          </a:prstGeom>
          <a:ln>
            <a:solidFill>
              <a:srgbClr val="02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dirty="0" err="1"/>
              <a:t>Condition</a:t>
            </a:r>
            <a:endParaRPr 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883354D3-3B69-46BB-9F3A-DD485657F75D}"/>
              </a:ext>
            </a:extLst>
          </p:cNvPr>
          <p:cNvGrpSpPr/>
          <p:nvPr/>
        </p:nvGrpSpPr>
        <p:grpSpPr>
          <a:xfrm>
            <a:off x="712164" y="5092504"/>
            <a:ext cx="8113960" cy="629913"/>
            <a:chOff x="790954" y="3947719"/>
            <a:chExt cx="8113960" cy="629913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82A1057-23A9-41C1-A2FF-ACCA1C8EC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954" y="3947719"/>
              <a:ext cx="630469" cy="611364"/>
            </a:xfrm>
            <a:prstGeom prst="rect">
              <a:avLst/>
            </a:prstGeom>
          </p:spPr>
        </p:pic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AEDE31D-40C9-4ACC-B9D9-1F7E71616973}"/>
                </a:ext>
              </a:extLst>
            </p:cNvPr>
            <p:cNvSpPr/>
            <p:nvPr/>
          </p:nvSpPr>
          <p:spPr>
            <a:xfrm>
              <a:off x="1943522" y="4099512"/>
              <a:ext cx="16572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/>
                <a:t>Símbolo de término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5C0B8A0B-19DC-4077-A037-510A3CE0CA08}"/>
                </a:ext>
              </a:extLst>
            </p:cNvPr>
            <p:cNvSpPr/>
            <p:nvPr/>
          </p:nvSpPr>
          <p:spPr>
            <a:xfrm>
              <a:off x="4332914" y="4115967"/>
              <a:ext cx="45720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pt-BR" sz="1200" dirty="0"/>
                <a:t>Marca o estado final de uma atividade e representa a conclusão de todos os fluxos de um processo.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6F3E953A-6A40-44DD-A2F8-BB98852BE7AD}"/>
              </a:ext>
            </a:extLst>
          </p:cNvPr>
          <p:cNvGrpSpPr/>
          <p:nvPr/>
        </p:nvGrpSpPr>
        <p:grpSpPr>
          <a:xfrm>
            <a:off x="558918" y="3770885"/>
            <a:ext cx="8113960" cy="611364"/>
            <a:chOff x="790954" y="5327009"/>
            <a:chExt cx="8113960" cy="611364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947F5C7-0636-4AEB-AF2E-43FAE7442781}"/>
                </a:ext>
              </a:extLst>
            </p:cNvPr>
            <p:cNvSpPr/>
            <p:nvPr/>
          </p:nvSpPr>
          <p:spPr>
            <a:xfrm>
              <a:off x="790954" y="5327009"/>
              <a:ext cx="123446" cy="611364"/>
            </a:xfrm>
            <a:prstGeom prst="rect">
              <a:avLst/>
            </a:prstGeom>
            <a:noFill/>
            <a:ln>
              <a:solidFill>
                <a:srgbClr val="30303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X</a:t>
              </a:r>
            </a:p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X</a:t>
              </a:r>
            </a:p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X</a:t>
              </a:r>
            </a:p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C52040E1-976B-40FC-8B5C-C23461C6EEC4}"/>
                </a:ext>
              </a:extLst>
            </p:cNvPr>
            <p:cNvSpPr/>
            <p:nvPr/>
          </p:nvSpPr>
          <p:spPr>
            <a:xfrm>
              <a:off x="914400" y="5327009"/>
              <a:ext cx="914400" cy="611364"/>
            </a:xfrm>
            <a:prstGeom prst="rect">
              <a:avLst/>
            </a:prstGeom>
            <a:noFill/>
            <a:ln>
              <a:solidFill>
                <a:srgbClr val="02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E9D5D1CF-EE6B-4526-815D-9A70ECE3FA9E}"/>
                </a:ext>
              </a:extLst>
            </p:cNvPr>
            <p:cNvSpPr/>
            <p:nvPr/>
          </p:nvSpPr>
          <p:spPr>
            <a:xfrm>
              <a:off x="4332914" y="5401858"/>
              <a:ext cx="45720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pt-BR" sz="1200" dirty="0"/>
                <a:t>Cada pista é encabeçada pelo nome da unidade organizacional, entidade ou objeto responsável pelas ações e atividades aí localizadas.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89EC049F-2454-41C1-8117-004178AA5A18}"/>
                </a:ext>
              </a:extLst>
            </p:cNvPr>
            <p:cNvSpPr/>
            <p:nvPr/>
          </p:nvSpPr>
          <p:spPr>
            <a:xfrm>
              <a:off x="1939328" y="5327009"/>
              <a:ext cx="217513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400" b="1" dirty="0"/>
                <a:t>Símbolo de raia/partições/</a:t>
              </a:r>
              <a:r>
                <a:rPr lang="pt-BR" sz="1400" b="1" dirty="0" err="1"/>
                <a:t>swimlanes</a:t>
              </a:r>
              <a:endParaRPr lang="pt-BR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0619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20" y="390989"/>
            <a:ext cx="60829" cy="103691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37164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Atividades</a:t>
            </a:r>
          </a:p>
          <a:p>
            <a:r>
              <a:rPr lang="pt-BR" sz="2800" dirty="0">
                <a:solidFill>
                  <a:srgbClr val="FF0000"/>
                </a:solidFill>
              </a:rPr>
              <a:t>Como desenhar?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39D1AC5-C201-450D-B58D-B4F828045FA6}"/>
              </a:ext>
            </a:extLst>
          </p:cNvPr>
          <p:cNvSpPr/>
          <p:nvPr/>
        </p:nvSpPr>
        <p:spPr>
          <a:xfrm>
            <a:off x="635055" y="2000656"/>
            <a:ext cx="6185196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Passo 1: </a:t>
            </a:r>
            <a:r>
              <a:rPr lang="pt-BR" sz="1600" b="1" dirty="0"/>
              <a:t>Descubra as etapas de ação a partir de caso de uso</a:t>
            </a:r>
          </a:p>
          <a:p>
            <a:r>
              <a:rPr lang="pt-BR" sz="1400" dirty="0"/>
              <a:t>Aqui você precisa identificar as várias atividades e ações das quais seu processo ou sistema de negócios é composto.</a:t>
            </a:r>
          </a:p>
          <a:p>
            <a:endParaRPr lang="pt-BR" sz="1400" dirty="0"/>
          </a:p>
          <a:p>
            <a:r>
              <a:rPr lang="pt-BR" sz="1600" b="1" dirty="0"/>
              <a:t>Passo 2: Identificar os atores que estão envolvidos</a:t>
            </a:r>
          </a:p>
          <a:p>
            <a:pPr algn="just"/>
            <a:r>
              <a:rPr lang="pt-BR" sz="1400" dirty="0"/>
              <a:t>Se você já descobriu quem são os atores, então é mais fácil discernir cada ação pela qual eles são responsáveis.</a:t>
            </a:r>
          </a:p>
          <a:p>
            <a:endParaRPr lang="pt-BR" sz="1400" dirty="0"/>
          </a:p>
          <a:p>
            <a:r>
              <a:rPr lang="pt-BR" sz="1600" b="1" dirty="0"/>
              <a:t>Passo 3: Encontre um fluxo entre as atividades</a:t>
            </a:r>
          </a:p>
          <a:p>
            <a:pPr algn="just"/>
            <a:r>
              <a:rPr lang="pt-BR" sz="1400" dirty="0"/>
              <a:t>Figura a ordem em que as ações são processadas. Anote as condições que devem ser cumpridas para realizar determinados processos, quais ações ocorrem ao mesmo tempo e se você precisa adicionar alguma ramificação no diagrama. E você tem que completar algumas ações antes de poder prosseguir para outras?</a:t>
            </a:r>
          </a:p>
          <a:p>
            <a:endParaRPr lang="pt-BR" sz="1400" dirty="0"/>
          </a:p>
          <a:p>
            <a:r>
              <a:rPr lang="pt-BR" sz="1600" b="1" dirty="0"/>
              <a:t>Passo 4: Adicionar </a:t>
            </a:r>
            <a:r>
              <a:rPr lang="pt-BR" sz="1600" b="1" dirty="0" err="1"/>
              <a:t>swimlanes</a:t>
            </a:r>
            <a:endParaRPr lang="pt-BR" sz="1600" b="1" dirty="0"/>
          </a:p>
          <a:p>
            <a:pPr algn="just"/>
            <a:r>
              <a:rPr lang="pt-BR" sz="1400" dirty="0"/>
              <a:t>Você já descobriu quem é responsável por cada ação. Agora é hora de atribuir a eles uma </a:t>
            </a:r>
            <a:r>
              <a:rPr lang="pt-BR" sz="1400" dirty="0" err="1"/>
              <a:t>swimlane</a:t>
            </a:r>
            <a:r>
              <a:rPr lang="pt-BR" sz="1400" dirty="0"/>
              <a:t> e agrupar cada ação pela qual eles são responsáveis.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649A9CE-1234-4C1E-B74C-B6102CD18B7F}"/>
              </a:ext>
            </a:extLst>
          </p:cNvPr>
          <p:cNvSpPr/>
          <p:nvPr/>
        </p:nvSpPr>
        <p:spPr>
          <a:xfrm>
            <a:off x="6071905" y="6664482"/>
            <a:ext cx="307209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00" dirty="0"/>
              <a:t>https://creately.com/blog/pt/diagrama/tutorial-de-diagrama-de-actividades/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305DA79-7751-4629-8773-5E29E440B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123" y="3718668"/>
            <a:ext cx="20859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6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4196" y="329329"/>
            <a:ext cx="45719" cy="74790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-11653" y="2391508"/>
            <a:ext cx="9155651" cy="23299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892510" y="5864424"/>
            <a:ext cx="3347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/>
              <a:t>Prof. </a:t>
            </a:r>
            <a:r>
              <a:rPr lang="pt-BR" b="1" dirty="0" err="1"/>
              <a:t>Dr,Ms</a:t>
            </a:r>
            <a:r>
              <a:rPr lang="pt-BR" b="1" dirty="0"/>
              <a:t>. Aurélio José Vitorino</a:t>
            </a:r>
          </a:p>
          <a:p>
            <a:pPr algn="ctr"/>
            <a:r>
              <a:rPr lang="pt-BR" b="1" dirty="0"/>
              <a:t>2022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EFECAD4-C823-40D2-B89F-CB2A58DE6E49}"/>
              </a:ext>
            </a:extLst>
          </p:cNvPr>
          <p:cNvSpPr txBox="1"/>
          <p:nvPr/>
        </p:nvSpPr>
        <p:spPr>
          <a:xfrm>
            <a:off x="1232504" y="3094823"/>
            <a:ext cx="6986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/>
              <a:t>Diagrama de Atividades</a:t>
            </a:r>
          </a:p>
        </p:txBody>
      </p:sp>
    </p:spTree>
    <p:extLst>
      <p:ext uri="{BB962C8B-B14F-4D97-AF65-F5344CB8AC3E}">
        <p14:creationId xmlns:p14="http://schemas.microsoft.com/office/powerpoint/2010/main" val="427144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20" y="390989"/>
            <a:ext cx="60829" cy="103691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37164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Atividades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Exemplo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03A519A-4897-4841-B409-19BC32678E37}"/>
              </a:ext>
            </a:extLst>
          </p:cNvPr>
          <p:cNvSpPr/>
          <p:nvPr/>
        </p:nvSpPr>
        <p:spPr>
          <a:xfrm>
            <a:off x="370863" y="212572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Nome do caso de uso: </a:t>
            </a:r>
            <a:r>
              <a:rPr lang="pt-BR" dirty="0"/>
              <a:t>Pedido</a:t>
            </a:r>
          </a:p>
          <a:p>
            <a:r>
              <a:rPr lang="pt-BR" b="1" dirty="0"/>
              <a:t>Diálogo do caso de uso: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E1510B5-C179-4276-986F-E77F9B45536D}"/>
              </a:ext>
            </a:extLst>
          </p:cNvPr>
          <p:cNvSpPr/>
          <p:nvPr/>
        </p:nvSpPr>
        <p:spPr>
          <a:xfrm>
            <a:off x="360749" y="3003929"/>
            <a:ext cx="1708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Consulta Cliente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F21D59F-F0EB-4152-8D9A-2F7762F478F5}"/>
              </a:ext>
            </a:extLst>
          </p:cNvPr>
          <p:cNvSpPr/>
          <p:nvPr/>
        </p:nvSpPr>
        <p:spPr>
          <a:xfrm>
            <a:off x="482367" y="3499203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Se não for encontrado o Cliente, </a:t>
            </a:r>
          </a:p>
          <a:p>
            <a:r>
              <a:rPr lang="pt-BR" dirty="0"/>
              <a:t> 	Cadastrar Cliente</a:t>
            </a:r>
          </a:p>
          <a:p>
            <a:endParaRPr lang="pt-BR" dirty="0"/>
          </a:p>
          <a:p>
            <a:r>
              <a:rPr lang="pt-BR" dirty="0"/>
              <a:t> Senão (localizado)</a:t>
            </a:r>
          </a:p>
          <a:p>
            <a:r>
              <a:rPr lang="pt-BR" dirty="0"/>
              <a:t> 	Prossegue</a:t>
            </a:r>
          </a:p>
          <a:p>
            <a:endParaRPr lang="pt-BR" dirty="0"/>
          </a:p>
          <a:p>
            <a:r>
              <a:rPr lang="pt-BR" dirty="0"/>
              <a:t>Abrir Pedido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D449A39-75CC-4C24-8FD6-8F75D0299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167" y="4430495"/>
            <a:ext cx="4137952" cy="1439629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EAD349B-1CFB-4345-9B36-DFCA34BDEC30}"/>
              </a:ext>
            </a:extLst>
          </p:cNvPr>
          <p:cNvCxnSpPr/>
          <p:nvPr/>
        </p:nvCxnSpPr>
        <p:spPr>
          <a:xfrm>
            <a:off x="4278385" y="2030136"/>
            <a:ext cx="0" cy="42448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DF19F020-BEB9-4FCA-B3C6-E7CA5E24A26C}"/>
              </a:ext>
            </a:extLst>
          </p:cNvPr>
          <p:cNvSpPr/>
          <p:nvPr/>
        </p:nvSpPr>
        <p:spPr>
          <a:xfrm>
            <a:off x="4712655" y="2186636"/>
            <a:ext cx="2476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Atividade Validar Cliente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8DD4D39-5F24-4F77-84CA-3608967C42E1}"/>
              </a:ext>
            </a:extLst>
          </p:cNvPr>
          <p:cNvSpPr/>
          <p:nvPr/>
        </p:nvSpPr>
        <p:spPr>
          <a:xfrm>
            <a:off x="4812167" y="269431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Ações: 	</a:t>
            </a:r>
          </a:p>
          <a:p>
            <a:pPr lvl="1"/>
            <a:r>
              <a:rPr lang="pt-BR" dirty="0"/>
              <a:t>Consultar Cliente</a:t>
            </a:r>
          </a:p>
          <a:p>
            <a:pPr lvl="1"/>
            <a:r>
              <a:rPr lang="pt-BR" dirty="0"/>
              <a:t>Cadastrar Cliente</a:t>
            </a:r>
          </a:p>
          <a:p>
            <a:pPr lvl="1"/>
            <a:r>
              <a:rPr lang="pt-BR" dirty="0"/>
              <a:t>Abrir Pedido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D141F05-B581-4F17-861E-CDDFC1B87C82}"/>
              </a:ext>
            </a:extLst>
          </p:cNvPr>
          <p:cNvSpPr/>
          <p:nvPr/>
        </p:nvSpPr>
        <p:spPr>
          <a:xfrm>
            <a:off x="5327253" y="4288828"/>
            <a:ext cx="230208" cy="2260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33DB06D0-C455-4D11-B96A-4DB7832B6321}"/>
              </a:ext>
            </a:extLst>
          </p:cNvPr>
          <p:cNvCxnSpPr>
            <a:stCxn id="14" idx="4"/>
          </p:cNvCxnSpPr>
          <p:nvPr/>
        </p:nvCxnSpPr>
        <p:spPr>
          <a:xfrm>
            <a:off x="5442357" y="4514865"/>
            <a:ext cx="0" cy="304163"/>
          </a:xfrm>
          <a:prstGeom prst="straightConnector1">
            <a:avLst/>
          </a:prstGeom>
          <a:ln>
            <a:solidFill>
              <a:srgbClr val="02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79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20" y="390989"/>
            <a:ext cx="60829" cy="103691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37164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Atividades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Exemplo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03A519A-4897-4841-B409-19BC32678E37}"/>
              </a:ext>
            </a:extLst>
          </p:cNvPr>
          <p:cNvSpPr/>
          <p:nvPr/>
        </p:nvSpPr>
        <p:spPr>
          <a:xfrm>
            <a:off x="370863" y="212572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Nome do caso de uso: </a:t>
            </a:r>
            <a:r>
              <a:rPr lang="pt-BR" dirty="0"/>
              <a:t>Pedido</a:t>
            </a:r>
          </a:p>
          <a:p>
            <a:r>
              <a:rPr lang="pt-BR" b="1" dirty="0"/>
              <a:t>Diálogo do caso de uso: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EAD349B-1CFB-4345-9B36-DFCA34BDEC30}"/>
              </a:ext>
            </a:extLst>
          </p:cNvPr>
          <p:cNvCxnSpPr/>
          <p:nvPr/>
        </p:nvCxnSpPr>
        <p:spPr>
          <a:xfrm>
            <a:off x="4278385" y="2030136"/>
            <a:ext cx="0" cy="42448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DF19F020-BEB9-4FCA-B3C6-E7CA5E24A26C}"/>
              </a:ext>
            </a:extLst>
          </p:cNvPr>
          <p:cNvSpPr/>
          <p:nvPr/>
        </p:nvSpPr>
        <p:spPr>
          <a:xfrm>
            <a:off x="4712655" y="2186636"/>
            <a:ext cx="2314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Atividade Fazer Pedido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8DD4D39-5F24-4F77-84CA-3608967C42E1}"/>
              </a:ext>
            </a:extLst>
          </p:cNvPr>
          <p:cNvSpPr/>
          <p:nvPr/>
        </p:nvSpPr>
        <p:spPr>
          <a:xfrm>
            <a:off x="4812167" y="2694317"/>
            <a:ext cx="4572000" cy="14927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30000"/>
              </a:spcBef>
            </a:pPr>
            <a:r>
              <a:rPr lang="pt-BR" altLang="pt-BR" sz="1400" b="1" dirty="0"/>
              <a:t>Ações:</a:t>
            </a:r>
            <a:r>
              <a:rPr lang="pt-BR" altLang="pt-BR" sz="1400" dirty="0"/>
              <a:t> 	</a:t>
            </a:r>
          </a:p>
          <a:p>
            <a:pPr lvl="1" algn="just">
              <a:spcBef>
                <a:spcPct val="30000"/>
              </a:spcBef>
            </a:pPr>
            <a:r>
              <a:rPr lang="pt-BR" altLang="pt-BR" sz="1400" dirty="0"/>
              <a:t>Consultar Produto</a:t>
            </a:r>
          </a:p>
          <a:p>
            <a:pPr lvl="1" algn="just">
              <a:spcBef>
                <a:spcPct val="30000"/>
              </a:spcBef>
            </a:pPr>
            <a:r>
              <a:rPr lang="pt-BR" altLang="pt-BR" sz="1400" dirty="0"/>
              <a:t>Cadastrar Estoque</a:t>
            </a:r>
          </a:p>
          <a:p>
            <a:pPr lvl="1" algn="just">
              <a:spcBef>
                <a:spcPct val="30000"/>
              </a:spcBef>
            </a:pPr>
            <a:r>
              <a:rPr lang="pt-BR" altLang="pt-BR" sz="1400" dirty="0"/>
              <a:t>Adicionar Produto ao Pedido</a:t>
            </a:r>
          </a:p>
          <a:p>
            <a:pPr lvl="1" algn="just">
              <a:spcBef>
                <a:spcPct val="30000"/>
              </a:spcBef>
            </a:pPr>
            <a:r>
              <a:rPr lang="pt-BR" altLang="pt-BR" sz="1400" dirty="0"/>
              <a:t>Fechar Pedido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FBD52BF-37F0-48B0-8DFE-D02503F30332}"/>
              </a:ext>
            </a:extLst>
          </p:cNvPr>
          <p:cNvSpPr/>
          <p:nvPr/>
        </p:nvSpPr>
        <p:spPr>
          <a:xfrm>
            <a:off x="435531" y="2966972"/>
            <a:ext cx="2221332" cy="90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30000"/>
              </a:spcBef>
              <a:buFontTx/>
              <a:buChar char="•"/>
            </a:pPr>
            <a:r>
              <a:rPr lang="pt-BR" altLang="pt-BR" sz="1200" dirty="0"/>
              <a:t> O usuário Consulta o Produto</a:t>
            </a:r>
          </a:p>
          <a:p>
            <a:pPr algn="just">
              <a:lnSpc>
                <a:spcPct val="130000"/>
              </a:lnSpc>
              <a:spcBef>
                <a:spcPct val="30000"/>
              </a:spcBef>
              <a:buFontTx/>
              <a:buChar char="•"/>
            </a:pPr>
            <a:r>
              <a:rPr lang="pt-BR" altLang="pt-BR" sz="1200" dirty="0"/>
              <a:t> O usuário Consulta o Estoque</a:t>
            </a:r>
          </a:p>
          <a:p>
            <a:pPr algn="just">
              <a:lnSpc>
                <a:spcPct val="130000"/>
              </a:lnSpc>
              <a:spcBef>
                <a:spcPct val="30000"/>
              </a:spcBef>
              <a:buFontTx/>
              <a:buChar char="•"/>
            </a:pPr>
            <a:r>
              <a:rPr lang="pt-BR" altLang="pt-BR" sz="1200" dirty="0"/>
              <a:t> Adiciona o Produto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51D672D-EE69-4F53-B3DE-3E5475CA196D}"/>
              </a:ext>
            </a:extLst>
          </p:cNvPr>
          <p:cNvSpPr/>
          <p:nvPr/>
        </p:nvSpPr>
        <p:spPr>
          <a:xfrm>
            <a:off x="497710" y="420507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Se houver mais produtos</a:t>
            </a:r>
          </a:p>
          <a:p>
            <a:r>
              <a:rPr lang="pt-BR" dirty="0"/>
              <a:t>      Consultar Produto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Senão </a:t>
            </a:r>
          </a:p>
          <a:p>
            <a:r>
              <a:rPr lang="pt-BR" dirty="0"/>
              <a:t>      Fechar Pedido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465C72-F704-4273-B4AB-06527C54E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499" y="4621430"/>
            <a:ext cx="4765152" cy="147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7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9" y="390989"/>
            <a:ext cx="60829" cy="95410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37164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Atividades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Exemplo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C9C28FA1-233B-4630-822C-141B9504CCB3}"/>
              </a:ext>
            </a:extLst>
          </p:cNvPr>
          <p:cNvGrpSpPr/>
          <p:nvPr/>
        </p:nvGrpSpPr>
        <p:grpSpPr>
          <a:xfrm>
            <a:off x="636936" y="2189595"/>
            <a:ext cx="7690634" cy="3518003"/>
            <a:chOff x="370863" y="2125727"/>
            <a:chExt cx="7690634" cy="3518003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003A519A-4897-4841-B409-19BC32678E37}"/>
                </a:ext>
              </a:extLst>
            </p:cNvPr>
            <p:cNvSpPr/>
            <p:nvPr/>
          </p:nvSpPr>
          <p:spPr>
            <a:xfrm>
              <a:off x="370863" y="2125727"/>
              <a:ext cx="4572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pt-BR" b="1" dirty="0"/>
                <a:t>Nome do caso de uso: </a:t>
              </a:r>
              <a:r>
                <a:rPr lang="pt-BR" dirty="0"/>
                <a:t>Pedido</a:t>
              </a:r>
            </a:p>
            <a:p>
              <a:r>
                <a:rPr lang="pt-BR" b="1" dirty="0"/>
                <a:t>Diálogo do caso de uso:</a:t>
              </a:r>
            </a:p>
          </p:txBody>
        </p:sp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1FBD52BF-37F0-48B0-8DFE-D02503F30332}"/>
                </a:ext>
              </a:extLst>
            </p:cNvPr>
            <p:cNvSpPr/>
            <p:nvPr/>
          </p:nvSpPr>
          <p:spPr>
            <a:xfrm>
              <a:off x="435531" y="2966972"/>
              <a:ext cx="2221332" cy="26767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  <a:spcBef>
                  <a:spcPct val="30000"/>
                </a:spcBef>
                <a:buFontTx/>
                <a:buChar char="•"/>
              </a:pPr>
              <a:r>
                <a:rPr lang="pt-BR" altLang="pt-BR" sz="1200" dirty="0"/>
                <a:t> Emitir Nota Fiscal (NF)</a:t>
              </a:r>
            </a:p>
            <a:p>
              <a:pPr algn="just">
                <a:lnSpc>
                  <a:spcPct val="130000"/>
                </a:lnSpc>
                <a:spcBef>
                  <a:spcPct val="30000"/>
                </a:spcBef>
                <a:buFontTx/>
                <a:buChar char="•"/>
              </a:pPr>
              <a:r>
                <a:rPr lang="pt-BR" altLang="pt-BR" sz="1200" dirty="0"/>
                <a:t> Confirmar Pagamentos</a:t>
              </a:r>
            </a:p>
            <a:p>
              <a:pPr algn="just">
                <a:lnSpc>
                  <a:spcPct val="130000"/>
                </a:lnSpc>
                <a:spcBef>
                  <a:spcPct val="30000"/>
                </a:spcBef>
              </a:pPr>
              <a:r>
                <a:rPr lang="pt-BR" altLang="pt-BR" sz="1200" dirty="0"/>
                <a:t>Se inválido</a:t>
              </a:r>
            </a:p>
            <a:p>
              <a:pPr algn="just">
                <a:lnSpc>
                  <a:spcPct val="130000"/>
                </a:lnSpc>
                <a:spcBef>
                  <a:spcPct val="30000"/>
                </a:spcBef>
              </a:pPr>
              <a:r>
                <a:rPr lang="pt-BR" altLang="pt-BR" sz="1200" dirty="0"/>
                <a:t>      Cancela NF</a:t>
              </a:r>
            </a:p>
            <a:p>
              <a:pPr algn="just">
                <a:lnSpc>
                  <a:spcPct val="130000"/>
                </a:lnSpc>
                <a:spcBef>
                  <a:spcPct val="30000"/>
                </a:spcBef>
              </a:pPr>
              <a:r>
                <a:rPr lang="pt-BR" altLang="pt-BR" sz="1200" dirty="0"/>
                <a:t>      Cancela Pedido</a:t>
              </a:r>
            </a:p>
            <a:p>
              <a:pPr algn="just">
                <a:lnSpc>
                  <a:spcPct val="130000"/>
                </a:lnSpc>
                <a:spcBef>
                  <a:spcPct val="30000"/>
                </a:spcBef>
              </a:pPr>
              <a:r>
                <a:rPr lang="pt-BR" altLang="pt-BR" sz="1200" dirty="0"/>
                <a:t>Senão</a:t>
              </a:r>
            </a:p>
            <a:p>
              <a:pPr algn="just">
                <a:lnSpc>
                  <a:spcPct val="130000"/>
                </a:lnSpc>
                <a:spcBef>
                  <a:spcPct val="30000"/>
                </a:spcBef>
              </a:pPr>
              <a:r>
                <a:rPr lang="pt-BR" altLang="pt-BR" sz="1200" dirty="0"/>
                <a:t>     Prosseguir</a:t>
              </a:r>
            </a:p>
            <a:p>
              <a:pPr algn="just">
                <a:lnSpc>
                  <a:spcPct val="130000"/>
                </a:lnSpc>
                <a:spcBef>
                  <a:spcPct val="30000"/>
                </a:spcBef>
              </a:pPr>
              <a:endParaRPr lang="pt-BR" altLang="pt-BR" sz="1200" dirty="0"/>
            </a:p>
            <a:p>
              <a:pPr marL="171450" indent="-171450" algn="just">
                <a:lnSpc>
                  <a:spcPct val="13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</a:pPr>
              <a:r>
                <a:rPr lang="pt-BR" altLang="pt-BR" sz="1200" dirty="0"/>
                <a:t>Entregar Produto</a:t>
              </a:r>
            </a:p>
          </p:txBody>
        </p:sp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66467EF3-2417-4CF0-9F16-BA83611EE165}"/>
                </a:ext>
              </a:extLst>
            </p:cNvPr>
            <p:cNvCxnSpPr>
              <a:cxnSpLocks/>
            </p:cNvCxnSpPr>
            <p:nvPr/>
          </p:nvCxnSpPr>
          <p:spPr>
            <a:xfrm>
              <a:off x="435531" y="3296873"/>
              <a:ext cx="5109592" cy="0"/>
            </a:xfrm>
            <a:prstGeom prst="line">
              <a:avLst/>
            </a:prstGeom>
            <a:ln>
              <a:solidFill>
                <a:srgbClr val="02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2E420C14-4BCA-444C-95FF-C1343168D893}"/>
                </a:ext>
              </a:extLst>
            </p:cNvPr>
            <p:cNvCxnSpPr>
              <a:cxnSpLocks/>
            </p:cNvCxnSpPr>
            <p:nvPr/>
          </p:nvCxnSpPr>
          <p:spPr>
            <a:xfrm>
              <a:off x="435531" y="5169016"/>
              <a:ext cx="5193482" cy="0"/>
            </a:xfrm>
            <a:prstGeom prst="line">
              <a:avLst/>
            </a:prstGeom>
            <a:ln>
              <a:solidFill>
                <a:srgbClr val="02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2AE3E9B8-0535-4D0E-9687-CF9EDEB4CD2A}"/>
                </a:ext>
              </a:extLst>
            </p:cNvPr>
            <p:cNvSpPr/>
            <p:nvPr/>
          </p:nvSpPr>
          <p:spPr>
            <a:xfrm>
              <a:off x="1739431" y="3254112"/>
              <a:ext cx="2933560" cy="694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543050" lvl="3" indent="-171450" algn="just">
                <a:lnSpc>
                  <a:spcPct val="13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</a:pPr>
              <a:r>
                <a:rPr lang="pt-BR" altLang="pt-BR" sz="1400" dirty="0"/>
                <a:t>Separar Produto</a:t>
              </a:r>
            </a:p>
            <a:p>
              <a:pPr marL="1543050" lvl="3" indent="-171450" algn="just">
                <a:lnSpc>
                  <a:spcPct val="13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</a:pPr>
              <a:r>
                <a:rPr lang="pt-BR" altLang="pt-BR" sz="1400" dirty="0"/>
                <a:t>Baixar Estoque</a:t>
              </a:r>
            </a:p>
          </p:txBody>
        </p:sp>
        <p:sp>
          <p:nvSpPr>
            <p:cNvPr id="19" name="Chave Direita 18">
              <a:extLst>
                <a:ext uri="{FF2B5EF4-FFF2-40B4-BE49-F238E27FC236}">
                  <a16:creationId xmlns:a16="http://schemas.microsoft.com/office/drawing/2014/main" id="{C8AD8726-B4B1-4DD8-AA96-881E14230E0B}"/>
                </a:ext>
              </a:extLst>
            </p:cNvPr>
            <p:cNvSpPr/>
            <p:nvPr/>
          </p:nvSpPr>
          <p:spPr>
            <a:xfrm>
              <a:off x="5954993" y="3348944"/>
              <a:ext cx="248400" cy="1745725"/>
            </a:xfrm>
            <a:prstGeom prst="rightBrace">
              <a:avLst/>
            </a:prstGeom>
            <a:ln w="12700">
              <a:solidFill>
                <a:srgbClr val="02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014AF9E1-7484-44E3-9CCA-1EB4FB3EB023}"/>
                </a:ext>
              </a:extLst>
            </p:cNvPr>
            <p:cNvSpPr txBox="1"/>
            <p:nvPr/>
          </p:nvSpPr>
          <p:spPr>
            <a:xfrm>
              <a:off x="6450811" y="3898642"/>
              <a:ext cx="16106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Processos concorrentes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394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20" y="390989"/>
            <a:ext cx="60829" cy="103691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37164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Atividades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Exemplo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8DD4D39-5F24-4F77-84CA-3608967C42E1}"/>
              </a:ext>
            </a:extLst>
          </p:cNvPr>
          <p:cNvSpPr/>
          <p:nvPr/>
        </p:nvSpPr>
        <p:spPr>
          <a:xfrm>
            <a:off x="589334" y="2682642"/>
            <a:ext cx="4572000" cy="20528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30000"/>
              </a:spcBef>
            </a:pPr>
            <a:r>
              <a:rPr lang="pt-BR" altLang="pt-BR" sz="1400" b="1" dirty="0"/>
              <a:t>Ações:</a:t>
            </a:r>
            <a:r>
              <a:rPr lang="pt-BR" altLang="pt-BR" sz="1400" dirty="0"/>
              <a:t> 	</a:t>
            </a:r>
          </a:p>
          <a:p>
            <a:pPr lvl="1" algn="just">
              <a:spcBef>
                <a:spcPct val="30000"/>
              </a:spcBef>
            </a:pPr>
            <a:r>
              <a:rPr lang="pt-BR" altLang="pt-BR" sz="1400" dirty="0"/>
              <a:t>Emitir NOF</a:t>
            </a:r>
          </a:p>
          <a:p>
            <a:pPr lvl="1" algn="just">
              <a:spcBef>
                <a:spcPct val="30000"/>
              </a:spcBef>
            </a:pPr>
            <a:r>
              <a:rPr lang="pt-BR" altLang="pt-BR" sz="1400" dirty="0"/>
              <a:t>Confirmara pagamento</a:t>
            </a:r>
          </a:p>
          <a:p>
            <a:pPr lvl="1" algn="just">
              <a:spcBef>
                <a:spcPct val="30000"/>
              </a:spcBef>
            </a:pPr>
            <a:r>
              <a:rPr lang="pt-BR" altLang="pt-BR" sz="1400" dirty="0"/>
              <a:t>Separar produto</a:t>
            </a:r>
          </a:p>
          <a:p>
            <a:pPr lvl="1" algn="just">
              <a:spcBef>
                <a:spcPct val="30000"/>
              </a:spcBef>
            </a:pPr>
            <a:r>
              <a:rPr lang="pt-BR" altLang="pt-BR" sz="1400" dirty="0"/>
              <a:t>Cancelar NF</a:t>
            </a:r>
          </a:p>
          <a:p>
            <a:pPr lvl="1" algn="just">
              <a:spcBef>
                <a:spcPct val="30000"/>
              </a:spcBef>
            </a:pPr>
            <a:r>
              <a:rPr lang="pt-BR" altLang="pt-BR" sz="1400" dirty="0"/>
              <a:t>Baixar estoque</a:t>
            </a:r>
          </a:p>
          <a:p>
            <a:pPr lvl="1" algn="just">
              <a:spcBef>
                <a:spcPct val="30000"/>
              </a:spcBef>
            </a:pPr>
            <a:r>
              <a:rPr lang="pt-BR" altLang="pt-BR" sz="1400" dirty="0"/>
              <a:t>Cancelar pedido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D6E5D43-7F5B-4DBE-A23B-E1EAC4D7F2E2}"/>
              </a:ext>
            </a:extLst>
          </p:cNvPr>
          <p:cNvSpPr/>
          <p:nvPr/>
        </p:nvSpPr>
        <p:spPr>
          <a:xfrm>
            <a:off x="635054" y="1999296"/>
            <a:ext cx="2314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Atividade Fazer Pedido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73DF99C-0D89-40F3-9D13-0FA176EF3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016" y="1885640"/>
            <a:ext cx="4913802" cy="42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9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20" y="390989"/>
            <a:ext cx="60829" cy="103691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37164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Atividades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Exemplo Completo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E9E0166-F1C4-4A7F-87BC-058DB7A7B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54" y="1537956"/>
            <a:ext cx="7768603" cy="480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2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9" y="390990"/>
            <a:ext cx="60829" cy="87535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624639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Atividades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Exemplo com partições/raias/</a:t>
            </a:r>
            <a:r>
              <a:rPr lang="pt-BR" sz="2800" b="1" dirty="0" err="1">
                <a:solidFill>
                  <a:srgbClr val="FF0000"/>
                </a:solidFill>
              </a:rPr>
              <a:t>Swimlanes</a:t>
            </a:r>
            <a:endParaRPr lang="pt-BR" sz="2800" b="1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B724BF-B815-4916-AFB0-50742BB94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223" y="1427908"/>
            <a:ext cx="4056171" cy="530603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21A1C2B-D7DC-4EFA-B020-AD29C08805C9}"/>
              </a:ext>
            </a:extLst>
          </p:cNvPr>
          <p:cNvSpPr/>
          <p:nvPr/>
        </p:nvSpPr>
        <p:spPr>
          <a:xfrm>
            <a:off x="6534616" y="6656721"/>
            <a:ext cx="251250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00" dirty="0"/>
              <a:t>https://www.dca.fee.unicamp.br/~gudwin/ftp/ea976/AtEst.pdf</a:t>
            </a:r>
          </a:p>
        </p:txBody>
      </p:sp>
    </p:spTree>
    <p:extLst>
      <p:ext uri="{BB962C8B-B14F-4D97-AF65-F5344CB8AC3E}">
        <p14:creationId xmlns:p14="http://schemas.microsoft.com/office/powerpoint/2010/main" val="193497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9" y="390990"/>
            <a:ext cx="60829" cy="87535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53018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Atividades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Exemplo (Caminhos Concorrentes)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3B80A3-138C-470D-9438-9E03B746479F}"/>
              </a:ext>
            </a:extLst>
          </p:cNvPr>
          <p:cNvSpPr/>
          <p:nvPr/>
        </p:nvSpPr>
        <p:spPr>
          <a:xfrm>
            <a:off x="589333" y="2056384"/>
            <a:ext cx="751494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Considere que o processo de “levantar da cama” implica a execução das seguintes atividades “tomar café da manhã”, “fazer a higiene matinal” e “cumprimentar a família”.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Considere que essas atividades têm de se realizar obrigatoriamente, embora não seja relevante a sua ordem de execução.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O problema colocado representa uma situação típica na modelagem de workflows: </a:t>
            </a:r>
            <a:r>
              <a:rPr lang="pt-BR" sz="2000" dirty="0">
                <a:solidFill>
                  <a:srgbClr val="FF0000"/>
                </a:solidFill>
              </a:rPr>
              <a:t>representar a execução independente e concorrente de um conjunto de atividades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693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9" y="390990"/>
            <a:ext cx="60829" cy="87535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53018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Atividades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Exemplo (Caminhos Concorrentes)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EF9FFAF-CED3-49C7-B04F-017B8702F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318" y="1932112"/>
            <a:ext cx="5684945" cy="420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0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9" y="390990"/>
            <a:ext cx="60829" cy="87535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378578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Atividades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Exemplo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71D633-347D-431E-8FC5-DF6D1D6BBC28}"/>
              </a:ext>
            </a:extLst>
          </p:cNvPr>
          <p:cNvSpPr txBox="1"/>
          <p:nvPr/>
        </p:nvSpPr>
        <p:spPr>
          <a:xfrm>
            <a:off x="763398" y="1820411"/>
            <a:ext cx="760258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Locação de DVD </a:t>
            </a:r>
            <a:r>
              <a:rPr lang="pt-BR" sz="1600" b="1" dirty="0"/>
              <a:t>(anos 90 e parte do 2000)</a:t>
            </a:r>
          </a:p>
          <a:p>
            <a:endParaRPr lang="pt-BR" dirty="0"/>
          </a:p>
          <a:p>
            <a:r>
              <a:rPr lang="pt-BR" dirty="0"/>
              <a:t>O sócio deve se dirigir ao atendente e apresentar seu código, ou, caso não se lembre, seu nome;</a:t>
            </a:r>
          </a:p>
          <a:p>
            <a:endParaRPr lang="pt-BR" dirty="0"/>
          </a:p>
          <a:p>
            <a:r>
              <a:rPr lang="pt-BR" dirty="0"/>
              <a:t>O atendente pesquisará então o sócio para verificar se este realmente se encontra registrado, se a pessoa em questão não estiver registrada, a locação deve ser recusada;</a:t>
            </a:r>
          </a:p>
          <a:p>
            <a:endParaRPr lang="pt-BR" dirty="0"/>
          </a:p>
          <a:p>
            <a:r>
              <a:rPr lang="pt-BR" dirty="0"/>
              <a:t>Caso o sócio esteja cadastrado, o sistema deve verificar se este possui alguma pendência, ou seja, se possui alguma locação não devolvida. Se houver alguma pendência a locação deverá ser recusada;</a:t>
            </a:r>
          </a:p>
          <a:p>
            <a:endParaRPr lang="pt-BR" dirty="0"/>
          </a:p>
          <a:p>
            <a:r>
              <a:rPr lang="pt-BR" dirty="0"/>
              <a:t>Se o sócio não possuir pendências, então o atendente irá registrar a locação, bem como cada uma das cópias locadas.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290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9" y="390990"/>
            <a:ext cx="60829" cy="87535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378578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Atividades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Exemplo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EEEAEF8-DFB3-41DF-AA60-29873FF4B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250" y="1408628"/>
            <a:ext cx="6645499" cy="505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5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0215" y="668128"/>
            <a:ext cx="45719" cy="11502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00A2282-0C81-42E7-999A-023B5EA94542}"/>
              </a:ext>
            </a:extLst>
          </p:cNvPr>
          <p:cNvSpPr/>
          <p:nvPr/>
        </p:nvSpPr>
        <p:spPr>
          <a:xfrm>
            <a:off x="768411" y="710939"/>
            <a:ext cx="48149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000000"/>
                </a:solidFill>
                <a:latin typeface="roboto-regular"/>
              </a:rPr>
              <a:t>Para Começar</a:t>
            </a:r>
          </a:p>
          <a:p>
            <a:r>
              <a:rPr lang="pt-BR" sz="3200" b="1" dirty="0">
                <a:solidFill>
                  <a:srgbClr val="000000"/>
                </a:solidFill>
                <a:latin typeface="roboto-regular"/>
              </a:rPr>
              <a:t>Diagrama de Atividades</a:t>
            </a:r>
            <a:endParaRPr lang="pt-BR" sz="3200" b="1" i="0" dirty="0">
              <a:solidFill>
                <a:srgbClr val="000000"/>
              </a:solidFill>
              <a:effectLst/>
              <a:latin typeface="roboto-regular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3177439-C889-4B9E-8158-0AFA8CD95C43}"/>
              </a:ext>
            </a:extLst>
          </p:cNvPr>
          <p:cNvSpPr/>
          <p:nvPr/>
        </p:nvSpPr>
        <p:spPr>
          <a:xfrm>
            <a:off x="1409351" y="2341857"/>
            <a:ext cx="46940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A374C93-69F1-4AC4-A247-8799D6543F6F}"/>
              </a:ext>
            </a:extLst>
          </p:cNvPr>
          <p:cNvSpPr/>
          <p:nvPr/>
        </p:nvSpPr>
        <p:spPr>
          <a:xfrm>
            <a:off x="665933" y="2341857"/>
            <a:ext cx="7504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222222"/>
                </a:solidFill>
                <a:latin typeface="Roboto"/>
              </a:rPr>
              <a:t>O que são atividades? Segundo o site </a:t>
            </a:r>
            <a:r>
              <a:rPr lang="pt-BR" dirty="0">
                <a:latin typeface="Roboto"/>
              </a:rPr>
              <a:t>Sinônimos</a:t>
            </a:r>
            <a:r>
              <a:rPr lang="pt-BR" dirty="0">
                <a:solidFill>
                  <a:srgbClr val="0762A2"/>
                </a:solidFill>
                <a:latin typeface="Roboto"/>
              </a:rPr>
              <a:t> </a:t>
            </a:r>
            <a:r>
              <a:rPr lang="pt-BR" dirty="0">
                <a:solidFill>
                  <a:srgbClr val="222222"/>
                </a:solidFill>
                <a:latin typeface="Roboto"/>
              </a:rPr>
              <a:t>é “</a:t>
            </a:r>
            <a:r>
              <a:rPr lang="pt-BR" dirty="0">
                <a:solidFill>
                  <a:srgbClr val="FF0000"/>
                </a:solidFill>
                <a:latin typeface="Roboto"/>
              </a:rPr>
              <a:t>funcionamento, operação, atuação, laboração, execução</a:t>
            </a:r>
            <a:r>
              <a:rPr lang="pt-BR" dirty="0">
                <a:solidFill>
                  <a:srgbClr val="222222"/>
                </a:solidFill>
                <a:latin typeface="Roboto"/>
              </a:rPr>
              <a:t>”.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9AE82C6-2B0D-4D74-A5B8-81DBCF519EB7}"/>
              </a:ext>
            </a:extLst>
          </p:cNvPr>
          <p:cNvSpPr/>
          <p:nvPr/>
        </p:nvSpPr>
        <p:spPr>
          <a:xfrm>
            <a:off x="768411" y="3466183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000" dirty="0"/>
              <a:t>No contexto da UML, o Diagrama de Atividades é um diagrama comportamental (que especifica o comportamento do software), </a:t>
            </a:r>
            <a:r>
              <a:rPr lang="pt-BR" sz="2000" dirty="0">
                <a:solidFill>
                  <a:srgbClr val="FF0000"/>
                </a:solidFill>
              </a:rPr>
              <a:t>e através dele podemos modelar partes do comportamento de um software</a:t>
            </a:r>
            <a:r>
              <a:rPr lang="pt-BR" sz="2000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7AE7A71-AA42-41A3-8ED8-A54D84C9C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410" y="3466183"/>
            <a:ext cx="2505673" cy="181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ideo_final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Espaço Reservado para Imagem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r="14"/>
          <a:stretch>
            <a:fillRect/>
          </a:stretch>
        </p:blipFill>
        <p:spPr>
          <a:xfrm>
            <a:off x="215412" y="642938"/>
            <a:ext cx="8440615" cy="57165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0215" y="668128"/>
            <a:ext cx="45719" cy="11502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00A2282-0C81-42E7-999A-023B5EA94542}"/>
              </a:ext>
            </a:extLst>
          </p:cNvPr>
          <p:cNvSpPr/>
          <p:nvPr/>
        </p:nvSpPr>
        <p:spPr>
          <a:xfrm>
            <a:off x="768411" y="710939"/>
            <a:ext cx="48149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000000"/>
                </a:solidFill>
                <a:latin typeface="roboto-regular"/>
              </a:rPr>
              <a:t>Para Começar</a:t>
            </a:r>
          </a:p>
          <a:p>
            <a:r>
              <a:rPr lang="pt-BR" sz="3200" b="1" dirty="0">
                <a:solidFill>
                  <a:srgbClr val="000000"/>
                </a:solidFill>
                <a:latin typeface="roboto-regular"/>
              </a:rPr>
              <a:t>Diagrama de Atividades</a:t>
            </a:r>
            <a:endParaRPr lang="pt-BR" sz="3200" b="1" i="0" dirty="0">
              <a:solidFill>
                <a:srgbClr val="000000"/>
              </a:solidFill>
              <a:effectLst/>
              <a:latin typeface="roboto-regular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3177439-C889-4B9E-8158-0AFA8CD95C43}"/>
              </a:ext>
            </a:extLst>
          </p:cNvPr>
          <p:cNvSpPr/>
          <p:nvPr/>
        </p:nvSpPr>
        <p:spPr>
          <a:xfrm>
            <a:off x="1409351" y="2341857"/>
            <a:ext cx="46940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7AE7A71-AA42-41A3-8ED8-A54D84C9C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059" y="993079"/>
            <a:ext cx="1138268" cy="82531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FC2DFD2-EF07-4EDF-A7AC-B59393892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198" y="2179014"/>
            <a:ext cx="6775604" cy="3697727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4E9C8382-F0D6-4D99-B9E8-08D0247E46A7}"/>
              </a:ext>
            </a:extLst>
          </p:cNvPr>
          <p:cNvSpPr/>
          <p:nvPr/>
        </p:nvSpPr>
        <p:spPr>
          <a:xfrm>
            <a:off x="6434356" y="6619455"/>
            <a:ext cx="263833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00" dirty="0"/>
              <a:t>https://www.ateomomento.com.br/uml-diagrama-de-atividades/</a:t>
            </a:r>
          </a:p>
        </p:txBody>
      </p:sp>
    </p:spTree>
    <p:extLst>
      <p:ext uri="{BB962C8B-B14F-4D97-AF65-F5344CB8AC3E}">
        <p14:creationId xmlns:p14="http://schemas.microsoft.com/office/powerpoint/2010/main" val="211141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0215" y="668128"/>
            <a:ext cx="45719" cy="67039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00A2282-0C81-42E7-999A-023B5EA94542}"/>
              </a:ext>
            </a:extLst>
          </p:cNvPr>
          <p:cNvSpPr/>
          <p:nvPr/>
        </p:nvSpPr>
        <p:spPr>
          <a:xfrm>
            <a:off x="768411" y="710939"/>
            <a:ext cx="48149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000000"/>
                </a:solidFill>
                <a:latin typeface="roboto-regular"/>
              </a:rPr>
              <a:t>Diagrama de Atividades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05B2409-D98D-4C41-ADD3-C52814DF6D21}"/>
              </a:ext>
            </a:extLst>
          </p:cNvPr>
          <p:cNvSpPr/>
          <p:nvPr/>
        </p:nvSpPr>
        <p:spPr>
          <a:xfrm>
            <a:off x="768411" y="2127135"/>
            <a:ext cx="72771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222222"/>
                </a:solidFill>
              </a:rPr>
              <a:t>O diagrama de atividades ilustra </a:t>
            </a:r>
            <a:r>
              <a:rPr lang="pt-BR" sz="2000" dirty="0"/>
              <a:t>graficamente</a:t>
            </a:r>
            <a:r>
              <a:rPr lang="pt-BR" sz="2000" dirty="0">
                <a:solidFill>
                  <a:srgbClr val="222222"/>
                </a:solidFill>
              </a:rPr>
              <a:t> como será o</a:t>
            </a:r>
            <a:r>
              <a:rPr lang="pt-BR" sz="2000" b="1" dirty="0">
                <a:solidFill>
                  <a:srgbClr val="222222"/>
                </a:solidFill>
              </a:rPr>
              <a:t> </a:t>
            </a:r>
            <a:r>
              <a:rPr lang="pt-BR" sz="2000" b="1" dirty="0">
                <a:solidFill>
                  <a:srgbClr val="FF0000"/>
                </a:solidFill>
              </a:rPr>
              <a:t>funcionamento</a:t>
            </a:r>
            <a:r>
              <a:rPr lang="pt-BR" sz="2000" dirty="0">
                <a:solidFill>
                  <a:srgbClr val="222222"/>
                </a:solidFill>
              </a:rPr>
              <a:t> do software (em nível micro ou macro), como será a </a:t>
            </a:r>
            <a:r>
              <a:rPr lang="pt-BR" sz="2000" b="1" dirty="0">
                <a:solidFill>
                  <a:srgbClr val="FF0000"/>
                </a:solidFill>
              </a:rPr>
              <a:t>execução</a:t>
            </a:r>
            <a:r>
              <a:rPr lang="pt-BR" sz="2000" dirty="0">
                <a:solidFill>
                  <a:srgbClr val="222222"/>
                </a:solidFill>
              </a:rPr>
              <a:t> de alguma de suas partes, como será a </a:t>
            </a:r>
            <a:r>
              <a:rPr lang="pt-BR" sz="2000" b="1" dirty="0">
                <a:solidFill>
                  <a:srgbClr val="FF0000"/>
                </a:solidFill>
              </a:rPr>
              <a:t>atuação</a:t>
            </a:r>
            <a:r>
              <a:rPr lang="pt-BR" sz="2000" dirty="0">
                <a:solidFill>
                  <a:srgbClr val="222222"/>
                </a:solidFill>
              </a:rPr>
              <a:t> do sistema na realidade de negócio na qual ele está inserido.</a:t>
            </a:r>
            <a:endParaRPr lang="pt-BR" sz="2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4E3535F-7601-4B3D-8B32-DDEF46AE4B0A}"/>
              </a:ext>
            </a:extLst>
          </p:cNvPr>
          <p:cNvSpPr/>
          <p:nvPr/>
        </p:nvSpPr>
        <p:spPr>
          <a:xfrm>
            <a:off x="835523" y="4115344"/>
            <a:ext cx="72771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altLang="pt-BR" sz="2000" dirty="0"/>
              <a:t>Diagrama de atividades permite modelar o </a:t>
            </a:r>
            <a:r>
              <a:rPr lang="pt-BR" altLang="pt-BR" sz="2000" dirty="0">
                <a:solidFill>
                  <a:srgbClr val="FF0000"/>
                </a:solidFill>
              </a:rPr>
              <a:t>comportamento</a:t>
            </a:r>
            <a:r>
              <a:rPr lang="pt-BR" altLang="pt-BR" sz="2000" dirty="0"/>
              <a:t> do sistema, denotando os caminhos lógicos que um processo pode seguir. Ele é um dos diagramas que compõem a visão dinâmica da UML.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5194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0215" y="668128"/>
            <a:ext cx="45719" cy="67039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00A2282-0C81-42E7-999A-023B5EA94542}"/>
              </a:ext>
            </a:extLst>
          </p:cNvPr>
          <p:cNvSpPr/>
          <p:nvPr/>
        </p:nvSpPr>
        <p:spPr>
          <a:xfrm>
            <a:off x="768411" y="710939"/>
            <a:ext cx="48149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000000"/>
                </a:solidFill>
                <a:latin typeface="roboto-regular"/>
              </a:rPr>
              <a:t>Diagrama de Atividades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880FA3B-99D3-410D-8287-18BE8337C676}"/>
              </a:ext>
            </a:extLst>
          </p:cNvPr>
          <p:cNvSpPr/>
          <p:nvPr/>
        </p:nvSpPr>
        <p:spPr>
          <a:xfrm>
            <a:off x="620215" y="2771455"/>
            <a:ext cx="427056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O diagrama de atividades, tem como objetivo principal a especificação do comportamento do software, do ponto de vista funcional, ou seja, das suas funcionalidades. É muito semelhante a um fluxograma, uma ferramenta utilizada há muitas décadas, principalmente na administração.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C582B08-DEB9-43E2-AAB6-7A6B168CD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225" y="2167242"/>
            <a:ext cx="2413734" cy="240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5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9335" y="523433"/>
            <a:ext cx="45719" cy="10678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589335" y="575655"/>
            <a:ext cx="42121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/>
              <a:t>Diagrama de Atividades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Objetivos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13120F4-B6AB-446C-8760-633090F3F7AB}"/>
              </a:ext>
            </a:extLst>
          </p:cNvPr>
          <p:cNvSpPr/>
          <p:nvPr/>
        </p:nvSpPr>
        <p:spPr>
          <a:xfrm>
            <a:off x="729842" y="2127950"/>
            <a:ext cx="74997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282C33"/>
                </a:solidFill>
                <a:latin typeface="Graphik"/>
              </a:rPr>
              <a:t>Demonstrar a lógica de um algoritmo.</a:t>
            </a:r>
          </a:p>
          <a:p>
            <a:endParaRPr lang="pt-BR" dirty="0">
              <a:solidFill>
                <a:srgbClr val="282C33"/>
              </a:solidFill>
              <a:latin typeface="Graphik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282C33"/>
                </a:solidFill>
                <a:latin typeface="Graphik"/>
              </a:rPr>
              <a:t>Descrever as etapas realizadas em um caso de uso UML.</a:t>
            </a:r>
          </a:p>
          <a:p>
            <a:endParaRPr lang="pt-BR" dirty="0">
              <a:solidFill>
                <a:srgbClr val="282C33"/>
              </a:solidFill>
              <a:latin typeface="Graphik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282C33"/>
                </a:solidFill>
                <a:latin typeface="Graphik"/>
              </a:rPr>
              <a:t>Ilustrar um processo de negócio ou fluxo de trabalho entre usuários e o sistema.</a:t>
            </a:r>
          </a:p>
          <a:p>
            <a:endParaRPr lang="pt-BR" dirty="0">
              <a:solidFill>
                <a:srgbClr val="282C33"/>
              </a:solidFill>
              <a:latin typeface="Graphik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282C33"/>
                </a:solidFill>
                <a:latin typeface="Graphik"/>
              </a:rPr>
              <a:t>Simplificar e melhorar qualquer processo ao esclarecer casos de uso complicados.</a:t>
            </a:r>
          </a:p>
          <a:p>
            <a:endParaRPr lang="pt-BR" dirty="0">
              <a:solidFill>
                <a:srgbClr val="282C33"/>
              </a:solidFill>
              <a:latin typeface="Graphik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282C33"/>
                </a:solidFill>
                <a:latin typeface="Graphik"/>
              </a:rPr>
              <a:t>Modelar elementos de arquitetura de software, como método, função e operação</a:t>
            </a:r>
            <a:endParaRPr lang="pt-BR" b="0" i="0" dirty="0">
              <a:solidFill>
                <a:srgbClr val="282C33"/>
              </a:solidFill>
              <a:effectLst/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5653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9335" y="523433"/>
            <a:ext cx="45719" cy="10678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589335" y="575655"/>
            <a:ext cx="42121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/>
              <a:t>Diagrama de Atividades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Utilização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13120F4-B6AB-446C-8760-633090F3F7AB}"/>
              </a:ext>
            </a:extLst>
          </p:cNvPr>
          <p:cNvSpPr/>
          <p:nvPr/>
        </p:nvSpPr>
        <p:spPr>
          <a:xfrm>
            <a:off x="486561" y="2088216"/>
            <a:ext cx="734245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b="1" dirty="0">
                <a:solidFill>
                  <a:srgbClr val="FF0000"/>
                </a:solidFill>
                <a:latin typeface="Graphik"/>
              </a:rPr>
              <a:t>Modelagem dos Processos de negócio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b="1" i="0" dirty="0">
              <a:solidFill>
                <a:srgbClr val="282C33"/>
              </a:solidFill>
              <a:effectLst/>
              <a:latin typeface="Graphik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2000" b="1" dirty="0">
              <a:solidFill>
                <a:srgbClr val="282C33"/>
              </a:solidFill>
              <a:latin typeface="Graphik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i="0" dirty="0">
                <a:solidFill>
                  <a:srgbClr val="282C33"/>
                </a:solidFill>
                <a:effectLst/>
                <a:latin typeface="Graphik"/>
              </a:rPr>
              <a:t>O processo de negócio também é um processo de entendimento;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>
              <a:solidFill>
                <a:srgbClr val="282C33"/>
              </a:solidFill>
              <a:latin typeface="Graphik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i="0" dirty="0">
                <a:solidFill>
                  <a:srgbClr val="282C33"/>
                </a:solidFill>
                <a:effectLst/>
                <a:latin typeface="Graphik"/>
              </a:rPr>
              <a:t>Ás vezes os modelos são construídos para melhorar o entendimento de um determinado problema;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>
              <a:solidFill>
                <a:srgbClr val="282C33"/>
              </a:solidFill>
              <a:latin typeface="Graphik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i="0" dirty="0">
                <a:solidFill>
                  <a:srgbClr val="282C33"/>
                </a:solidFill>
                <a:effectLst/>
                <a:latin typeface="Graphik"/>
              </a:rPr>
              <a:t>Nesse caso, o enfoque está em entender o comportamento do sistema no decorre de diversos casos de uso.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2000" b="1" dirty="0">
              <a:solidFill>
                <a:srgbClr val="282C33"/>
              </a:solidFill>
              <a:latin typeface="Graphik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2000" b="1" i="0" dirty="0">
              <a:solidFill>
                <a:srgbClr val="282C33"/>
              </a:solidFill>
              <a:effectLst/>
              <a:latin typeface="Graphik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42D0750-C951-4AED-81D1-E3CF134B3735}"/>
              </a:ext>
            </a:extLst>
          </p:cNvPr>
          <p:cNvSpPr/>
          <p:nvPr/>
        </p:nvSpPr>
        <p:spPr>
          <a:xfrm>
            <a:off x="6430161" y="6648331"/>
            <a:ext cx="2713839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00" dirty="0"/>
              <a:t>https://docplayer.com.br/16514967-Diagrama-de-atividades.html</a:t>
            </a:r>
          </a:p>
        </p:txBody>
      </p:sp>
    </p:spTree>
    <p:extLst>
      <p:ext uri="{BB962C8B-B14F-4D97-AF65-F5344CB8AC3E}">
        <p14:creationId xmlns:p14="http://schemas.microsoft.com/office/powerpoint/2010/main" val="30092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8" y="390989"/>
            <a:ext cx="60829" cy="1015663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660866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Caso de Uso</a:t>
            </a:r>
          </a:p>
          <a:p>
            <a:r>
              <a:rPr lang="pt-BR" sz="3200" b="1" dirty="0">
                <a:solidFill>
                  <a:srgbClr val="FF0000"/>
                </a:solidFill>
              </a:rPr>
              <a:t>Caso de uso x Diagrama de Atividades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FCB2EAB-5403-4769-ACBA-9CA8F24114A0}"/>
              </a:ext>
            </a:extLst>
          </p:cNvPr>
          <p:cNvSpPr/>
          <p:nvPr/>
        </p:nvSpPr>
        <p:spPr>
          <a:xfrm>
            <a:off x="288525" y="1909557"/>
            <a:ext cx="8722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Comparativo do Diagrama de Casos de Uso, referente a um módulo de matrícula x Diagrama de Atividades para demonstrar modelagem dos processos do negócio.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F9FAC7-8A05-47EB-948D-C4FEEE581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25" y="3160340"/>
            <a:ext cx="4926169" cy="215305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455EB0E-1A5D-4BE5-B44D-B2C5B06E2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907" y="2556589"/>
            <a:ext cx="3245093" cy="420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2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DEC1D1D21D4E48B520C5C8F616BA48" ma:contentTypeVersion="5" ma:contentTypeDescription="Crie um novo documento." ma:contentTypeScope="" ma:versionID="32deb9121e4a64f8f34fda3d23d0e502">
  <xsd:schema xmlns:xsd="http://www.w3.org/2001/XMLSchema" xmlns:xs="http://www.w3.org/2001/XMLSchema" xmlns:p="http://schemas.microsoft.com/office/2006/metadata/properties" xmlns:ns2="edf2e5cb-7110-439b-886f-65e18b4e3d15" targetNamespace="http://schemas.microsoft.com/office/2006/metadata/properties" ma:root="true" ma:fieldsID="defc92c0f397b26f836a2e37b7e55ced" ns2:_="">
    <xsd:import namespace="edf2e5cb-7110-439b-886f-65e18b4e3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f2e5cb-7110-439b-886f-65e18b4e3d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A4224F-79F7-4B96-A51B-09BC163DCEE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98AC39-5512-471F-BD6A-39A57F1328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6697A5-7967-4979-818A-8C48D17FEF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f2e5cb-7110-439b-886f-65e18b4e3d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11766</TotalTime>
  <Words>1866</Words>
  <Application>Microsoft Office PowerPoint</Application>
  <PresentationFormat>Apresentação na tela (4:3)</PresentationFormat>
  <Paragraphs>226</Paragraphs>
  <Slides>30</Slides>
  <Notes>0</Notes>
  <HiddenSlides>0</HiddenSlides>
  <MMClips>1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slides</vt:lpstr>
      </vt:variant>
      <vt:variant>
        <vt:i4>30</vt:i4>
      </vt:variant>
    </vt:vector>
  </HeadingPairs>
  <TitlesOfParts>
    <vt:vector size="34" baseType="lpstr">
      <vt:lpstr>Default Theme</vt:lpstr>
      <vt:lpstr>1_Personalizar design</vt:lpstr>
      <vt:lpstr>2_Personalizar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Aurelio Jose Vitorino</cp:lastModifiedBy>
  <cp:revision>565</cp:revision>
  <dcterms:created xsi:type="dcterms:W3CDTF">2015-01-30T10:46:50Z</dcterms:created>
  <dcterms:modified xsi:type="dcterms:W3CDTF">2022-08-29T17:18:47Z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0x01010036DEC1D1D21D4E48B520C5C8F616BA48</vt:lpwstr>
  </property>
</Properties>
</file>